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324" r:id="rId4"/>
    <p:sldId id="310" r:id="rId5"/>
    <p:sldId id="323" r:id="rId6"/>
    <p:sldId id="321" r:id="rId7"/>
    <p:sldId id="315" r:id="rId8"/>
    <p:sldId id="311" r:id="rId9"/>
    <p:sldId id="313" r:id="rId10"/>
    <p:sldId id="314" r:id="rId11"/>
    <p:sldId id="312" r:id="rId12"/>
    <p:sldId id="316" r:id="rId13"/>
    <p:sldId id="317" r:id="rId14"/>
    <p:sldId id="319" r:id="rId15"/>
    <p:sldId id="320" r:id="rId16"/>
    <p:sldId id="318" r:id="rId17"/>
    <p:sldId id="32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21B130-0FFE-48C2-A748-37A4593EFF1A}">
          <p14:sldIdLst>
            <p14:sldId id="256"/>
            <p14:sldId id="324"/>
            <p14:sldId id="310"/>
            <p14:sldId id="323"/>
            <p14:sldId id="321"/>
            <p14:sldId id="315"/>
            <p14:sldId id="311"/>
            <p14:sldId id="313"/>
            <p14:sldId id="314"/>
            <p14:sldId id="312"/>
            <p14:sldId id="316"/>
            <p14:sldId id="317"/>
            <p14:sldId id="319"/>
            <p14:sldId id="320"/>
            <p14:sldId id="318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415" autoAdjust="0"/>
  </p:normalViewPr>
  <p:slideViewPr>
    <p:cSldViewPr>
      <p:cViewPr varScale="1">
        <p:scale>
          <a:sx n="52" d="100"/>
          <a:sy n="52" d="100"/>
        </p:scale>
        <p:origin x="1227" y="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96BF9-2874-48EC-9DA6-11BD1C5AC5BD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BE5B0E-CA66-4FD8-9A9C-E397AE18D551}">
      <dgm:prSet phldrT="[Text]"/>
      <dgm:spPr/>
      <dgm:t>
        <a:bodyPr/>
        <a:lstStyle/>
        <a:p>
          <a:r>
            <a:rPr lang="en-US" dirty="0"/>
            <a:t>1. Introduction</a:t>
          </a:r>
        </a:p>
      </dgm:t>
    </dgm:pt>
    <dgm:pt modelId="{52DA2B23-1EFD-453E-A1BE-825AE7A39A6F}" type="parTrans" cxnId="{DB3EA8C4-462D-43B5-B9BD-F460EFBE6DBF}">
      <dgm:prSet/>
      <dgm:spPr/>
      <dgm:t>
        <a:bodyPr/>
        <a:lstStyle/>
        <a:p>
          <a:endParaRPr lang="en-US"/>
        </a:p>
      </dgm:t>
    </dgm:pt>
    <dgm:pt modelId="{59C0347B-C56F-4276-AA99-B8F6F8646BB1}" type="sibTrans" cxnId="{DB3EA8C4-462D-43B5-B9BD-F460EFBE6DBF}">
      <dgm:prSet/>
      <dgm:spPr/>
      <dgm:t>
        <a:bodyPr/>
        <a:lstStyle/>
        <a:p>
          <a:endParaRPr lang="en-US"/>
        </a:p>
      </dgm:t>
    </dgm:pt>
    <dgm:pt modelId="{A6D24D28-006B-4F51-B54D-EDACD509EEC0}">
      <dgm:prSet phldrT="[Text]"/>
      <dgm:spPr/>
      <dgm:t>
        <a:bodyPr/>
        <a:lstStyle/>
        <a:p>
          <a:r>
            <a:rPr lang="en-US" dirty="0"/>
            <a:t>2. Objectives</a:t>
          </a:r>
        </a:p>
      </dgm:t>
    </dgm:pt>
    <dgm:pt modelId="{99B97241-3E13-4709-B632-2641B58F320B}" type="parTrans" cxnId="{60A2C492-F701-45F4-90C8-CB025A49F9CC}">
      <dgm:prSet/>
      <dgm:spPr/>
      <dgm:t>
        <a:bodyPr/>
        <a:lstStyle/>
        <a:p>
          <a:endParaRPr lang="en-US"/>
        </a:p>
      </dgm:t>
    </dgm:pt>
    <dgm:pt modelId="{D838C9F7-7AE1-42B1-B0AD-FE6B47A14470}" type="sibTrans" cxnId="{60A2C492-F701-45F4-90C8-CB025A49F9CC}">
      <dgm:prSet/>
      <dgm:spPr/>
      <dgm:t>
        <a:bodyPr/>
        <a:lstStyle/>
        <a:p>
          <a:endParaRPr lang="en-US"/>
        </a:p>
      </dgm:t>
    </dgm:pt>
    <dgm:pt modelId="{0F9199B7-89BA-42C2-A3AB-D856F2E8DB40}">
      <dgm:prSet phldrT="[Text]"/>
      <dgm:spPr/>
      <dgm:t>
        <a:bodyPr/>
        <a:lstStyle/>
        <a:p>
          <a:r>
            <a:rPr lang="en-US" dirty="0"/>
            <a:t>3. Speakers Present</a:t>
          </a:r>
        </a:p>
      </dgm:t>
    </dgm:pt>
    <dgm:pt modelId="{6E803E49-F123-4483-89C4-D9D9B2829D32}" type="parTrans" cxnId="{EE4B4C39-9D6C-4B50-A708-A7122E327827}">
      <dgm:prSet/>
      <dgm:spPr/>
      <dgm:t>
        <a:bodyPr/>
        <a:lstStyle/>
        <a:p>
          <a:endParaRPr lang="en-US"/>
        </a:p>
      </dgm:t>
    </dgm:pt>
    <dgm:pt modelId="{4E7A373A-F8D6-4042-B093-78DD07478219}" type="sibTrans" cxnId="{EE4B4C39-9D6C-4B50-A708-A7122E327827}">
      <dgm:prSet/>
      <dgm:spPr/>
      <dgm:t>
        <a:bodyPr/>
        <a:lstStyle/>
        <a:p>
          <a:endParaRPr lang="en-US"/>
        </a:p>
      </dgm:t>
    </dgm:pt>
    <dgm:pt modelId="{0A0B4698-5CE7-4DD4-9EFB-1E9B7D06B9D9}">
      <dgm:prSet phldrT="[Text]"/>
      <dgm:spPr/>
      <dgm:t>
        <a:bodyPr/>
        <a:lstStyle/>
        <a:p>
          <a:r>
            <a:rPr lang="en-US" dirty="0"/>
            <a:t>4. Q&amp;A Discussion</a:t>
          </a:r>
        </a:p>
      </dgm:t>
    </dgm:pt>
    <dgm:pt modelId="{A4047A45-C1DB-4AB6-8ACF-DC647E9C66DF}" type="parTrans" cxnId="{4F2259AC-493D-40C3-A803-292C8E2ADE96}">
      <dgm:prSet/>
      <dgm:spPr/>
      <dgm:t>
        <a:bodyPr/>
        <a:lstStyle/>
        <a:p>
          <a:endParaRPr lang="en-US"/>
        </a:p>
      </dgm:t>
    </dgm:pt>
    <dgm:pt modelId="{3C2C6D67-E5A3-409B-A59D-2CD0E7C517E9}" type="sibTrans" cxnId="{4F2259AC-493D-40C3-A803-292C8E2ADE96}">
      <dgm:prSet/>
      <dgm:spPr/>
      <dgm:t>
        <a:bodyPr/>
        <a:lstStyle/>
        <a:p>
          <a:endParaRPr lang="en-US"/>
        </a:p>
      </dgm:t>
    </dgm:pt>
    <dgm:pt modelId="{9EE4D9CB-185E-4D08-BB5C-D0EEE966E14C}">
      <dgm:prSet phldrT="[Text]"/>
      <dgm:spPr/>
      <dgm:t>
        <a:bodyPr/>
        <a:lstStyle/>
        <a:p>
          <a:r>
            <a:rPr lang="en-US" dirty="0"/>
            <a:t>5. Questions </a:t>
          </a:r>
        </a:p>
      </dgm:t>
    </dgm:pt>
    <dgm:pt modelId="{FCD6FE96-B461-4894-B962-E021D7A314E6}" type="parTrans" cxnId="{40CE7C92-51F7-45ED-9A33-7F0BC900B013}">
      <dgm:prSet/>
      <dgm:spPr/>
      <dgm:t>
        <a:bodyPr/>
        <a:lstStyle/>
        <a:p>
          <a:endParaRPr lang="en-US"/>
        </a:p>
      </dgm:t>
    </dgm:pt>
    <dgm:pt modelId="{AD19E29E-0142-4B36-9465-397A8735D594}" type="sibTrans" cxnId="{40CE7C92-51F7-45ED-9A33-7F0BC900B013}">
      <dgm:prSet/>
      <dgm:spPr/>
      <dgm:t>
        <a:bodyPr/>
        <a:lstStyle/>
        <a:p>
          <a:endParaRPr lang="en-US"/>
        </a:p>
      </dgm:t>
    </dgm:pt>
    <dgm:pt modelId="{E63E8AAD-8E57-478C-85B6-1014FBD82C7A}">
      <dgm:prSet phldrT="[Text]"/>
      <dgm:spPr/>
      <dgm:t>
        <a:bodyPr/>
        <a:lstStyle/>
        <a:p>
          <a:r>
            <a:rPr lang="en-US" dirty="0"/>
            <a:t>6. Administrative Remarks</a:t>
          </a:r>
        </a:p>
      </dgm:t>
    </dgm:pt>
    <dgm:pt modelId="{85346098-959E-46B8-896F-C9264B671602}" type="parTrans" cxnId="{62BDF806-EABF-4BD8-A091-B316197116DE}">
      <dgm:prSet/>
      <dgm:spPr/>
      <dgm:t>
        <a:bodyPr/>
        <a:lstStyle/>
        <a:p>
          <a:endParaRPr lang="en-US"/>
        </a:p>
      </dgm:t>
    </dgm:pt>
    <dgm:pt modelId="{9CAF69E1-40DA-461D-A522-53BDF56E591E}" type="sibTrans" cxnId="{62BDF806-EABF-4BD8-A091-B316197116DE}">
      <dgm:prSet/>
      <dgm:spPr/>
      <dgm:t>
        <a:bodyPr/>
        <a:lstStyle/>
        <a:p>
          <a:endParaRPr lang="en-US"/>
        </a:p>
      </dgm:t>
    </dgm:pt>
    <dgm:pt modelId="{9B8543C4-8DA3-49DC-A4E9-5EEC1093B3FF}" type="pres">
      <dgm:prSet presAssocID="{9E596BF9-2874-48EC-9DA6-11BD1C5AC5BD}" presName="diagram" presStyleCnt="0">
        <dgm:presLayoutVars>
          <dgm:dir/>
          <dgm:resizeHandles/>
        </dgm:presLayoutVars>
      </dgm:prSet>
      <dgm:spPr/>
    </dgm:pt>
    <dgm:pt modelId="{EF7BFC0E-CF8C-4E2B-A6EF-2E1ABF0396FC}" type="pres">
      <dgm:prSet presAssocID="{BBBE5B0E-CA66-4FD8-9A9C-E397AE18D551}" presName="firstNode" presStyleLbl="node1" presStyleIdx="0" presStyleCnt="6">
        <dgm:presLayoutVars>
          <dgm:bulletEnabled val="1"/>
        </dgm:presLayoutVars>
      </dgm:prSet>
      <dgm:spPr/>
    </dgm:pt>
    <dgm:pt modelId="{E7B23847-E741-4599-AAFC-C20FD0785B82}" type="pres">
      <dgm:prSet presAssocID="{59C0347B-C56F-4276-AA99-B8F6F8646BB1}" presName="sibTrans" presStyleLbl="sibTrans2D1" presStyleIdx="0" presStyleCnt="5"/>
      <dgm:spPr/>
    </dgm:pt>
    <dgm:pt modelId="{1B29BE2F-FFE3-4576-B54A-EA07822E0130}" type="pres">
      <dgm:prSet presAssocID="{A6D24D28-006B-4F51-B54D-EDACD509EEC0}" presName="middleNode" presStyleCnt="0"/>
      <dgm:spPr/>
    </dgm:pt>
    <dgm:pt modelId="{9C3A87BC-6C17-450F-A546-96D2A3A1A15E}" type="pres">
      <dgm:prSet presAssocID="{A6D24D28-006B-4F51-B54D-EDACD509EEC0}" presName="padding" presStyleLbl="node1" presStyleIdx="0" presStyleCnt="6"/>
      <dgm:spPr/>
    </dgm:pt>
    <dgm:pt modelId="{6D69F6D3-ABBF-4B7B-9E17-5F27C0C291AB}" type="pres">
      <dgm:prSet presAssocID="{A6D24D28-006B-4F51-B54D-EDACD509EEC0}" presName="shape" presStyleLbl="node1" presStyleIdx="1" presStyleCnt="6">
        <dgm:presLayoutVars>
          <dgm:bulletEnabled val="1"/>
        </dgm:presLayoutVars>
      </dgm:prSet>
      <dgm:spPr/>
    </dgm:pt>
    <dgm:pt modelId="{9DFB5B43-E6F3-4BC2-BB58-57FCF2E34997}" type="pres">
      <dgm:prSet presAssocID="{D838C9F7-7AE1-42B1-B0AD-FE6B47A14470}" presName="sibTrans" presStyleLbl="sibTrans2D1" presStyleIdx="1" presStyleCnt="5"/>
      <dgm:spPr/>
    </dgm:pt>
    <dgm:pt modelId="{24BD1B6B-44DD-4B2C-AAE2-837833B981FA}" type="pres">
      <dgm:prSet presAssocID="{0F9199B7-89BA-42C2-A3AB-D856F2E8DB40}" presName="middleNode" presStyleCnt="0"/>
      <dgm:spPr/>
    </dgm:pt>
    <dgm:pt modelId="{6B1FE45F-3F29-454C-BA6F-56E2FCC55A97}" type="pres">
      <dgm:prSet presAssocID="{0F9199B7-89BA-42C2-A3AB-D856F2E8DB40}" presName="padding" presStyleLbl="node1" presStyleIdx="1" presStyleCnt="6"/>
      <dgm:spPr/>
    </dgm:pt>
    <dgm:pt modelId="{30F9F3DB-2EFD-4312-8150-BF0E5164EF38}" type="pres">
      <dgm:prSet presAssocID="{0F9199B7-89BA-42C2-A3AB-D856F2E8DB40}" presName="shape" presStyleLbl="node1" presStyleIdx="2" presStyleCnt="6">
        <dgm:presLayoutVars>
          <dgm:bulletEnabled val="1"/>
        </dgm:presLayoutVars>
      </dgm:prSet>
      <dgm:spPr/>
    </dgm:pt>
    <dgm:pt modelId="{1B4F46F0-D87C-4102-965E-512690CA1E58}" type="pres">
      <dgm:prSet presAssocID="{4E7A373A-F8D6-4042-B093-78DD07478219}" presName="sibTrans" presStyleLbl="sibTrans2D1" presStyleIdx="2" presStyleCnt="5"/>
      <dgm:spPr/>
    </dgm:pt>
    <dgm:pt modelId="{46F66297-4BAF-4DCE-8799-00CB16B50271}" type="pres">
      <dgm:prSet presAssocID="{0A0B4698-5CE7-4DD4-9EFB-1E9B7D06B9D9}" presName="middleNode" presStyleCnt="0"/>
      <dgm:spPr/>
    </dgm:pt>
    <dgm:pt modelId="{BC3CE8FB-EEFD-49BE-8594-B0DADAC2D651}" type="pres">
      <dgm:prSet presAssocID="{0A0B4698-5CE7-4DD4-9EFB-1E9B7D06B9D9}" presName="padding" presStyleLbl="node1" presStyleIdx="2" presStyleCnt="6"/>
      <dgm:spPr/>
    </dgm:pt>
    <dgm:pt modelId="{D0DCAF93-454C-4363-90D5-62F803E08DF8}" type="pres">
      <dgm:prSet presAssocID="{0A0B4698-5CE7-4DD4-9EFB-1E9B7D06B9D9}" presName="shape" presStyleLbl="node1" presStyleIdx="3" presStyleCnt="6">
        <dgm:presLayoutVars>
          <dgm:bulletEnabled val="1"/>
        </dgm:presLayoutVars>
      </dgm:prSet>
      <dgm:spPr/>
    </dgm:pt>
    <dgm:pt modelId="{A0C93187-66C4-4D8F-B4B9-D0600037A7FB}" type="pres">
      <dgm:prSet presAssocID="{3C2C6D67-E5A3-409B-A59D-2CD0E7C517E9}" presName="sibTrans" presStyleLbl="sibTrans2D1" presStyleIdx="3" presStyleCnt="5"/>
      <dgm:spPr/>
    </dgm:pt>
    <dgm:pt modelId="{B7546C7F-2A27-409A-AB73-A63F66BD54D9}" type="pres">
      <dgm:prSet presAssocID="{9EE4D9CB-185E-4D08-BB5C-D0EEE966E14C}" presName="middleNode" presStyleCnt="0"/>
      <dgm:spPr/>
    </dgm:pt>
    <dgm:pt modelId="{A3FF2C98-F6F8-4706-9036-BDBB7C8D8535}" type="pres">
      <dgm:prSet presAssocID="{9EE4D9CB-185E-4D08-BB5C-D0EEE966E14C}" presName="padding" presStyleLbl="node1" presStyleIdx="3" presStyleCnt="6"/>
      <dgm:spPr/>
    </dgm:pt>
    <dgm:pt modelId="{4ABA9A8A-CBC3-4D22-9FB3-2B7C951D3FA3}" type="pres">
      <dgm:prSet presAssocID="{9EE4D9CB-185E-4D08-BB5C-D0EEE966E14C}" presName="shape" presStyleLbl="node1" presStyleIdx="4" presStyleCnt="6">
        <dgm:presLayoutVars>
          <dgm:bulletEnabled val="1"/>
        </dgm:presLayoutVars>
      </dgm:prSet>
      <dgm:spPr/>
    </dgm:pt>
    <dgm:pt modelId="{437687C0-CB1C-4C21-9ECC-558242BCE8AE}" type="pres">
      <dgm:prSet presAssocID="{AD19E29E-0142-4B36-9465-397A8735D594}" presName="sibTrans" presStyleLbl="sibTrans2D1" presStyleIdx="4" presStyleCnt="5"/>
      <dgm:spPr/>
    </dgm:pt>
    <dgm:pt modelId="{217A224D-B83D-49A0-A42F-18660FB95E80}" type="pres">
      <dgm:prSet presAssocID="{E63E8AAD-8E57-478C-85B6-1014FBD82C7A}" presName="lastNode" presStyleLbl="node1" presStyleIdx="5" presStyleCnt="6">
        <dgm:presLayoutVars>
          <dgm:bulletEnabled val="1"/>
        </dgm:presLayoutVars>
      </dgm:prSet>
      <dgm:spPr/>
    </dgm:pt>
  </dgm:ptLst>
  <dgm:cxnLst>
    <dgm:cxn modelId="{C3525A06-F417-41DD-934E-1E03790A3B60}" type="presOf" srcId="{4E7A373A-F8D6-4042-B093-78DD07478219}" destId="{1B4F46F0-D87C-4102-965E-512690CA1E58}" srcOrd="0" destOrd="0" presId="urn:microsoft.com/office/officeart/2005/8/layout/bProcess2"/>
    <dgm:cxn modelId="{62BDF806-EABF-4BD8-A091-B316197116DE}" srcId="{9E596BF9-2874-48EC-9DA6-11BD1C5AC5BD}" destId="{E63E8AAD-8E57-478C-85B6-1014FBD82C7A}" srcOrd="5" destOrd="0" parTransId="{85346098-959E-46B8-896F-C9264B671602}" sibTransId="{9CAF69E1-40DA-461D-A522-53BDF56E591E}"/>
    <dgm:cxn modelId="{0C69FF38-FBFD-46E7-81F0-07CA2B72B8F7}" type="presOf" srcId="{0A0B4698-5CE7-4DD4-9EFB-1E9B7D06B9D9}" destId="{D0DCAF93-454C-4363-90D5-62F803E08DF8}" srcOrd="0" destOrd="0" presId="urn:microsoft.com/office/officeart/2005/8/layout/bProcess2"/>
    <dgm:cxn modelId="{EE4B4C39-9D6C-4B50-A708-A7122E327827}" srcId="{9E596BF9-2874-48EC-9DA6-11BD1C5AC5BD}" destId="{0F9199B7-89BA-42C2-A3AB-D856F2E8DB40}" srcOrd="2" destOrd="0" parTransId="{6E803E49-F123-4483-89C4-D9D9B2829D32}" sibTransId="{4E7A373A-F8D6-4042-B093-78DD07478219}"/>
    <dgm:cxn modelId="{6901673B-50D5-4E45-A7BB-8D73F313E855}" type="presOf" srcId="{9EE4D9CB-185E-4D08-BB5C-D0EEE966E14C}" destId="{4ABA9A8A-CBC3-4D22-9FB3-2B7C951D3FA3}" srcOrd="0" destOrd="0" presId="urn:microsoft.com/office/officeart/2005/8/layout/bProcess2"/>
    <dgm:cxn modelId="{CD3AB43B-676F-4657-9913-2CA36A056036}" type="presOf" srcId="{0F9199B7-89BA-42C2-A3AB-D856F2E8DB40}" destId="{30F9F3DB-2EFD-4312-8150-BF0E5164EF38}" srcOrd="0" destOrd="0" presId="urn:microsoft.com/office/officeart/2005/8/layout/bProcess2"/>
    <dgm:cxn modelId="{707EA648-EF88-499F-888E-62B30DF8D0A9}" type="presOf" srcId="{BBBE5B0E-CA66-4FD8-9A9C-E397AE18D551}" destId="{EF7BFC0E-CF8C-4E2B-A6EF-2E1ABF0396FC}" srcOrd="0" destOrd="0" presId="urn:microsoft.com/office/officeart/2005/8/layout/bProcess2"/>
    <dgm:cxn modelId="{40CE7C92-51F7-45ED-9A33-7F0BC900B013}" srcId="{9E596BF9-2874-48EC-9DA6-11BD1C5AC5BD}" destId="{9EE4D9CB-185E-4D08-BB5C-D0EEE966E14C}" srcOrd="4" destOrd="0" parTransId="{FCD6FE96-B461-4894-B962-E021D7A314E6}" sibTransId="{AD19E29E-0142-4B36-9465-397A8735D594}"/>
    <dgm:cxn modelId="{60A2C492-F701-45F4-90C8-CB025A49F9CC}" srcId="{9E596BF9-2874-48EC-9DA6-11BD1C5AC5BD}" destId="{A6D24D28-006B-4F51-B54D-EDACD509EEC0}" srcOrd="1" destOrd="0" parTransId="{99B97241-3E13-4709-B632-2641B58F320B}" sibTransId="{D838C9F7-7AE1-42B1-B0AD-FE6B47A14470}"/>
    <dgm:cxn modelId="{0B2C64A3-7B54-4285-9BDF-E2EA0F2898F9}" type="presOf" srcId="{59C0347B-C56F-4276-AA99-B8F6F8646BB1}" destId="{E7B23847-E741-4599-AAFC-C20FD0785B82}" srcOrd="0" destOrd="0" presId="urn:microsoft.com/office/officeart/2005/8/layout/bProcess2"/>
    <dgm:cxn modelId="{6AFD46A8-03E9-4213-89BF-467D6E3A4995}" type="presOf" srcId="{E63E8AAD-8E57-478C-85B6-1014FBD82C7A}" destId="{217A224D-B83D-49A0-A42F-18660FB95E80}" srcOrd="0" destOrd="0" presId="urn:microsoft.com/office/officeart/2005/8/layout/bProcess2"/>
    <dgm:cxn modelId="{4F2259AC-493D-40C3-A803-292C8E2ADE96}" srcId="{9E596BF9-2874-48EC-9DA6-11BD1C5AC5BD}" destId="{0A0B4698-5CE7-4DD4-9EFB-1E9B7D06B9D9}" srcOrd="3" destOrd="0" parTransId="{A4047A45-C1DB-4AB6-8ACF-DC647E9C66DF}" sibTransId="{3C2C6D67-E5A3-409B-A59D-2CD0E7C517E9}"/>
    <dgm:cxn modelId="{B7B922B8-F57A-4BC9-84C3-580143411EC3}" type="presOf" srcId="{AD19E29E-0142-4B36-9465-397A8735D594}" destId="{437687C0-CB1C-4C21-9ECC-558242BCE8AE}" srcOrd="0" destOrd="0" presId="urn:microsoft.com/office/officeart/2005/8/layout/bProcess2"/>
    <dgm:cxn modelId="{DB3EA8C4-462D-43B5-B9BD-F460EFBE6DBF}" srcId="{9E596BF9-2874-48EC-9DA6-11BD1C5AC5BD}" destId="{BBBE5B0E-CA66-4FD8-9A9C-E397AE18D551}" srcOrd="0" destOrd="0" parTransId="{52DA2B23-1EFD-453E-A1BE-825AE7A39A6F}" sibTransId="{59C0347B-C56F-4276-AA99-B8F6F8646BB1}"/>
    <dgm:cxn modelId="{A812C4C8-3CD6-44F6-AC31-400B13A9D627}" type="presOf" srcId="{3C2C6D67-E5A3-409B-A59D-2CD0E7C517E9}" destId="{A0C93187-66C4-4D8F-B4B9-D0600037A7FB}" srcOrd="0" destOrd="0" presId="urn:microsoft.com/office/officeart/2005/8/layout/bProcess2"/>
    <dgm:cxn modelId="{D89E62D1-6C87-4310-B77C-DE7400925D37}" type="presOf" srcId="{9E596BF9-2874-48EC-9DA6-11BD1C5AC5BD}" destId="{9B8543C4-8DA3-49DC-A4E9-5EEC1093B3FF}" srcOrd="0" destOrd="0" presId="urn:microsoft.com/office/officeart/2005/8/layout/bProcess2"/>
    <dgm:cxn modelId="{1B2F80DD-A133-47F7-93C1-B67D312CAEEF}" type="presOf" srcId="{D838C9F7-7AE1-42B1-B0AD-FE6B47A14470}" destId="{9DFB5B43-E6F3-4BC2-BB58-57FCF2E34997}" srcOrd="0" destOrd="0" presId="urn:microsoft.com/office/officeart/2005/8/layout/bProcess2"/>
    <dgm:cxn modelId="{3B1F0DF1-4A51-47C2-BA16-FDB13834A9AB}" type="presOf" srcId="{A6D24D28-006B-4F51-B54D-EDACD509EEC0}" destId="{6D69F6D3-ABBF-4B7B-9E17-5F27C0C291AB}" srcOrd="0" destOrd="0" presId="urn:microsoft.com/office/officeart/2005/8/layout/bProcess2"/>
    <dgm:cxn modelId="{45A65B42-237B-4F87-B62D-ADCEEB5C3838}" type="presParOf" srcId="{9B8543C4-8DA3-49DC-A4E9-5EEC1093B3FF}" destId="{EF7BFC0E-CF8C-4E2B-A6EF-2E1ABF0396FC}" srcOrd="0" destOrd="0" presId="urn:microsoft.com/office/officeart/2005/8/layout/bProcess2"/>
    <dgm:cxn modelId="{6734BBE7-AB6D-408F-8CF4-E8CDC66F94FA}" type="presParOf" srcId="{9B8543C4-8DA3-49DC-A4E9-5EEC1093B3FF}" destId="{E7B23847-E741-4599-AAFC-C20FD0785B82}" srcOrd="1" destOrd="0" presId="urn:microsoft.com/office/officeart/2005/8/layout/bProcess2"/>
    <dgm:cxn modelId="{C697A9EC-5A49-4B01-A2F2-F4CDFAB56216}" type="presParOf" srcId="{9B8543C4-8DA3-49DC-A4E9-5EEC1093B3FF}" destId="{1B29BE2F-FFE3-4576-B54A-EA07822E0130}" srcOrd="2" destOrd="0" presId="urn:microsoft.com/office/officeart/2005/8/layout/bProcess2"/>
    <dgm:cxn modelId="{DB0CDEC0-4B6F-461A-AD15-A3EDC55DC7CA}" type="presParOf" srcId="{1B29BE2F-FFE3-4576-B54A-EA07822E0130}" destId="{9C3A87BC-6C17-450F-A546-96D2A3A1A15E}" srcOrd="0" destOrd="0" presId="urn:microsoft.com/office/officeart/2005/8/layout/bProcess2"/>
    <dgm:cxn modelId="{58F9FDB7-947E-49F8-BEB8-673A9A2DA985}" type="presParOf" srcId="{1B29BE2F-FFE3-4576-B54A-EA07822E0130}" destId="{6D69F6D3-ABBF-4B7B-9E17-5F27C0C291AB}" srcOrd="1" destOrd="0" presId="urn:microsoft.com/office/officeart/2005/8/layout/bProcess2"/>
    <dgm:cxn modelId="{6B68FB7B-AC1B-4012-90A7-A1197290C2FD}" type="presParOf" srcId="{9B8543C4-8DA3-49DC-A4E9-5EEC1093B3FF}" destId="{9DFB5B43-E6F3-4BC2-BB58-57FCF2E34997}" srcOrd="3" destOrd="0" presId="urn:microsoft.com/office/officeart/2005/8/layout/bProcess2"/>
    <dgm:cxn modelId="{C4E44476-04AB-4984-8FD2-160A66FB68EE}" type="presParOf" srcId="{9B8543C4-8DA3-49DC-A4E9-5EEC1093B3FF}" destId="{24BD1B6B-44DD-4B2C-AAE2-837833B981FA}" srcOrd="4" destOrd="0" presId="urn:microsoft.com/office/officeart/2005/8/layout/bProcess2"/>
    <dgm:cxn modelId="{B4A9D599-192C-40E0-99B5-F4C98CC0F4DB}" type="presParOf" srcId="{24BD1B6B-44DD-4B2C-AAE2-837833B981FA}" destId="{6B1FE45F-3F29-454C-BA6F-56E2FCC55A97}" srcOrd="0" destOrd="0" presId="urn:microsoft.com/office/officeart/2005/8/layout/bProcess2"/>
    <dgm:cxn modelId="{801EE769-A867-4CAB-BB80-BDE1574705FD}" type="presParOf" srcId="{24BD1B6B-44DD-4B2C-AAE2-837833B981FA}" destId="{30F9F3DB-2EFD-4312-8150-BF0E5164EF38}" srcOrd="1" destOrd="0" presId="urn:microsoft.com/office/officeart/2005/8/layout/bProcess2"/>
    <dgm:cxn modelId="{751FB3D3-7349-4315-A7AE-08B93C62E234}" type="presParOf" srcId="{9B8543C4-8DA3-49DC-A4E9-5EEC1093B3FF}" destId="{1B4F46F0-D87C-4102-965E-512690CA1E58}" srcOrd="5" destOrd="0" presId="urn:microsoft.com/office/officeart/2005/8/layout/bProcess2"/>
    <dgm:cxn modelId="{33D5B101-A31E-499A-86AE-9ECFE75476BE}" type="presParOf" srcId="{9B8543C4-8DA3-49DC-A4E9-5EEC1093B3FF}" destId="{46F66297-4BAF-4DCE-8799-00CB16B50271}" srcOrd="6" destOrd="0" presId="urn:microsoft.com/office/officeart/2005/8/layout/bProcess2"/>
    <dgm:cxn modelId="{B3D5F108-3B73-474B-B9D1-0FDEE30C8147}" type="presParOf" srcId="{46F66297-4BAF-4DCE-8799-00CB16B50271}" destId="{BC3CE8FB-EEFD-49BE-8594-B0DADAC2D651}" srcOrd="0" destOrd="0" presId="urn:microsoft.com/office/officeart/2005/8/layout/bProcess2"/>
    <dgm:cxn modelId="{5594C0A8-B961-4215-95D2-C716E48B9EF1}" type="presParOf" srcId="{46F66297-4BAF-4DCE-8799-00CB16B50271}" destId="{D0DCAF93-454C-4363-90D5-62F803E08DF8}" srcOrd="1" destOrd="0" presId="urn:microsoft.com/office/officeart/2005/8/layout/bProcess2"/>
    <dgm:cxn modelId="{697C422F-89EA-47FA-B4F8-05A58CCCC747}" type="presParOf" srcId="{9B8543C4-8DA3-49DC-A4E9-5EEC1093B3FF}" destId="{A0C93187-66C4-4D8F-B4B9-D0600037A7FB}" srcOrd="7" destOrd="0" presId="urn:microsoft.com/office/officeart/2005/8/layout/bProcess2"/>
    <dgm:cxn modelId="{ECEFD6BA-2B25-41DD-AB2B-44A8640CDBFC}" type="presParOf" srcId="{9B8543C4-8DA3-49DC-A4E9-5EEC1093B3FF}" destId="{B7546C7F-2A27-409A-AB73-A63F66BD54D9}" srcOrd="8" destOrd="0" presId="urn:microsoft.com/office/officeart/2005/8/layout/bProcess2"/>
    <dgm:cxn modelId="{C3B15516-9544-4833-8DAF-77C7716994D4}" type="presParOf" srcId="{B7546C7F-2A27-409A-AB73-A63F66BD54D9}" destId="{A3FF2C98-F6F8-4706-9036-BDBB7C8D8535}" srcOrd="0" destOrd="0" presId="urn:microsoft.com/office/officeart/2005/8/layout/bProcess2"/>
    <dgm:cxn modelId="{D72DD9E8-C117-4802-ABF6-170216307D22}" type="presParOf" srcId="{B7546C7F-2A27-409A-AB73-A63F66BD54D9}" destId="{4ABA9A8A-CBC3-4D22-9FB3-2B7C951D3FA3}" srcOrd="1" destOrd="0" presId="urn:microsoft.com/office/officeart/2005/8/layout/bProcess2"/>
    <dgm:cxn modelId="{77B5A232-7626-487A-A896-A29C7780411A}" type="presParOf" srcId="{9B8543C4-8DA3-49DC-A4E9-5EEC1093B3FF}" destId="{437687C0-CB1C-4C21-9ECC-558242BCE8AE}" srcOrd="9" destOrd="0" presId="urn:microsoft.com/office/officeart/2005/8/layout/bProcess2"/>
    <dgm:cxn modelId="{F196372D-86AB-4578-86D8-F3AF61BBF06F}" type="presParOf" srcId="{9B8543C4-8DA3-49DC-A4E9-5EEC1093B3FF}" destId="{217A224D-B83D-49A0-A42F-18660FB95E80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BFC0E-CF8C-4E2B-A6EF-2E1ABF0396FC}">
      <dsp:nvSpPr>
        <dsp:cNvPr id="0" name=""/>
        <dsp:cNvSpPr/>
      </dsp:nvSpPr>
      <dsp:spPr>
        <a:xfrm>
          <a:off x="1450311" y="1439"/>
          <a:ext cx="2141869" cy="2141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Introduction</a:t>
          </a:r>
        </a:p>
      </dsp:txBody>
      <dsp:txXfrm>
        <a:off x="1763980" y="315108"/>
        <a:ext cx="1514531" cy="1514531"/>
      </dsp:txXfrm>
    </dsp:sp>
    <dsp:sp modelId="{E7B23847-E741-4599-AAFC-C20FD0785B82}">
      <dsp:nvSpPr>
        <dsp:cNvPr id="0" name=""/>
        <dsp:cNvSpPr/>
      </dsp:nvSpPr>
      <dsp:spPr>
        <a:xfrm rot="10800000">
          <a:off x="2146418" y="2419877"/>
          <a:ext cx="749654" cy="58632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9F6D3-ABBF-4B7B-9E17-5F27C0C291AB}">
      <dsp:nvSpPr>
        <dsp:cNvPr id="0" name=""/>
        <dsp:cNvSpPr/>
      </dsp:nvSpPr>
      <dsp:spPr>
        <a:xfrm>
          <a:off x="1806932" y="3249584"/>
          <a:ext cx="1428626" cy="1428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Objectives</a:t>
          </a:r>
        </a:p>
      </dsp:txBody>
      <dsp:txXfrm>
        <a:off x="2016149" y="3458801"/>
        <a:ext cx="1010192" cy="1010192"/>
      </dsp:txXfrm>
    </dsp:sp>
    <dsp:sp modelId="{9DFB5B43-E6F3-4BC2-BB58-57FCF2E34997}">
      <dsp:nvSpPr>
        <dsp:cNvPr id="0" name=""/>
        <dsp:cNvSpPr/>
      </dsp:nvSpPr>
      <dsp:spPr>
        <a:xfrm rot="5400000">
          <a:off x="3769415" y="3670734"/>
          <a:ext cx="749654" cy="58632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9F3DB-2EFD-4312-8150-BF0E5164EF38}">
      <dsp:nvSpPr>
        <dsp:cNvPr id="0" name=""/>
        <dsp:cNvSpPr/>
      </dsp:nvSpPr>
      <dsp:spPr>
        <a:xfrm>
          <a:off x="5019736" y="3249584"/>
          <a:ext cx="1428626" cy="1428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 Speakers Present</a:t>
          </a:r>
        </a:p>
      </dsp:txBody>
      <dsp:txXfrm>
        <a:off x="5228953" y="3458801"/>
        <a:ext cx="1010192" cy="1010192"/>
      </dsp:txXfrm>
    </dsp:sp>
    <dsp:sp modelId="{1B4F46F0-D87C-4102-965E-512690CA1E58}">
      <dsp:nvSpPr>
        <dsp:cNvPr id="0" name=""/>
        <dsp:cNvSpPr/>
      </dsp:nvSpPr>
      <dsp:spPr>
        <a:xfrm>
          <a:off x="5359222" y="2208378"/>
          <a:ext cx="749654" cy="58632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CAF93-454C-4363-90D5-62F803E08DF8}">
      <dsp:nvSpPr>
        <dsp:cNvPr id="0" name=""/>
        <dsp:cNvSpPr/>
      </dsp:nvSpPr>
      <dsp:spPr>
        <a:xfrm>
          <a:off x="5019736" y="358060"/>
          <a:ext cx="1428626" cy="1428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 Q&amp;A Discussion</a:t>
          </a:r>
        </a:p>
      </dsp:txBody>
      <dsp:txXfrm>
        <a:off x="5228953" y="567277"/>
        <a:ext cx="1010192" cy="1010192"/>
      </dsp:txXfrm>
    </dsp:sp>
    <dsp:sp modelId="{A0C93187-66C4-4D8F-B4B9-D0600037A7FB}">
      <dsp:nvSpPr>
        <dsp:cNvPr id="0" name=""/>
        <dsp:cNvSpPr/>
      </dsp:nvSpPr>
      <dsp:spPr>
        <a:xfrm rot="5400000">
          <a:off x="6982218" y="779211"/>
          <a:ext cx="749654" cy="58632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A9A8A-CBC3-4D22-9FB3-2B7C951D3FA3}">
      <dsp:nvSpPr>
        <dsp:cNvPr id="0" name=""/>
        <dsp:cNvSpPr/>
      </dsp:nvSpPr>
      <dsp:spPr>
        <a:xfrm>
          <a:off x="8232540" y="358060"/>
          <a:ext cx="1428626" cy="1428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 Questions </a:t>
          </a:r>
        </a:p>
      </dsp:txBody>
      <dsp:txXfrm>
        <a:off x="8441757" y="567277"/>
        <a:ext cx="1010192" cy="1010192"/>
      </dsp:txXfrm>
    </dsp:sp>
    <dsp:sp modelId="{437687C0-CB1C-4C21-9ECC-558242BCE8AE}">
      <dsp:nvSpPr>
        <dsp:cNvPr id="0" name=""/>
        <dsp:cNvSpPr/>
      </dsp:nvSpPr>
      <dsp:spPr>
        <a:xfrm rot="10800000">
          <a:off x="8572026" y="2063256"/>
          <a:ext cx="749654" cy="58632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A224D-B83D-49A0-A42F-18660FB95E80}">
      <dsp:nvSpPr>
        <dsp:cNvPr id="0" name=""/>
        <dsp:cNvSpPr/>
      </dsp:nvSpPr>
      <dsp:spPr>
        <a:xfrm>
          <a:off x="7875919" y="2892963"/>
          <a:ext cx="2141869" cy="2141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6. Administrative Remarks</a:t>
          </a:r>
        </a:p>
      </dsp:txBody>
      <dsp:txXfrm>
        <a:off x="8189588" y="3206632"/>
        <a:ext cx="1514531" cy="151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9/20/2019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9/20/2019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</a:t>
            </a:r>
            <a:r>
              <a:rPr lang="en-US" baseline="0" dirty="0"/>
              <a:t> Date June 24,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1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Agenda and Format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– ICE/CNG member 10:00 AM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Moderator introduces the speakers and the objective of the presentation 10:15 AM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To provide examples of ways that organizations have approached maintenance of certification from a strategic perspective 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Speakers will begin their presentation by identifying changes and trends in the credentialing world related to certification maintenance – 10:30 – 11:00 AM (15 minutes per speaker)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Moderator will direct questions to the speakers on any of the following areas (begin at 11:00 AM):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 overview of maintenance of certification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 perspective on the nature and the maturity of a field (in regards to the maintenance of certification)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qualifies for certification maintenance (credit types)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Regulatory compliance and changes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data to inform decision making (e.g.  tie the requirements to reflect changes and trends)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Authorized providers business model (how to tie it to the accreditation requirements and specific industries)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Allocation of resources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program vs well established organization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Accreditation requirements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Q&amp;A – 11:30 AM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Administrative remarks – 11:50 AM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5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claim they can use this time to see patients.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2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claim they can use this time to see patients.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6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claim they can use this time to see patients. Who is impacted when we fail to measure ongoing competency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2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9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6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6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401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2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6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6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801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801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9/20/2019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9/20/2019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9" name="Rectangle 8"/>
          <p:cNvSpPr/>
          <p:nvPr/>
        </p:nvSpPr>
        <p:spPr>
          <a:xfrm>
            <a:off x="7255669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700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9" name="Rectangle 8"/>
          <p:cNvSpPr/>
          <p:nvPr/>
        </p:nvSpPr>
        <p:spPr>
          <a:xfrm>
            <a:off x="7255669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7008811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2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1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2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9/20/2019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2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2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240647"/>
            <a:ext cx="5029199" cy="31773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11F10"/>
                </a:solidFill>
              </a:rPr>
              <a:t>Maintenance of Certification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222" y="4418027"/>
            <a:ext cx="4098175" cy="1371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879" y="5867400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48312"/>
              </a:buClr>
            </a:pPr>
            <a:r>
              <a:rPr lang="en-US" dirty="0">
                <a:solidFill>
                  <a:srgbClr val="637052"/>
                </a:solidFill>
                <a:latin typeface="Calibri Light" panose="020F0302020204030204"/>
              </a:rPr>
              <a:t>	  </a:t>
            </a:r>
            <a:r>
              <a:rPr lang="en-US" sz="1400" b="1" dirty="0">
                <a:solidFill>
                  <a:srgbClr val="637052"/>
                </a:solidFill>
                <a:latin typeface="Calibri Light" panose="020F0302020204030204"/>
              </a:rPr>
              <a:t>Manny Straehle, Ph.D., GISF</a:t>
            </a:r>
            <a:br>
              <a:rPr lang="en-US" sz="1400" dirty="0">
                <a:solidFill>
                  <a:srgbClr val="637052"/>
                </a:solidFill>
                <a:latin typeface="Calibri Light" panose="020F0302020204030204"/>
              </a:rPr>
            </a:br>
            <a:r>
              <a:rPr lang="en-US" sz="1400" dirty="0">
                <a:solidFill>
                  <a:srgbClr val="637052"/>
                </a:solidFill>
                <a:latin typeface="Calibri Light" panose="020F0302020204030204"/>
              </a:rPr>
              <a:t>	   </a:t>
            </a:r>
            <a:r>
              <a:rPr lang="en-US" sz="1000" dirty="0">
                <a:solidFill>
                  <a:srgbClr val="637052"/>
                </a:solidFill>
                <a:latin typeface="Calibri Light" panose="020F0302020204030204"/>
              </a:rPr>
              <a:t>Founder and President</a:t>
            </a:r>
            <a:br>
              <a:rPr lang="en-US" sz="1000" dirty="0">
                <a:solidFill>
                  <a:srgbClr val="637052"/>
                </a:solidFill>
                <a:latin typeface="Calibri Light" panose="020F0302020204030204"/>
              </a:rPr>
            </a:br>
            <a:r>
              <a:rPr lang="en-US" sz="1000" dirty="0">
                <a:solidFill>
                  <a:srgbClr val="637052"/>
                </a:solidFill>
                <a:latin typeface="Calibri Light" panose="020F0302020204030204"/>
              </a:rPr>
              <a:t>	    Assessment, Education, and Research Experts</a:t>
            </a:r>
            <a:endParaRPr lang="en-US" sz="1100" dirty="0">
              <a:solidFill>
                <a:srgbClr val="637052"/>
              </a:solidFill>
              <a:latin typeface="Calibri Light" panose="020F03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2" y="5897880"/>
            <a:ext cx="731520" cy="80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C5461-5BFC-4091-A859-4F16EC45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2A27A-2405-4032-BEE7-367AD201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743200"/>
            <a:ext cx="11049000" cy="4572001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Do you think recertification requirements work? How so? What does it mean to say that recertification requirements work? Against what outcomes?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F29B4-5B4F-4520-A8EB-9F76DD1D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C0C46-5A40-4BBB-9225-970C4122B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8801"/>
            <a:ext cx="11963400" cy="480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If you were to build a recertification program what would it look like (e.g., activities, assessments)? Please consider the following</a:t>
            </a:r>
            <a:r>
              <a:rPr lang="en-US" sz="3200" dirty="0"/>
              <a:t>:</a:t>
            </a:r>
          </a:p>
          <a:p>
            <a:r>
              <a:rPr lang="en-US" sz="3200" dirty="0"/>
              <a:t>Using data to inform the design (e.g., requirements, period, what do you call it [e.g., PDUs, CEUs], SME involvement, localization/translation of materials)</a:t>
            </a:r>
          </a:p>
          <a:p>
            <a:r>
              <a:rPr lang="en-US" sz="3200" dirty="0"/>
              <a:t>Allocating resources (e.g., staff, vendors, technology, customer service, SME involvement) </a:t>
            </a:r>
          </a:p>
          <a:p>
            <a:r>
              <a:rPr lang="en-US" sz="3200" dirty="0"/>
              <a:t>Accreditation requirements </a:t>
            </a:r>
          </a:p>
          <a:p>
            <a:r>
              <a:rPr lang="en-US" sz="3200" dirty="0"/>
              <a:t>Ensuring certified individual is maintaining competency </a:t>
            </a:r>
          </a:p>
        </p:txBody>
      </p:sp>
    </p:spTree>
    <p:extLst>
      <p:ext uri="{BB962C8B-B14F-4D97-AF65-F5344CB8AC3E}">
        <p14:creationId xmlns:p14="http://schemas.microsoft.com/office/powerpoint/2010/main" val="28888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DD23-D5E3-4463-84E8-19790AE1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457C-7834-4375-A752-8DFEFB36E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971800"/>
            <a:ext cx="115062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Should a person after a few years of being certified be at a higher level of competency? If so, how would you address that in in our industry? </a:t>
            </a:r>
          </a:p>
        </p:txBody>
      </p:sp>
    </p:spTree>
    <p:extLst>
      <p:ext uri="{BB962C8B-B14F-4D97-AF65-F5344CB8AC3E}">
        <p14:creationId xmlns:p14="http://schemas.microsoft.com/office/powerpoint/2010/main" val="14911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662B-C28E-4CB9-9EF8-663D0EE6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0645-1643-4466-8522-87E6425A3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11506200" cy="49299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1. How do you ensure that the recertification requirements/activities are equivalent to each other, especially when multiple recertification paths exist?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2. How do you work with training providers and other providers to ensure the content and quality is aligned with the scope, content, and the level (e.g., minimal competence)? </a:t>
            </a:r>
          </a:p>
        </p:txBody>
      </p:sp>
    </p:spTree>
    <p:extLst>
      <p:ext uri="{BB962C8B-B14F-4D97-AF65-F5344CB8AC3E}">
        <p14:creationId xmlns:p14="http://schemas.microsoft.com/office/powerpoint/2010/main" val="27738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D1FA-C245-45E5-A48D-2A412E7E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06A98-AD55-4B4D-88E2-4644A7BD2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14600"/>
            <a:ext cx="11201400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How does the rest of the world manage recertification? Is there a trend of reducing it outside the US? A trend increasingly using it outside the US?</a:t>
            </a:r>
          </a:p>
        </p:txBody>
      </p:sp>
    </p:spTree>
    <p:extLst>
      <p:ext uri="{BB962C8B-B14F-4D97-AF65-F5344CB8AC3E}">
        <p14:creationId xmlns:p14="http://schemas.microsoft.com/office/powerpoint/2010/main" val="412802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D3B5-C283-4CC2-B49C-648E0495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D0E9B-5443-4ACB-AFD2-94D23A733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0" y="1905000"/>
            <a:ext cx="5343525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What is the future of recertifying individuals? </a:t>
            </a:r>
          </a:p>
          <a:p>
            <a:pPr marL="0" indent="0">
              <a:buNone/>
            </a:pPr>
            <a:r>
              <a:rPr lang="en-US" sz="4400" dirty="0"/>
              <a:t>Will it improve the maintenance of  competency? </a:t>
            </a:r>
          </a:p>
          <a:p>
            <a:pPr marL="0" indent="0">
              <a:buNone/>
            </a:pPr>
            <a:r>
              <a:rPr lang="en-US" sz="4400" dirty="0"/>
              <a:t>Will it be more real-time?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measure brain waves at home">
            <a:extLst>
              <a:ext uri="{FF2B5EF4-FFF2-40B4-BE49-F238E27FC236}">
                <a16:creationId xmlns:a16="http://schemas.microsoft.com/office/drawing/2014/main" id="{09042DA7-3A14-41D1-9C41-34BAF11A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62388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7CAC-0BA3-48A7-BCDC-0040AE2A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C4860-4597-4439-9648-3E912DCD3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DF92-B728-4F75-9DB6-9F323061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1ABCB2-AEC8-49A5-9670-D57C6A2D3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661299"/>
              </p:ext>
            </p:extLst>
          </p:nvPr>
        </p:nvGraphicFramePr>
        <p:xfrm>
          <a:off x="361950" y="1722506"/>
          <a:ext cx="11468100" cy="503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36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Our Panel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9FB348C-E78C-4A99-B6F8-DF35BB1C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57450"/>
            <a:ext cx="22669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073A853-AA0A-48CF-ADF0-9CC3F82EA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38400"/>
            <a:ext cx="23241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1D9C9-4162-4BBC-9DD3-10CB5D52F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58041"/>
            <a:ext cx="2194560" cy="291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BCC68A-4390-4F71-AC0B-8F94C838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A3069-4157-4678-A368-224928A34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1"/>
            <a:ext cx="12115800" cy="5333999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pPr lvl="1" fontAlgn="base"/>
            <a:r>
              <a:rPr lang="en-US" sz="2800" dirty="0"/>
              <a:t>Summary overview of maintenance of certification </a:t>
            </a:r>
            <a:endParaRPr lang="en-US" sz="2400" dirty="0"/>
          </a:p>
          <a:p>
            <a:pPr lvl="1" fontAlgn="base"/>
            <a:r>
              <a:rPr lang="en-US" sz="2800" dirty="0"/>
              <a:t>Strategic perspective on the nature and the maturity of a field (in regards to the maintenance of certification)</a:t>
            </a:r>
            <a:endParaRPr lang="en-US" sz="2400" dirty="0"/>
          </a:p>
          <a:p>
            <a:pPr lvl="1" fontAlgn="base"/>
            <a:r>
              <a:rPr lang="en-US" sz="2800" dirty="0"/>
              <a:t>What qualifies for certification maintenance (credit types)</a:t>
            </a:r>
            <a:endParaRPr lang="en-US" sz="2400" dirty="0"/>
          </a:p>
          <a:p>
            <a:pPr lvl="1" fontAlgn="base"/>
            <a:r>
              <a:rPr lang="en-US" sz="2800" dirty="0"/>
              <a:t>Regulatory compliance and changes </a:t>
            </a:r>
            <a:endParaRPr lang="en-US" sz="2400" dirty="0"/>
          </a:p>
          <a:p>
            <a:pPr lvl="1" fontAlgn="base"/>
            <a:r>
              <a:rPr lang="en-US" sz="2800" dirty="0"/>
              <a:t>Using data to inform decision making (e.g.  tie the requirements to reflect changes and trends)</a:t>
            </a:r>
            <a:endParaRPr lang="en-US" sz="2400" dirty="0"/>
          </a:p>
          <a:p>
            <a:pPr lvl="1" fontAlgn="base"/>
            <a:r>
              <a:rPr lang="en-US" sz="2800" dirty="0"/>
              <a:t>Authorized providers business model (how to tie it to the accreditation requirements and specific industries)</a:t>
            </a:r>
            <a:endParaRPr lang="en-US" sz="2400" dirty="0"/>
          </a:p>
          <a:p>
            <a:pPr lvl="1" fontAlgn="base"/>
            <a:r>
              <a:rPr lang="en-US" sz="2800" dirty="0"/>
              <a:t>Allocation of resources</a:t>
            </a:r>
            <a:endParaRPr lang="en-US" sz="2400" dirty="0"/>
          </a:p>
          <a:p>
            <a:pPr lvl="1"/>
            <a:r>
              <a:rPr lang="en-US" sz="2800" dirty="0"/>
              <a:t>New program vs well established organization</a:t>
            </a:r>
            <a:endParaRPr lang="en-US" sz="2400" dirty="0"/>
          </a:p>
          <a:p>
            <a:pPr lvl="1"/>
            <a:r>
              <a:rPr lang="en-US" sz="2800" dirty="0"/>
              <a:t>Accreditation requirements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81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EB152A-03E3-44B7-8BCA-53BD3DF1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E8B46-F45A-4533-B316-91BA34583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19400"/>
            <a:ext cx="11734800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do you want to achieve when recertifying a candidate? What is the purpose (e.g., protect the public from incompetent professionals)?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03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AAF026-3240-4B44-8BE4-7D11F7671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30471"/>
            <a:ext cx="6934200" cy="1946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49311-D790-4B7F-BF87-09223D494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43844"/>
            <a:ext cx="11125200" cy="2462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7A4DE-2FB6-41EA-BE7B-98B023863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505803"/>
            <a:ext cx="11125200" cy="23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E18D19-2269-44E3-B55A-9811EBE3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2"/>
            <a:ext cx="10058400" cy="1325563"/>
          </a:xfrm>
        </p:spPr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BA070-FEF1-42EB-A88A-E6992CBA1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429000"/>
            <a:ext cx="11887200" cy="160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dirty="0"/>
              <a:t>Are the MDs Correct in removing MOC requirements? What if the certification industry removed such requirements in general?</a:t>
            </a:r>
          </a:p>
        </p:txBody>
      </p:sp>
    </p:spTree>
    <p:extLst>
      <p:ext uri="{BB962C8B-B14F-4D97-AF65-F5344CB8AC3E}">
        <p14:creationId xmlns:p14="http://schemas.microsoft.com/office/powerpoint/2010/main" val="199414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E18D19-2269-44E3-B55A-9811EBE3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2"/>
            <a:ext cx="10058400" cy="1325563"/>
          </a:xfrm>
        </p:spPr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BA070-FEF1-42EB-A88A-E6992CBA1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65437"/>
            <a:ext cx="11887200" cy="2438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dirty="0"/>
              <a:t>Why do you think there is a movement to remove recertification requirements? Is this dangerous? And how would we know?</a:t>
            </a:r>
          </a:p>
        </p:txBody>
      </p:sp>
    </p:spTree>
    <p:extLst>
      <p:ext uri="{BB962C8B-B14F-4D97-AF65-F5344CB8AC3E}">
        <p14:creationId xmlns:p14="http://schemas.microsoft.com/office/powerpoint/2010/main" val="408332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E18D19-2269-44E3-B55A-9811EBE3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2"/>
            <a:ext cx="10058400" cy="1325563"/>
          </a:xfrm>
        </p:spPr>
        <p:txBody>
          <a:bodyPr/>
          <a:lstStyle/>
          <a:p>
            <a:r>
              <a:rPr lang="en-US" dirty="0"/>
              <a:t>Question #4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BA070-FEF1-42EB-A88A-E6992CBA1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95600"/>
            <a:ext cx="11887200" cy="2438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dirty="0"/>
              <a:t>What do you think we can do to reverse this trend of removing recertification requirements with doctors and other professions requiring certifications? And more importantly, should we?</a:t>
            </a:r>
          </a:p>
        </p:txBody>
      </p:sp>
    </p:spTree>
    <p:extLst>
      <p:ext uri="{BB962C8B-B14F-4D97-AF65-F5344CB8AC3E}">
        <p14:creationId xmlns:p14="http://schemas.microsoft.com/office/powerpoint/2010/main" val="9304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0</TotalTime>
  <Words>569</Words>
  <Application>Microsoft Office PowerPoint</Application>
  <PresentationFormat>Widescreen</PresentationFormat>
  <Paragraphs>76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Franklin Gothic Medium</vt:lpstr>
      <vt:lpstr>Medical Health 16x9</vt:lpstr>
      <vt:lpstr>Maintenance of Certification</vt:lpstr>
      <vt:lpstr>Agenda</vt:lpstr>
      <vt:lpstr>About Our Panel</vt:lpstr>
      <vt:lpstr>Objectives </vt:lpstr>
      <vt:lpstr>Question #1</vt:lpstr>
      <vt:lpstr>PowerPoint Presentation</vt:lpstr>
      <vt:lpstr>Question #2</vt:lpstr>
      <vt:lpstr>Question #3</vt:lpstr>
      <vt:lpstr>Question #4</vt:lpstr>
      <vt:lpstr>Question #5</vt:lpstr>
      <vt:lpstr>Question #6</vt:lpstr>
      <vt:lpstr>Question #7</vt:lpstr>
      <vt:lpstr>Question #8</vt:lpstr>
      <vt:lpstr>Question #9</vt:lpstr>
      <vt:lpstr>Question #10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2016-06-12T20:19:40Z</dcterms:created>
  <dcterms:modified xsi:type="dcterms:W3CDTF">2019-09-20T21:38:06Z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