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59" r:id="rId4"/>
    <p:sldId id="261" r:id="rId5"/>
    <p:sldId id="263" r:id="rId6"/>
    <p:sldId id="257" r:id="rId7"/>
    <p:sldId id="264" r:id="rId8"/>
    <p:sldId id="294" r:id="rId9"/>
    <p:sldId id="295" r:id="rId10"/>
    <p:sldId id="296" r:id="rId11"/>
    <p:sldId id="297" r:id="rId12"/>
    <p:sldId id="265" r:id="rId13"/>
    <p:sldId id="267" r:id="rId14"/>
    <p:sldId id="269" r:id="rId15"/>
    <p:sldId id="268" r:id="rId16"/>
    <p:sldId id="270" r:id="rId17"/>
    <p:sldId id="272" r:id="rId18"/>
    <p:sldId id="273" r:id="rId19"/>
    <p:sldId id="275" r:id="rId20"/>
    <p:sldId id="274" r:id="rId21"/>
    <p:sldId id="276" r:id="rId22"/>
    <p:sldId id="277" r:id="rId23"/>
    <p:sldId id="279" r:id="rId24"/>
    <p:sldId id="280" r:id="rId25"/>
    <p:sldId id="281" r:id="rId26"/>
    <p:sldId id="283" r:id="rId27"/>
    <p:sldId id="284" r:id="rId28"/>
    <p:sldId id="288" r:id="rId29"/>
    <p:sldId id="287" r:id="rId30"/>
    <p:sldId id="289" r:id="rId31"/>
    <p:sldId id="291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39B"/>
    <a:srgbClr val="A5A5BF"/>
    <a:srgbClr val="344773"/>
    <a:srgbClr val="C6C29A"/>
    <a:srgbClr val="A6A6BF"/>
    <a:srgbClr val="A6A6A6"/>
    <a:srgbClr val="A3A3BD"/>
    <a:srgbClr val="A4A4BC"/>
    <a:srgbClr val="7A57C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84937" autoAdjust="0"/>
  </p:normalViewPr>
  <p:slideViewPr>
    <p:cSldViewPr snapToGrid="0" snapToObjects="1">
      <p:cViewPr varScale="1">
        <p:scale>
          <a:sx n="103" d="100"/>
          <a:sy n="103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of Change</c:v>
                </c:pt>
              </c:strCache>
            </c:strRef>
          </c:tx>
          <c:spPr>
            <a:ln w="28575" cap="rnd">
              <a:solidFill>
                <a:srgbClr val="3759A8"/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8</c:v>
                </c:pt>
                <c:pt idx="6">
                  <c:v>16</c:v>
                </c:pt>
                <c:pt idx="7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7D-4E06-B275-E56B75B29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304024"/>
        <c:axId val="423682928"/>
      </c:lineChart>
      <c:catAx>
        <c:axId val="42330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682928"/>
        <c:crosses val="autoZero"/>
        <c:auto val="1"/>
        <c:lblAlgn val="ctr"/>
        <c:lblOffset val="100"/>
        <c:noMultiLvlLbl val="0"/>
      </c:catAx>
      <c:valAx>
        <c:axId val="423682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3304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D8582-2213-A449-A029-33E467667AF1}" type="datetimeFigureOut">
              <a:rPr lang="en-US" smtClean="0"/>
              <a:t>3/29/19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7CADD-9D5B-4445-8F31-1B9ED4C73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an innovation culture</a:t>
            </a:r>
          </a:p>
          <a:p>
            <a:r>
              <a:rPr lang="en-US" dirty="0"/>
              <a:t>By Dr. </a:t>
            </a:r>
            <a:r>
              <a:rPr lang="en-US" dirty="0" err="1"/>
              <a:t>Waguih</a:t>
            </a:r>
            <a:r>
              <a:rPr lang="en-US" dirty="0"/>
              <a:t> Ishak</a:t>
            </a:r>
          </a:p>
          <a:p>
            <a:r>
              <a:rPr lang="en-US" dirty="0"/>
              <a:t>https://www.mckinsey.com/business-functions/strategy-and-corporate-finance/our-insights/creating-an-innovation-culture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7CADD-9D5B-4445-8F31-1B9ED4C73F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8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"entrepreneurial" describes a skill and mind-set characterized by innovation, creativity, calculated risk-taking, and an empowered staff.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Miller is the Global CEO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Volaris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 and Trapeze Group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7CADD-9D5B-4445-8F31-1B9ED4C73F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a recent McKinley Advisors study, “The Health of Associations in the 21st Century,” associations rank in the bottom quarter behind for-profit organizations when it comes to members being likely to recommend the organization to friends or colleagues.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7CADD-9D5B-4445-8F31-1B9ED4C73F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8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7CADD-9D5B-4445-8F31-1B9ED4C73F6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7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ARE Yelp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7CADD-9D5B-4445-8F31-1B9ED4C73F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5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F319-1DD9-AE43-9334-A687572D47B2}" type="datetimeFigureOut">
              <a:rPr lang="en-US" smtClean="0"/>
              <a:t>3/29/19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D637-95A2-E243-9CAF-1DE7D01C5D3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6710" y="1558250"/>
            <a:ext cx="10202092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34477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710" y="4037925"/>
            <a:ext cx="1020209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E4595-EF7F-4AEB-86A0-30BEB3FE3EA8}"/>
              </a:ext>
            </a:extLst>
          </p:cNvPr>
          <p:cNvSpPr/>
          <p:nvPr userDrawn="1"/>
        </p:nvSpPr>
        <p:spPr>
          <a:xfrm>
            <a:off x="0" y="0"/>
            <a:ext cx="12192000" cy="759125"/>
          </a:xfrm>
          <a:prstGeom prst="rect">
            <a:avLst/>
          </a:prstGeom>
          <a:solidFill>
            <a:srgbClr val="344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jzurn\AppData\Local\Temp\SNAGHTML170dfea.PNG">
            <a:extLst>
              <a:ext uri="{FF2B5EF4-FFF2-40B4-BE49-F238E27FC236}">
                <a16:creationId xmlns:a16="http://schemas.microsoft.com/office/drawing/2014/main" id="{AA97B194-09F5-4EA2-A35D-2450195ABF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8" y="121655"/>
            <a:ext cx="1666977" cy="5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7404BF-94B5-4EE6-929E-CDF5F9BECD26}"/>
              </a:ext>
            </a:extLst>
          </p:cNvPr>
          <p:cNvSpPr txBox="1"/>
          <p:nvPr userDrawn="1"/>
        </p:nvSpPr>
        <p:spPr>
          <a:xfrm>
            <a:off x="10302815" y="132388"/>
            <a:ext cx="188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7C39B"/>
                </a:solidFill>
                <a:latin typeface="Arial Black" panose="020B0A04020102020204" pitchFamily="34" charset="0"/>
              </a:rPr>
              <a:t>March 2019</a:t>
            </a:r>
          </a:p>
          <a:p>
            <a:r>
              <a:rPr lang="en-US" sz="1400" dirty="0">
                <a:solidFill>
                  <a:srgbClr val="C7C39B"/>
                </a:solidFill>
                <a:latin typeface="Arial Black" panose="020B0A04020102020204" pitchFamily="34" charset="0"/>
              </a:rPr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744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6710" y="1558250"/>
            <a:ext cx="10202092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A4A4B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710" y="4037925"/>
            <a:ext cx="1020209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ABE224-9CCE-4DC2-AA86-05D333FC498A}"/>
              </a:ext>
            </a:extLst>
          </p:cNvPr>
          <p:cNvSpPr/>
          <p:nvPr userDrawn="1"/>
        </p:nvSpPr>
        <p:spPr>
          <a:xfrm>
            <a:off x="0" y="0"/>
            <a:ext cx="12192000" cy="759125"/>
          </a:xfrm>
          <a:prstGeom prst="rect">
            <a:avLst/>
          </a:prstGeom>
          <a:solidFill>
            <a:srgbClr val="344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jzurn\AppData\Local\Temp\SNAGHTML170dfea.PNG">
            <a:extLst>
              <a:ext uri="{FF2B5EF4-FFF2-40B4-BE49-F238E27FC236}">
                <a16:creationId xmlns:a16="http://schemas.microsoft.com/office/drawing/2014/main" id="{02A79E2D-0A7B-43D9-893E-2C23D86C0F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8" y="121655"/>
            <a:ext cx="1666977" cy="5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DCA7DD-6B8F-41F0-A5D2-61CCC496A00A}"/>
              </a:ext>
            </a:extLst>
          </p:cNvPr>
          <p:cNvSpPr txBox="1"/>
          <p:nvPr userDrawn="1"/>
        </p:nvSpPr>
        <p:spPr>
          <a:xfrm>
            <a:off x="10302815" y="132388"/>
            <a:ext cx="188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7C39B"/>
                </a:solidFill>
                <a:latin typeface="Arial Black" panose="020B0A04020102020204" pitchFamily="34" charset="0"/>
              </a:rPr>
              <a:t>March 2019</a:t>
            </a:r>
          </a:p>
          <a:p>
            <a:r>
              <a:rPr lang="en-US" sz="1400" dirty="0">
                <a:solidFill>
                  <a:srgbClr val="C7C39B"/>
                </a:solidFill>
                <a:latin typeface="Arial Black" panose="020B0A04020102020204" pitchFamily="34" charset="0"/>
              </a:rPr>
              <a:t>Washington, DC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6" y="1032626"/>
            <a:ext cx="10515600" cy="1325563"/>
          </a:xfrm>
        </p:spPr>
        <p:txBody>
          <a:bodyPr/>
          <a:lstStyle>
            <a:lvl1pPr>
              <a:defRPr b="1" i="0" baseline="0">
                <a:solidFill>
                  <a:srgbClr val="3447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2358189"/>
            <a:ext cx="10530038" cy="3878982"/>
          </a:xfrm>
        </p:spPr>
        <p:txBody>
          <a:bodyPr/>
          <a:lstStyle>
            <a:lvl1pPr>
              <a:buClr>
                <a:srgbClr val="304DA2"/>
              </a:buClr>
              <a:defRPr/>
            </a:lvl1pPr>
            <a:lvl2pPr>
              <a:buClr>
                <a:srgbClr val="304DA2"/>
              </a:buClr>
              <a:defRPr/>
            </a:lvl2pPr>
            <a:lvl3pPr>
              <a:buClr>
                <a:srgbClr val="304DA2"/>
              </a:buClr>
              <a:defRPr/>
            </a:lvl3pPr>
            <a:lvl4pPr>
              <a:buClr>
                <a:srgbClr val="304DA2"/>
              </a:buClr>
              <a:defRPr/>
            </a:lvl4pPr>
            <a:lvl5pPr>
              <a:buClr>
                <a:srgbClr val="304DA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F3F18-A9BD-4B68-B3C0-F73BA196D5D2}"/>
              </a:ext>
            </a:extLst>
          </p:cNvPr>
          <p:cNvSpPr/>
          <p:nvPr userDrawn="1"/>
        </p:nvSpPr>
        <p:spPr>
          <a:xfrm>
            <a:off x="0" y="0"/>
            <a:ext cx="12192000" cy="759125"/>
          </a:xfrm>
          <a:prstGeom prst="rect">
            <a:avLst/>
          </a:prstGeom>
          <a:solidFill>
            <a:srgbClr val="344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jzurn\AppData\Local\Temp\SNAGHTML170dfea.PNG">
            <a:extLst>
              <a:ext uri="{FF2B5EF4-FFF2-40B4-BE49-F238E27FC236}">
                <a16:creationId xmlns:a16="http://schemas.microsoft.com/office/drawing/2014/main" id="{9C76F6BA-ECA2-439F-9609-44A764FE0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8" y="121655"/>
            <a:ext cx="1666977" cy="5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A3283C-DD03-434A-BCCB-933C7FFBEE87}"/>
              </a:ext>
            </a:extLst>
          </p:cNvPr>
          <p:cNvSpPr txBox="1"/>
          <p:nvPr userDrawn="1"/>
        </p:nvSpPr>
        <p:spPr>
          <a:xfrm>
            <a:off x="10302815" y="132388"/>
            <a:ext cx="188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7C39B"/>
                </a:solidFill>
                <a:latin typeface="Arial Black" panose="020B0A04020102020204" pitchFamily="34" charset="0"/>
              </a:rPr>
              <a:t>March 2019</a:t>
            </a:r>
          </a:p>
          <a:p>
            <a:r>
              <a:rPr lang="en-US" sz="1400" dirty="0">
                <a:solidFill>
                  <a:srgbClr val="C7C39B"/>
                </a:solidFill>
                <a:latin typeface="Arial Black" panose="020B0A04020102020204" pitchFamily="34" charset="0"/>
              </a:rPr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81194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6" y="1032626"/>
            <a:ext cx="10515600" cy="1325563"/>
          </a:xfrm>
        </p:spPr>
        <p:txBody>
          <a:bodyPr/>
          <a:lstStyle>
            <a:lvl1pPr>
              <a:defRPr b="1" i="0" baseline="0">
                <a:solidFill>
                  <a:srgbClr val="A3A3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2358189"/>
            <a:ext cx="10530038" cy="3878982"/>
          </a:xfrm>
        </p:spPr>
        <p:txBody>
          <a:bodyPr/>
          <a:lstStyle>
            <a:lvl1pPr>
              <a:buClr>
                <a:srgbClr val="03A277"/>
              </a:buClr>
              <a:defRPr/>
            </a:lvl1pPr>
            <a:lvl2pPr>
              <a:buClr>
                <a:srgbClr val="03A277"/>
              </a:buClr>
              <a:defRPr/>
            </a:lvl2pPr>
            <a:lvl3pPr>
              <a:buClr>
                <a:srgbClr val="03A277"/>
              </a:buClr>
              <a:defRPr/>
            </a:lvl3pPr>
            <a:lvl4pPr>
              <a:buClr>
                <a:srgbClr val="03A277"/>
              </a:buClr>
              <a:defRPr/>
            </a:lvl4pPr>
            <a:lvl5pPr>
              <a:buClr>
                <a:srgbClr val="03A277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F70B8-C173-4743-A124-85E684A121B9}"/>
              </a:ext>
            </a:extLst>
          </p:cNvPr>
          <p:cNvSpPr/>
          <p:nvPr userDrawn="1"/>
        </p:nvSpPr>
        <p:spPr>
          <a:xfrm>
            <a:off x="0" y="0"/>
            <a:ext cx="12192000" cy="759125"/>
          </a:xfrm>
          <a:prstGeom prst="rect">
            <a:avLst/>
          </a:prstGeom>
          <a:solidFill>
            <a:srgbClr val="344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jzurn\AppData\Local\Temp\SNAGHTML170dfea.PNG">
            <a:extLst>
              <a:ext uri="{FF2B5EF4-FFF2-40B4-BE49-F238E27FC236}">
                <a16:creationId xmlns:a16="http://schemas.microsoft.com/office/drawing/2014/main" id="{725CE65F-246B-4878-8D87-FA934A7EF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8" y="121655"/>
            <a:ext cx="1666977" cy="5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17C2A9-0F75-4A60-8730-94429A4D6DDE}"/>
              </a:ext>
            </a:extLst>
          </p:cNvPr>
          <p:cNvSpPr txBox="1"/>
          <p:nvPr userDrawn="1"/>
        </p:nvSpPr>
        <p:spPr>
          <a:xfrm>
            <a:off x="10302815" y="132388"/>
            <a:ext cx="188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7C39B"/>
                </a:solidFill>
                <a:latin typeface="Arial Black" panose="020B0A04020102020204" pitchFamily="34" charset="0"/>
              </a:rPr>
              <a:t>March 2019</a:t>
            </a:r>
          </a:p>
          <a:p>
            <a:r>
              <a:rPr lang="en-US" sz="1400" dirty="0">
                <a:solidFill>
                  <a:srgbClr val="C7C39B"/>
                </a:solidFill>
                <a:latin typeface="Arial Black" panose="020B0A04020102020204" pitchFamily="34" charset="0"/>
              </a:rPr>
              <a:t>Washington, DC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F319-1DD9-AE43-9334-A687572D47B2}" type="datetimeFigureOut">
              <a:rPr lang="en-US" smtClean="0"/>
              <a:t>3/29/19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DD637-95A2-E243-9CAF-1DE7D01C5D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7" r:id="rId3"/>
    <p:sldLayoutId id="2147483650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y_Kurzwei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Metric_prefi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tric_prefix" TargetMode="External"/><Relationship Id="rId2" Type="http://schemas.openxmlformats.org/officeDocument/2006/relationships/hyperlink" Target="https://en.wikipedia.org/wiki/Ray_Kurzwei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Guillermo@lineupteams.com" TargetMode="External"/><Relationship Id="rId2" Type="http://schemas.openxmlformats.org/officeDocument/2006/relationships/hyperlink" Target="mailto:gortiz@ncarb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Jzurn@ncarb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mpty_wooden_chessboard.jpg" TargetMode="External"/><Relationship Id="rId2" Type="http://schemas.openxmlformats.org/officeDocument/2006/relationships/hyperlink" Target="https://commons.wikimedia.org/wiki/User:McGeddo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IMPROVING ORGANIZATIONAL INNOVATION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 TEAM AT A TIME</a:t>
            </a:r>
          </a:p>
        </p:txBody>
      </p:sp>
    </p:spTree>
    <p:extLst>
      <p:ext uri="{BB962C8B-B14F-4D97-AF65-F5344CB8AC3E}">
        <p14:creationId xmlns:p14="http://schemas.microsoft.com/office/powerpoint/2010/main" val="57533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6" y="12938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A3A3BD"/>
                </a:solidFill>
              </a:rPr>
              <a:t>rate of </a:t>
            </a:r>
            <a:br>
              <a:rPr lang="en-US" dirty="0">
                <a:solidFill>
                  <a:srgbClr val="A3A3BD"/>
                </a:solidFill>
              </a:rPr>
            </a:br>
            <a:r>
              <a:rPr lang="en-US" dirty="0">
                <a:solidFill>
                  <a:srgbClr val="A3A3BD"/>
                </a:solidFill>
              </a:rPr>
              <a:t>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2FB6F4-7669-A44E-9229-5F0E59F506B3}"/>
              </a:ext>
            </a:extLst>
          </p:cNvPr>
          <p:cNvSpPr/>
          <p:nvPr/>
        </p:nvSpPr>
        <p:spPr>
          <a:xfrm>
            <a:off x="750063" y="3429000"/>
            <a:ext cx="321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n-US" sz="60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X</a:t>
            </a:r>
            <a:endParaRPr lang="en-US" sz="6000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19ADA-71BB-E640-83F4-70B4C965B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19" y="842918"/>
            <a:ext cx="5812940" cy="58129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C31E8B-0FAA-C542-A257-5B4F1E5EC6E0}"/>
              </a:ext>
            </a:extLst>
          </p:cNvPr>
          <p:cNvSpPr/>
          <p:nvPr/>
        </p:nvSpPr>
        <p:spPr>
          <a:xfrm>
            <a:off x="5613936" y="6627168"/>
            <a:ext cx="71593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An illustration of </a:t>
            </a:r>
            <a:r>
              <a:rPr lang="en-US" sz="900" dirty="0">
                <a:solidFill>
                  <a:srgbClr val="0B0080"/>
                </a:solidFill>
                <a:latin typeface="Arial" panose="020B0604020202020204" pitchFamily="34" charset="0"/>
                <a:hlinkClick r:id="rId3"/>
              </a:rPr>
              <a:t>Ray Kurzweil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's second half of the chessboard principle. The letters are abbreviations for the SI </a:t>
            </a:r>
            <a:r>
              <a:rPr lang="en-US" sz="900" dirty="0">
                <a:solidFill>
                  <a:srgbClr val="0B0080"/>
                </a:solidFill>
                <a:latin typeface="Arial" panose="020B0604020202020204" pitchFamily="34" charset="0"/>
                <a:hlinkClick r:id="rId4"/>
              </a:rPr>
              <a:t>metric prefixes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5241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6" y="12938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A3A3BD"/>
                </a:solidFill>
              </a:rPr>
              <a:t>rate of </a:t>
            </a:r>
            <a:br>
              <a:rPr lang="en-US" dirty="0">
                <a:solidFill>
                  <a:srgbClr val="A3A3BD"/>
                </a:solidFill>
              </a:rPr>
            </a:br>
            <a:r>
              <a:rPr lang="en-US" dirty="0">
                <a:solidFill>
                  <a:srgbClr val="A3A3BD"/>
                </a:solidFill>
              </a:rPr>
              <a:t>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2FB6F4-7669-A44E-9229-5F0E59F506B3}"/>
              </a:ext>
            </a:extLst>
          </p:cNvPr>
          <p:cNvSpPr/>
          <p:nvPr/>
        </p:nvSpPr>
        <p:spPr>
          <a:xfrm>
            <a:off x="750063" y="3429000"/>
            <a:ext cx="321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n-US" sz="60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64</a:t>
            </a:r>
            <a:endParaRPr lang="en-US" sz="6000" baseline="30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C31E8B-0FAA-C542-A257-5B4F1E5EC6E0}"/>
              </a:ext>
            </a:extLst>
          </p:cNvPr>
          <p:cNvSpPr/>
          <p:nvPr/>
        </p:nvSpPr>
        <p:spPr>
          <a:xfrm>
            <a:off x="5613936" y="6627168"/>
            <a:ext cx="71593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An illustration of </a:t>
            </a:r>
            <a:r>
              <a:rPr lang="en-US" sz="900" dirty="0">
                <a:solidFill>
                  <a:srgbClr val="0B0080"/>
                </a:solidFill>
                <a:latin typeface="Arial" panose="020B0604020202020204" pitchFamily="34" charset="0"/>
                <a:hlinkClick r:id="rId2"/>
              </a:rPr>
              <a:t>Ray Kurzweil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's second half of the chessboard principle. The letters are abbreviations for the SI </a:t>
            </a:r>
            <a:r>
              <a:rPr lang="en-US" sz="900" dirty="0">
                <a:solidFill>
                  <a:srgbClr val="0B0080"/>
                </a:solidFill>
                <a:latin typeface="Arial" panose="020B0604020202020204" pitchFamily="34" charset="0"/>
                <a:hlinkClick r:id="rId3"/>
              </a:rPr>
              <a:t>metric prefixes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9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707D58-D982-7E47-BD66-55D886A51DC2}"/>
              </a:ext>
            </a:extLst>
          </p:cNvPr>
          <p:cNvSpPr txBox="1">
            <a:spLocks/>
          </p:cNvSpPr>
          <p:nvPr/>
        </p:nvSpPr>
        <p:spPr>
          <a:xfrm>
            <a:off x="3188043" y="1537240"/>
            <a:ext cx="8859795" cy="4604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 typeface="Arial" charset="0"/>
              <a:buChar char="•"/>
              <a:defRPr sz="2400" kern="1200" spc="-38" baseline="0">
                <a:solidFill>
                  <a:schemeClr val="accent6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 typeface=".AppleSystemUIFont" charset="-120"/>
              <a:buChar char="–"/>
              <a:defRPr sz="2000" kern="1200" spc="-38" baseline="0">
                <a:solidFill>
                  <a:schemeClr val="accent6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 typeface=".AppleSystemUIFont" charset="-120"/>
              <a:buChar char="◦"/>
              <a:defRPr sz="1600" kern="1200" spc="-38" baseline="0">
                <a:solidFill>
                  <a:schemeClr val="accent6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SzPct val="100000"/>
              <a:buFont typeface="Arial" charset="0"/>
              <a:buChar char="•"/>
              <a:defRPr sz="1200" kern="1200" spc="-38" baseline="0">
                <a:solidFill>
                  <a:schemeClr val="accent6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500188" indent="-128588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.AppleSystemUIFont" charset="-120"/>
              <a:buChar char="–"/>
              <a:defRPr sz="1000" kern="1200" spc="-38" baseline="0">
                <a:solidFill>
                  <a:schemeClr val="accent6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4400" dirty="0">
                <a:solidFill>
                  <a:schemeClr val="tx1"/>
                </a:solidFill>
              </a:rPr>
              <a:t>9 quintillion</a:t>
            </a:r>
          </a:p>
          <a:p>
            <a:pPr marL="0" indent="0" algn="ctr">
              <a:buFont typeface="Arial" charset="0"/>
              <a:buNone/>
            </a:pPr>
            <a:r>
              <a:rPr lang="en-US" sz="4400" b="1" dirty="0">
                <a:solidFill>
                  <a:schemeClr val="tx1"/>
                </a:solidFill>
              </a:rPr>
              <a:t>9 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tx1"/>
                </a:solidFill>
              </a:rPr>
              <a:t>9,223,372,036,854,775,807</a:t>
            </a:r>
          </a:p>
          <a:p>
            <a:pPr marL="0" indent="0" algn="ctr">
              <a:buFont typeface="Arial" charset="0"/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529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A3A3BD"/>
                </a:solidFill>
              </a:rPr>
              <a:t>the age of acceleration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CEAF1AD9-C91B-4B0A-B341-94ADC64A9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748" y="3565238"/>
            <a:ext cx="1958377" cy="300789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2A06DF-CF21-4CF3-845C-AD2D03AC98D0}"/>
              </a:ext>
            </a:extLst>
          </p:cNvPr>
          <p:cNvCxnSpPr/>
          <p:nvPr/>
        </p:nvCxnSpPr>
        <p:spPr>
          <a:xfrm flipV="1">
            <a:off x="1952787" y="2696152"/>
            <a:ext cx="0" cy="303766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D8907D-3E7D-4C06-96E2-7C3FF6E61187}"/>
              </a:ext>
            </a:extLst>
          </p:cNvPr>
          <p:cNvCxnSpPr>
            <a:cxnSpLocks/>
          </p:cNvCxnSpPr>
          <p:nvPr/>
        </p:nvCxnSpPr>
        <p:spPr>
          <a:xfrm flipV="1">
            <a:off x="1952787" y="5733820"/>
            <a:ext cx="6307810" cy="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DFED70-84BE-4A60-83F1-327A7595E8A1}"/>
              </a:ext>
            </a:extLst>
          </p:cNvPr>
          <p:cNvSpPr txBox="1"/>
          <p:nvPr/>
        </p:nvSpPr>
        <p:spPr>
          <a:xfrm>
            <a:off x="4664992" y="6071887"/>
            <a:ext cx="23092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1BD5E-20DB-4270-8A0D-AF062574D7C9}"/>
              </a:ext>
            </a:extLst>
          </p:cNvPr>
          <p:cNvSpPr txBox="1"/>
          <p:nvPr/>
        </p:nvSpPr>
        <p:spPr>
          <a:xfrm rot="16200000">
            <a:off x="545335" y="3666108"/>
            <a:ext cx="23092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rate of change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D358695-6806-49B8-A091-57236F44200F}"/>
              </a:ext>
            </a:extLst>
          </p:cNvPr>
          <p:cNvSpPr/>
          <p:nvPr/>
        </p:nvSpPr>
        <p:spPr>
          <a:xfrm flipV="1">
            <a:off x="-4411637" y="-553455"/>
            <a:ext cx="12728848" cy="6085133"/>
          </a:xfrm>
          <a:prstGeom prst="arc">
            <a:avLst>
              <a:gd name="adj1" fmla="val 16200000"/>
              <a:gd name="adj2" fmla="val 21346738"/>
            </a:avLst>
          </a:prstGeom>
          <a:ln w="28575">
            <a:solidFill>
              <a:srgbClr val="A5A5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477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10891-F006-41BB-9952-B7F6E942B8D5}"/>
              </a:ext>
            </a:extLst>
          </p:cNvPr>
          <p:cNvSpPr txBox="1"/>
          <p:nvPr/>
        </p:nvSpPr>
        <p:spPr>
          <a:xfrm rot="-480000">
            <a:off x="3280905" y="4941808"/>
            <a:ext cx="230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5A5BF"/>
                </a:solidFill>
              </a:rPr>
              <a:t>technological</a:t>
            </a:r>
          </a:p>
          <a:p>
            <a:endParaRPr lang="en-US" sz="300" dirty="0">
              <a:solidFill>
                <a:srgbClr val="A5A5BF"/>
              </a:solidFill>
            </a:endParaRPr>
          </a:p>
          <a:p>
            <a:r>
              <a:rPr lang="en-US" dirty="0">
                <a:solidFill>
                  <a:srgbClr val="A5A5BF"/>
                </a:solidFill>
              </a:rPr>
              <a:t>innovation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AE3E23B0-B605-477E-906B-63CEAFAE2AFF}"/>
              </a:ext>
            </a:extLst>
          </p:cNvPr>
          <p:cNvSpPr/>
          <p:nvPr/>
        </p:nvSpPr>
        <p:spPr>
          <a:xfrm flipV="1">
            <a:off x="-10006685" y="-1234365"/>
            <a:ext cx="23918944" cy="6085133"/>
          </a:xfrm>
          <a:prstGeom prst="arc">
            <a:avLst>
              <a:gd name="adj1" fmla="val 16200000"/>
              <a:gd name="adj2" fmla="val 20240729"/>
            </a:avLst>
          </a:prstGeom>
          <a:ln w="28575">
            <a:solidFill>
              <a:srgbClr val="C7C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025DDD-8608-46C4-BC32-5D38CC93FED6}"/>
              </a:ext>
            </a:extLst>
          </p:cNvPr>
          <p:cNvSpPr txBox="1"/>
          <p:nvPr/>
        </p:nvSpPr>
        <p:spPr>
          <a:xfrm rot="-120000">
            <a:off x="2020095" y="4463990"/>
            <a:ext cx="230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7C39B"/>
                </a:solidFill>
              </a:rPr>
              <a:t>human adaptability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A8DB7F-7682-4886-B953-990BA43BADE6}"/>
              </a:ext>
            </a:extLst>
          </p:cNvPr>
          <p:cNvSpPr/>
          <p:nvPr/>
        </p:nvSpPr>
        <p:spPr>
          <a:xfrm>
            <a:off x="7130448" y="4174273"/>
            <a:ext cx="106285" cy="934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943B-B064-4783-A763-CA05688D3E18}"/>
              </a:ext>
            </a:extLst>
          </p:cNvPr>
          <p:cNvSpPr txBox="1"/>
          <p:nvPr/>
        </p:nvSpPr>
        <p:spPr>
          <a:xfrm>
            <a:off x="5039573" y="3536660"/>
            <a:ext cx="14229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are here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5373D7-85AC-47A9-B6F3-B7FAF6C52CE5}"/>
              </a:ext>
            </a:extLst>
          </p:cNvPr>
          <p:cNvCxnSpPr/>
          <p:nvPr/>
        </p:nvCxnSpPr>
        <p:spPr>
          <a:xfrm>
            <a:off x="6747676" y="3743448"/>
            <a:ext cx="340338" cy="40164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D55F8B-A020-4378-8DFC-B50F88B39BDD}"/>
              </a:ext>
            </a:extLst>
          </p:cNvPr>
          <p:cNvCxnSpPr/>
          <p:nvPr/>
        </p:nvCxnSpPr>
        <p:spPr>
          <a:xfrm>
            <a:off x="6396173" y="3743448"/>
            <a:ext cx="35150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312CEE-126B-4D9E-B5BC-0E37EBD2DF55}"/>
              </a:ext>
            </a:extLst>
          </p:cNvPr>
          <p:cNvSpPr txBox="1"/>
          <p:nvPr/>
        </p:nvSpPr>
        <p:spPr>
          <a:xfrm>
            <a:off x="1952786" y="5765869"/>
            <a:ext cx="23092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personal computer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87154E-71B8-406A-BAC4-F5178DF1B5C2}"/>
              </a:ext>
            </a:extLst>
          </p:cNvPr>
          <p:cNvSpPr txBox="1"/>
          <p:nvPr/>
        </p:nvSpPr>
        <p:spPr>
          <a:xfrm>
            <a:off x="7864229" y="5771203"/>
            <a:ext cx="4552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408611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1524000" y="2944278"/>
            <a:ext cx="9143999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A3A3BD"/>
                </a:solidFill>
              </a:rPr>
              <a:t>dynamic stability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8F39D944-EA0F-46A2-A843-2D2532BE4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748" y="3565238"/>
            <a:ext cx="1958377" cy="30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1524000" y="2944278"/>
            <a:ext cx="9143999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A3A3BD"/>
                </a:solidFill>
              </a:rPr>
              <a:t>innovative culture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EB1A2-782C-422A-A0EA-D940A5EA29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5189" y="2889731"/>
            <a:ext cx="376848" cy="3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5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1524000" y="2944278"/>
            <a:ext cx="9143999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344773"/>
                </a:solidFill>
              </a:rPr>
              <a:t>innovative culture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DBDD42-91CA-4264-91AD-7714449DE0DB}"/>
              </a:ext>
            </a:extLst>
          </p:cNvPr>
          <p:cNvSpPr txBox="1">
            <a:spLocks/>
          </p:cNvSpPr>
          <p:nvPr/>
        </p:nvSpPr>
        <p:spPr>
          <a:xfrm>
            <a:off x="0" y="1714881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roots &amp; wings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4CFD27-513B-4CA4-B8C2-41E2D4A37AD5}"/>
              </a:ext>
            </a:extLst>
          </p:cNvPr>
          <p:cNvSpPr txBox="1">
            <a:spLocks/>
          </p:cNvSpPr>
          <p:nvPr/>
        </p:nvSpPr>
        <p:spPr>
          <a:xfrm>
            <a:off x="0" y="4307709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bust 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hierarchy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76FE1F-7885-4267-A5E9-B318E77F2AFB}"/>
              </a:ext>
            </a:extLst>
          </p:cNvPr>
          <p:cNvSpPr txBox="1">
            <a:spLocks/>
          </p:cNvSpPr>
          <p:nvPr/>
        </p:nvSpPr>
        <p:spPr>
          <a:xfrm>
            <a:off x="3888542" y="1057527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stretch goals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5DC603-F0C8-4B93-B6BA-83686133488D}"/>
              </a:ext>
            </a:extLst>
          </p:cNvPr>
          <p:cNvSpPr txBox="1">
            <a:spLocks/>
          </p:cNvSpPr>
          <p:nvPr/>
        </p:nvSpPr>
        <p:spPr>
          <a:xfrm>
            <a:off x="3888541" y="5403073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focus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6AA8AF-BE78-4944-919E-AFD01EC3E96A}"/>
              </a:ext>
            </a:extLst>
          </p:cNvPr>
          <p:cNvSpPr txBox="1">
            <a:spLocks/>
          </p:cNvSpPr>
          <p:nvPr/>
        </p:nvSpPr>
        <p:spPr>
          <a:xfrm>
            <a:off x="7782949" y="1715960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external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relationships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CE80C-46A3-4C73-9077-192BCA0BF38E}"/>
              </a:ext>
            </a:extLst>
          </p:cNvPr>
          <p:cNvSpPr txBox="1">
            <a:spLocks/>
          </p:cNvSpPr>
          <p:nvPr/>
        </p:nvSpPr>
        <p:spPr>
          <a:xfrm>
            <a:off x="7782949" y="4380353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systems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thinking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2923E-1BE6-41C2-89BB-406D4F66C7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5189" y="2889731"/>
            <a:ext cx="376848" cy="3501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841705-81E5-4686-A9A7-A11055C51A60}"/>
              </a:ext>
            </a:extLst>
          </p:cNvPr>
          <p:cNvSpPr/>
          <p:nvPr/>
        </p:nvSpPr>
        <p:spPr>
          <a:xfrm>
            <a:off x="1648653" y="6550223"/>
            <a:ext cx="96797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https://www.mckinsey.com/business-functions/strategy-and-corporate-finance/our-insights/creating-an-innovation-culture</a:t>
            </a:r>
          </a:p>
        </p:txBody>
      </p:sp>
    </p:spTree>
    <p:extLst>
      <p:ext uri="{BB962C8B-B14F-4D97-AF65-F5344CB8AC3E}">
        <p14:creationId xmlns:p14="http://schemas.microsoft.com/office/powerpoint/2010/main" val="370043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1524000" y="2944278"/>
            <a:ext cx="9143999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344773"/>
                </a:solidFill>
              </a:rPr>
              <a:t>chicken or the egg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4CFD27-513B-4CA4-B8C2-41E2D4A37AD5}"/>
              </a:ext>
            </a:extLst>
          </p:cNvPr>
          <p:cNvSpPr txBox="1">
            <a:spLocks/>
          </p:cNvSpPr>
          <p:nvPr/>
        </p:nvSpPr>
        <p:spPr>
          <a:xfrm>
            <a:off x="562708" y="3971216"/>
            <a:ext cx="1090246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leadership / board of directors or the employees</a:t>
            </a:r>
          </a:p>
        </p:txBody>
      </p:sp>
    </p:spTree>
    <p:extLst>
      <p:ext uri="{BB962C8B-B14F-4D97-AF65-F5344CB8AC3E}">
        <p14:creationId xmlns:p14="http://schemas.microsoft.com/office/powerpoint/2010/main" val="26686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/ board of directors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60692A-4ACD-4885-B121-58324C95626A}"/>
              </a:ext>
            </a:extLst>
          </p:cNvPr>
          <p:cNvSpPr txBox="1">
            <a:spLocks/>
          </p:cNvSpPr>
          <p:nvPr/>
        </p:nvSpPr>
        <p:spPr>
          <a:xfrm>
            <a:off x="3685736" y="3690123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C6C29A"/>
                </a:solidFill>
              </a:rPr>
              <a:t>strategic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BA56B2-7C83-4449-A5BF-FBFDBA338A94}"/>
              </a:ext>
            </a:extLst>
          </p:cNvPr>
          <p:cNvSpPr txBox="1">
            <a:spLocks/>
          </p:cNvSpPr>
          <p:nvPr/>
        </p:nvSpPr>
        <p:spPr>
          <a:xfrm>
            <a:off x="3685735" y="4659566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C6C29A"/>
                </a:solidFill>
              </a:rPr>
              <a:t>operational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5C9C6B-E023-40DE-A914-F8B110C8B50B}"/>
              </a:ext>
            </a:extLst>
          </p:cNvPr>
          <p:cNvSpPr txBox="1">
            <a:spLocks/>
          </p:cNvSpPr>
          <p:nvPr/>
        </p:nvSpPr>
        <p:spPr>
          <a:xfrm>
            <a:off x="3685736" y="2621106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6C29A"/>
                </a:solidFill>
              </a:rPr>
              <a:t>generative</a:t>
            </a:r>
            <a:endParaRPr lang="en-US" sz="4800" dirty="0">
              <a:solidFill>
                <a:srgbClr val="C6C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60692A-4ACD-4885-B121-58324C95626A}"/>
              </a:ext>
            </a:extLst>
          </p:cNvPr>
          <p:cNvSpPr txBox="1">
            <a:spLocks/>
          </p:cNvSpPr>
          <p:nvPr/>
        </p:nvSpPr>
        <p:spPr>
          <a:xfrm>
            <a:off x="3685736" y="3690123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6C29A"/>
                </a:solidFill>
              </a:rPr>
              <a:t>strategic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BA56B2-7C83-4449-A5BF-FBFDBA338A94}"/>
              </a:ext>
            </a:extLst>
          </p:cNvPr>
          <p:cNvSpPr txBox="1">
            <a:spLocks/>
          </p:cNvSpPr>
          <p:nvPr/>
        </p:nvSpPr>
        <p:spPr>
          <a:xfrm>
            <a:off x="3685735" y="4659566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6C29A"/>
                </a:solidFill>
              </a:rPr>
              <a:t>operational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5C9C6B-E023-40DE-A914-F8B110C8B50B}"/>
              </a:ext>
            </a:extLst>
          </p:cNvPr>
          <p:cNvSpPr txBox="1">
            <a:spLocks/>
          </p:cNvSpPr>
          <p:nvPr/>
        </p:nvSpPr>
        <p:spPr>
          <a:xfrm>
            <a:off x="3685736" y="2621106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C6C29A"/>
                </a:solidFill>
              </a:rPr>
              <a:t>generative</a:t>
            </a:r>
            <a:endParaRPr lang="en-US" sz="3200" dirty="0">
              <a:solidFill>
                <a:srgbClr val="C6C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2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framework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607BEBB7-D2FB-4243-AF58-AB0779BC1D08}"/>
              </a:ext>
            </a:extLst>
          </p:cNvPr>
          <p:cNvSpPr/>
          <p:nvPr/>
        </p:nvSpPr>
        <p:spPr>
          <a:xfrm>
            <a:off x="787792" y="4698606"/>
            <a:ext cx="3198054" cy="576775"/>
          </a:xfrm>
          <a:prstGeom prst="round2DiagRect">
            <a:avLst>
              <a:gd name="adj1" fmla="val 32292"/>
              <a:gd name="adj2" fmla="val 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 the Conversation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E521FFC-C088-40FA-A303-A11F4AFF9115}"/>
              </a:ext>
            </a:extLst>
          </p:cNvPr>
          <p:cNvSpPr/>
          <p:nvPr/>
        </p:nvSpPr>
        <p:spPr>
          <a:xfrm>
            <a:off x="618978" y="3080825"/>
            <a:ext cx="9988062" cy="1418987"/>
          </a:xfrm>
          <a:prstGeom prst="rightArrow">
            <a:avLst>
              <a:gd name="adj1" fmla="val 50000"/>
              <a:gd name="adj2" fmla="val 81724"/>
            </a:avLst>
          </a:prstGeom>
          <a:solidFill>
            <a:schemeClr val="bg1"/>
          </a:solidFill>
          <a:ln w="38100">
            <a:solidFill>
              <a:srgbClr val="A6A6B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32BCE6-3CC1-415E-82A3-5AF88C491AAC}"/>
              </a:ext>
            </a:extLst>
          </p:cNvPr>
          <p:cNvSpPr/>
          <p:nvPr/>
        </p:nvSpPr>
        <p:spPr>
          <a:xfrm>
            <a:off x="787792" y="2813538"/>
            <a:ext cx="1195753" cy="1758462"/>
          </a:xfrm>
          <a:prstGeom prst="rect">
            <a:avLst/>
          </a:prstGeom>
          <a:solidFill>
            <a:srgbClr val="A5A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Generative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F49A87-C907-4C29-B691-B3C917F5A57C}"/>
              </a:ext>
            </a:extLst>
          </p:cNvPr>
          <p:cNvSpPr/>
          <p:nvPr/>
        </p:nvSpPr>
        <p:spPr>
          <a:xfrm>
            <a:off x="3264599" y="3901864"/>
            <a:ext cx="721247" cy="668898"/>
          </a:xfrm>
          <a:prstGeom prst="rect">
            <a:avLst/>
          </a:prstGeom>
          <a:solidFill>
            <a:srgbClr val="A5A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Operational</a:t>
            </a:r>
            <a:endParaRPr lang="en-US" sz="5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B39A30-6FB5-452A-8D8D-FE02B7FAACB3}"/>
              </a:ext>
            </a:extLst>
          </p:cNvPr>
          <p:cNvSpPr/>
          <p:nvPr/>
        </p:nvSpPr>
        <p:spPr>
          <a:xfrm>
            <a:off x="2026195" y="3246438"/>
            <a:ext cx="1195753" cy="1325562"/>
          </a:xfrm>
          <a:prstGeom prst="rect">
            <a:avLst/>
          </a:prstGeom>
          <a:solidFill>
            <a:srgbClr val="A5A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Strategic</a:t>
            </a:r>
            <a:endParaRPr lang="en-US" sz="1200" dirty="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F80C2E44-06B1-41BA-BA47-1B1B5A91ADD9}"/>
              </a:ext>
            </a:extLst>
          </p:cNvPr>
          <p:cNvSpPr/>
          <p:nvPr/>
        </p:nvSpPr>
        <p:spPr>
          <a:xfrm>
            <a:off x="4743157" y="3501930"/>
            <a:ext cx="869852" cy="576775"/>
          </a:xfrm>
          <a:prstGeom prst="round2DiagRect">
            <a:avLst>
              <a:gd name="adj1" fmla="val 32292"/>
              <a:gd name="adj2" fmla="val 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FY19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7D402C16-622A-4ED2-AECD-F1E0720712CD}"/>
              </a:ext>
            </a:extLst>
          </p:cNvPr>
          <p:cNvSpPr/>
          <p:nvPr/>
        </p:nvSpPr>
        <p:spPr>
          <a:xfrm>
            <a:off x="6420729" y="3501929"/>
            <a:ext cx="869852" cy="576775"/>
          </a:xfrm>
          <a:prstGeom prst="round2DiagRect">
            <a:avLst>
              <a:gd name="adj1" fmla="val 32292"/>
              <a:gd name="adj2" fmla="val 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FY20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61E88CEC-B09F-40B9-ADE0-65AEB86F26BF}"/>
              </a:ext>
            </a:extLst>
          </p:cNvPr>
          <p:cNvSpPr/>
          <p:nvPr/>
        </p:nvSpPr>
        <p:spPr>
          <a:xfrm>
            <a:off x="8098302" y="3501928"/>
            <a:ext cx="869852" cy="576775"/>
          </a:xfrm>
          <a:prstGeom prst="round2DiagRect">
            <a:avLst>
              <a:gd name="adj1" fmla="val 32292"/>
              <a:gd name="adj2" fmla="val 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FY21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EA2903C-AB88-4C69-960C-3B184480A85E}"/>
              </a:ext>
            </a:extLst>
          </p:cNvPr>
          <p:cNvSpPr txBox="1">
            <a:spLocks/>
          </p:cNvSpPr>
          <p:nvPr/>
        </p:nvSpPr>
        <p:spPr>
          <a:xfrm>
            <a:off x="5448177" y="4197254"/>
            <a:ext cx="2814956" cy="51311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304D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rgbClr val="A6A6BF"/>
                </a:solidFill>
              </a:rPr>
              <a:t>continuity of vision</a:t>
            </a:r>
          </a:p>
        </p:txBody>
      </p:sp>
    </p:spTree>
    <p:extLst>
      <p:ext uri="{BB962C8B-B14F-4D97-AF65-F5344CB8AC3E}">
        <p14:creationId xmlns:p14="http://schemas.microsoft.com/office/powerpoint/2010/main" val="301895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D8FF48-4C30-4605-8662-BEEE87DDD1D9}"/>
              </a:ext>
            </a:extLst>
          </p:cNvPr>
          <p:cNvSpPr/>
          <p:nvPr/>
        </p:nvSpPr>
        <p:spPr>
          <a:xfrm>
            <a:off x="3729644" y="20440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GUILLERMO ORTIZ DE ZARATE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Chief Innovation and Information Officer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National Council of Architectural Registration Boards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3841A7-9055-4C11-ACC3-A945A5CD2B79}"/>
              </a:ext>
            </a:extLst>
          </p:cNvPr>
          <p:cNvSpPr/>
          <p:nvPr/>
        </p:nvSpPr>
        <p:spPr>
          <a:xfrm>
            <a:off x="3729644" y="42675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JARED ZURN, AIA, NCARB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Vice President, Examination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National Council of Architectural Registration Boards</a:t>
            </a:r>
          </a:p>
        </p:txBody>
      </p:sp>
      <p:pic>
        <p:nvPicPr>
          <p:cNvPr id="1026" name="Picture 2" descr="Guillermo Ortiz de ZÃ¡rate">
            <a:extLst>
              <a:ext uri="{FF2B5EF4-FFF2-40B4-BE49-F238E27FC236}">
                <a16:creationId xmlns:a16="http://schemas.microsoft.com/office/drawing/2014/main" id="{E53D8D4E-3CDA-4890-A541-67A3779D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3" y="1400387"/>
            <a:ext cx="1753188" cy="20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red N. Zurn, AIA, NCARB">
            <a:extLst>
              <a:ext uri="{FF2B5EF4-FFF2-40B4-BE49-F238E27FC236}">
                <a16:creationId xmlns:a16="http://schemas.microsoft.com/office/drawing/2014/main" id="{FC20F336-0EEE-4407-9578-94F2EEA9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3" y="3714880"/>
            <a:ext cx="1753188" cy="20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1890DC5-7BBE-49E3-8AC1-CD10F1909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022" y="5181897"/>
            <a:ext cx="1208116" cy="461846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7AC83E-DB45-4A5D-B8D6-74E3A88A3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022" y="2967335"/>
            <a:ext cx="1208116" cy="4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01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6" y="1032626"/>
            <a:ext cx="11446658" cy="1325563"/>
          </a:xfrm>
        </p:spPr>
        <p:txBody>
          <a:bodyPr/>
          <a:lstStyle/>
          <a:p>
            <a:r>
              <a:rPr lang="en-US" dirty="0"/>
              <a:t>employee framework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45C9C6B-E023-40DE-A914-F8B110C8B50B}"/>
              </a:ext>
            </a:extLst>
          </p:cNvPr>
          <p:cNvSpPr txBox="1">
            <a:spLocks/>
          </p:cNvSpPr>
          <p:nvPr/>
        </p:nvSpPr>
        <p:spPr>
          <a:xfrm>
            <a:off x="879230" y="2298328"/>
            <a:ext cx="10128739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enterprise agile planning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AC458AF9-C11A-4BE8-8B4F-A31EF2E42298}"/>
              </a:ext>
            </a:extLst>
          </p:cNvPr>
          <p:cNvSpPr/>
          <p:nvPr/>
        </p:nvSpPr>
        <p:spPr>
          <a:xfrm>
            <a:off x="787792" y="4529276"/>
            <a:ext cx="3198054" cy="576775"/>
          </a:xfrm>
          <a:prstGeom prst="round2DiagRect">
            <a:avLst>
              <a:gd name="adj1" fmla="val 32292"/>
              <a:gd name="adj2" fmla="val 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Yearly Objectives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C6F997F-8600-453C-840E-64901778E438}"/>
              </a:ext>
            </a:extLst>
          </p:cNvPr>
          <p:cNvSpPr/>
          <p:nvPr/>
        </p:nvSpPr>
        <p:spPr>
          <a:xfrm>
            <a:off x="4400258" y="4529276"/>
            <a:ext cx="3198054" cy="576775"/>
          </a:xfrm>
          <a:prstGeom prst="round2DiagRect">
            <a:avLst>
              <a:gd name="adj1" fmla="val 32292"/>
              <a:gd name="adj2" fmla="val 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Month Release Plan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CF1BD1E-C858-411E-81EE-D3A159939872}"/>
              </a:ext>
            </a:extLst>
          </p:cNvPr>
          <p:cNvSpPr/>
          <p:nvPr/>
        </p:nvSpPr>
        <p:spPr>
          <a:xfrm>
            <a:off x="8012725" y="4529276"/>
            <a:ext cx="3198054" cy="576775"/>
          </a:xfrm>
          <a:prstGeom prst="round2DiagRect">
            <a:avLst>
              <a:gd name="adj1" fmla="val 32292"/>
              <a:gd name="adj2" fmla="val 0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Team Sprints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117C08-8F34-4BA6-9222-2E32B880BD87}"/>
              </a:ext>
            </a:extLst>
          </p:cNvPr>
          <p:cNvSpPr/>
          <p:nvPr/>
        </p:nvSpPr>
        <p:spPr>
          <a:xfrm>
            <a:off x="1097280" y="3722504"/>
            <a:ext cx="534572" cy="680165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4CCE4F-1347-42DC-A320-6A96160B469D}"/>
              </a:ext>
            </a:extLst>
          </p:cNvPr>
          <p:cNvSpPr/>
          <p:nvPr/>
        </p:nvSpPr>
        <p:spPr>
          <a:xfrm>
            <a:off x="1784252" y="4134146"/>
            <a:ext cx="534572" cy="267287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D2BA50-0F60-4E59-BFA7-3C646DEF03B1}"/>
              </a:ext>
            </a:extLst>
          </p:cNvPr>
          <p:cNvSpPr/>
          <p:nvPr/>
        </p:nvSpPr>
        <p:spPr>
          <a:xfrm>
            <a:off x="2471224" y="3315207"/>
            <a:ext cx="534572" cy="1086226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848ABF-AD73-41D3-AC69-3346EBA55C86}"/>
              </a:ext>
            </a:extLst>
          </p:cNvPr>
          <p:cNvSpPr/>
          <p:nvPr/>
        </p:nvSpPr>
        <p:spPr>
          <a:xfrm>
            <a:off x="3158196" y="3951264"/>
            <a:ext cx="534572" cy="450167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D547A-4897-477F-A19C-3CCE2A81E86D}"/>
              </a:ext>
            </a:extLst>
          </p:cNvPr>
          <p:cNvSpPr/>
          <p:nvPr/>
        </p:nvSpPr>
        <p:spPr>
          <a:xfrm>
            <a:off x="1784252" y="3739016"/>
            <a:ext cx="534572" cy="267287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D5DE8D-04A1-42DB-A2F8-9D9F77E6380A}"/>
              </a:ext>
            </a:extLst>
          </p:cNvPr>
          <p:cNvSpPr/>
          <p:nvPr/>
        </p:nvSpPr>
        <p:spPr>
          <a:xfrm>
            <a:off x="1097280" y="3315206"/>
            <a:ext cx="534572" cy="267287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184F45-2EA8-4DA8-BE03-53D69AAABB37}"/>
              </a:ext>
            </a:extLst>
          </p:cNvPr>
          <p:cNvSpPr/>
          <p:nvPr/>
        </p:nvSpPr>
        <p:spPr>
          <a:xfrm>
            <a:off x="1784252" y="3327374"/>
            <a:ext cx="534572" cy="267287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4268C8-0504-45C8-9DA7-4506DFF726DF}"/>
              </a:ext>
            </a:extLst>
          </p:cNvPr>
          <p:cNvSpPr/>
          <p:nvPr/>
        </p:nvSpPr>
        <p:spPr>
          <a:xfrm>
            <a:off x="3158196" y="3340205"/>
            <a:ext cx="534572" cy="484453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27266D-E08C-402F-9E60-89470533A3E3}"/>
              </a:ext>
            </a:extLst>
          </p:cNvPr>
          <p:cNvSpPr/>
          <p:nvPr/>
        </p:nvSpPr>
        <p:spPr>
          <a:xfrm>
            <a:off x="4722056" y="3722502"/>
            <a:ext cx="534572" cy="680165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23B156-1297-4FB6-AC31-13ADDF42DCD6}"/>
              </a:ext>
            </a:extLst>
          </p:cNvPr>
          <p:cNvSpPr/>
          <p:nvPr/>
        </p:nvSpPr>
        <p:spPr>
          <a:xfrm>
            <a:off x="5409028" y="4134144"/>
            <a:ext cx="534572" cy="267287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6E77F2-D506-4CE3-B2AC-BF8952F3617E}"/>
              </a:ext>
            </a:extLst>
          </p:cNvPr>
          <p:cNvSpPr/>
          <p:nvPr/>
        </p:nvSpPr>
        <p:spPr>
          <a:xfrm>
            <a:off x="6096000" y="3315205"/>
            <a:ext cx="534572" cy="1086226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D01E42-9425-4627-AE0A-9B57EFEB86D9}"/>
              </a:ext>
            </a:extLst>
          </p:cNvPr>
          <p:cNvSpPr/>
          <p:nvPr/>
        </p:nvSpPr>
        <p:spPr>
          <a:xfrm>
            <a:off x="6782972" y="3951262"/>
            <a:ext cx="534572" cy="450167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10EEE7-6628-4E11-99A2-B8862F48C0B0}"/>
              </a:ext>
            </a:extLst>
          </p:cNvPr>
          <p:cNvSpPr/>
          <p:nvPr/>
        </p:nvSpPr>
        <p:spPr>
          <a:xfrm>
            <a:off x="5409028" y="3739014"/>
            <a:ext cx="534572" cy="267287"/>
          </a:xfrm>
          <a:prstGeom prst="rect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2D287F-2918-423E-A975-5BB1627A5270}"/>
              </a:ext>
            </a:extLst>
          </p:cNvPr>
          <p:cNvSpPr/>
          <p:nvPr/>
        </p:nvSpPr>
        <p:spPr>
          <a:xfrm>
            <a:off x="4773149" y="4170418"/>
            <a:ext cx="432386" cy="18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E48545-ADEF-4AD3-82EE-33AF529E6E85}"/>
              </a:ext>
            </a:extLst>
          </p:cNvPr>
          <p:cNvSpPr/>
          <p:nvPr/>
        </p:nvSpPr>
        <p:spPr>
          <a:xfrm>
            <a:off x="6147093" y="3993603"/>
            <a:ext cx="432386" cy="361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6BE0D3-A4E4-40ED-98F3-89AE8AE002F8}"/>
              </a:ext>
            </a:extLst>
          </p:cNvPr>
          <p:cNvSpPr/>
          <p:nvPr/>
        </p:nvSpPr>
        <p:spPr>
          <a:xfrm>
            <a:off x="5460803" y="4255090"/>
            <a:ext cx="432386" cy="99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22BCA1-CBD4-40D3-BDA5-F45DD8F3A398}"/>
              </a:ext>
            </a:extLst>
          </p:cNvPr>
          <p:cNvSpPr/>
          <p:nvPr/>
        </p:nvSpPr>
        <p:spPr>
          <a:xfrm>
            <a:off x="5460121" y="3863764"/>
            <a:ext cx="432386" cy="99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97436A-3F89-4618-A603-6112B77DF654}"/>
              </a:ext>
            </a:extLst>
          </p:cNvPr>
          <p:cNvSpPr/>
          <p:nvPr/>
        </p:nvSpPr>
        <p:spPr>
          <a:xfrm>
            <a:off x="6834065" y="4304096"/>
            <a:ext cx="432386" cy="50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AF478E1-DC84-4612-957B-99AA96646535}"/>
              </a:ext>
            </a:extLst>
          </p:cNvPr>
          <p:cNvSpPr/>
          <p:nvPr/>
        </p:nvSpPr>
        <p:spPr>
          <a:xfrm>
            <a:off x="8342142" y="4134144"/>
            <a:ext cx="691662" cy="268525"/>
          </a:xfrm>
          <a:prstGeom prst="rightArrow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316B0FC2-18BC-4591-844E-096E466D0AC1}"/>
              </a:ext>
            </a:extLst>
          </p:cNvPr>
          <p:cNvSpPr/>
          <p:nvPr/>
        </p:nvSpPr>
        <p:spPr>
          <a:xfrm>
            <a:off x="9029114" y="3951262"/>
            <a:ext cx="691662" cy="268525"/>
          </a:xfrm>
          <a:prstGeom prst="rightArrow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515B417-B9AD-4A05-9DAC-0EBE5A7671F9}"/>
              </a:ext>
            </a:extLst>
          </p:cNvPr>
          <p:cNvSpPr/>
          <p:nvPr/>
        </p:nvSpPr>
        <p:spPr>
          <a:xfrm>
            <a:off x="9716086" y="3702345"/>
            <a:ext cx="691662" cy="268525"/>
          </a:xfrm>
          <a:prstGeom prst="rightArrow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6649168-CAEF-4083-9B90-4D195864340E}"/>
              </a:ext>
            </a:extLst>
          </p:cNvPr>
          <p:cNvSpPr/>
          <p:nvPr/>
        </p:nvSpPr>
        <p:spPr>
          <a:xfrm>
            <a:off x="10403058" y="3453979"/>
            <a:ext cx="691662" cy="268525"/>
          </a:xfrm>
          <a:prstGeom prst="rightArrow">
            <a:avLst/>
          </a:prstGeom>
          <a:solidFill>
            <a:srgbClr val="A6A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26867894-E119-42C2-9DF5-025C09A5928B}"/>
              </a:ext>
            </a:extLst>
          </p:cNvPr>
          <p:cNvSpPr txBox="1">
            <a:spLocks/>
          </p:cNvSpPr>
          <p:nvPr/>
        </p:nvSpPr>
        <p:spPr>
          <a:xfrm>
            <a:off x="1007013" y="5232658"/>
            <a:ext cx="10128739" cy="660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300" dirty="0">
                <a:solidFill>
                  <a:srgbClr val="A6A6BF"/>
                </a:solidFill>
              </a:rPr>
              <a:t>visibility and insight</a:t>
            </a:r>
            <a:endParaRPr lang="en-US" sz="1800" spc="300" dirty="0">
              <a:solidFill>
                <a:srgbClr val="A6A6BF"/>
              </a:solidFill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92D3343F-D17E-4DA9-AB8D-5E2B7EB771E5}"/>
              </a:ext>
            </a:extLst>
          </p:cNvPr>
          <p:cNvSpPr/>
          <p:nvPr/>
        </p:nvSpPr>
        <p:spPr>
          <a:xfrm>
            <a:off x="8611773" y="5454496"/>
            <a:ext cx="1526344" cy="240382"/>
          </a:xfrm>
          <a:prstGeom prst="rightArrow">
            <a:avLst/>
          </a:prstGeom>
          <a:solidFill>
            <a:schemeClr val="bg1"/>
          </a:solidFill>
          <a:ln>
            <a:solidFill>
              <a:srgbClr val="A5A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6DF22B2-C319-48A4-9CAD-2ED2D663E5B7}"/>
              </a:ext>
            </a:extLst>
          </p:cNvPr>
          <p:cNvSpPr/>
          <p:nvPr/>
        </p:nvSpPr>
        <p:spPr>
          <a:xfrm flipH="1">
            <a:off x="1975338" y="5459023"/>
            <a:ext cx="1526344" cy="240382"/>
          </a:xfrm>
          <a:prstGeom prst="rightArrow">
            <a:avLst/>
          </a:prstGeom>
          <a:solidFill>
            <a:schemeClr val="bg1"/>
          </a:solidFill>
          <a:ln>
            <a:solidFill>
              <a:srgbClr val="A5A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4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6" y="1032626"/>
            <a:ext cx="11446658" cy="1325563"/>
          </a:xfrm>
        </p:spPr>
        <p:txBody>
          <a:bodyPr/>
          <a:lstStyle/>
          <a:p>
            <a:pPr algn="ctr"/>
            <a:r>
              <a:rPr lang="en-US" dirty="0"/>
              <a:t>check for fit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2590C47-1C96-4577-B519-64DF2C02771B}"/>
              </a:ext>
            </a:extLst>
          </p:cNvPr>
          <p:cNvSpPr txBox="1">
            <a:spLocks/>
          </p:cNvSpPr>
          <p:nvPr/>
        </p:nvSpPr>
        <p:spPr>
          <a:xfrm>
            <a:off x="-239151" y="2237129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roots &amp; wings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1857CA4E-A53E-4867-9C64-C1E5F5153BA2}"/>
              </a:ext>
            </a:extLst>
          </p:cNvPr>
          <p:cNvSpPr txBox="1">
            <a:spLocks/>
          </p:cNvSpPr>
          <p:nvPr/>
        </p:nvSpPr>
        <p:spPr>
          <a:xfrm>
            <a:off x="-351692" y="3984076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bust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hierarchy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555A9F1-7C95-482F-B8D0-715BB3A34AA8}"/>
              </a:ext>
            </a:extLst>
          </p:cNvPr>
          <p:cNvSpPr txBox="1">
            <a:spLocks/>
          </p:cNvSpPr>
          <p:nvPr/>
        </p:nvSpPr>
        <p:spPr>
          <a:xfrm>
            <a:off x="7777089" y="2304403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stretch goals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EAECB01A-DCE1-4202-B63B-6C04A61C7561}"/>
              </a:ext>
            </a:extLst>
          </p:cNvPr>
          <p:cNvSpPr txBox="1">
            <a:spLocks/>
          </p:cNvSpPr>
          <p:nvPr/>
        </p:nvSpPr>
        <p:spPr>
          <a:xfrm>
            <a:off x="1400302" y="5520007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focus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E3D09DF-E428-462E-8BE7-DE19CFFCFF2F}"/>
              </a:ext>
            </a:extLst>
          </p:cNvPr>
          <p:cNvSpPr txBox="1">
            <a:spLocks/>
          </p:cNvSpPr>
          <p:nvPr/>
        </p:nvSpPr>
        <p:spPr>
          <a:xfrm>
            <a:off x="7979490" y="4119627"/>
            <a:ext cx="4414911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external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relationships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7C074051-EB2B-4EAC-8D65-7F3F2443D42B}"/>
              </a:ext>
            </a:extLst>
          </p:cNvPr>
          <p:cNvSpPr txBox="1">
            <a:spLocks/>
          </p:cNvSpPr>
          <p:nvPr/>
        </p:nvSpPr>
        <p:spPr>
          <a:xfrm>
            <a:off x="5472333" y="5520006"/>
            <a:ext cx="5319368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systems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thinking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ACE19-092C-4FA9-BEE4-70DDD38C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140" y="4143296"/>
            <a:ext cx="4540650" cy="1106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8D7B1-064A-4FA5-9A50-A0F806D8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140" y="2634897"/>
            <a:ext cx="4540650" cy="11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436098" y="2944278"/>
            <a:ext cx="11310425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C6C29A"/>
                </a:solidFill>
              </a:rPr>
              <a:t>what is entrepreneurship?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E4164-281B-4384-A4EA-A6B40394EE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58989" y="2889731"/>
            <a:ext cx="376848" cy="3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436098" y="2944278"/>
            <a:ext cx="11310425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C6C29A"/>
                </a:solidFill>
              </a:rPr>
              <a:t>why focus on entrepreneurship?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7911C-D94C-4276-94FC-E5C48C053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95309" y="2889731"/>
            <a:ext cx="376848" cy="35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3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C29A"/>
                </a:solidFill>
              </a:rPr>
              <a:t>future = uncertainty / disruption</a:t>
            </a:r>
          </a:p>
        </p:txBody>
      </p:sp>
      <p:pic>
        <p:nvPicPr>
          <p:cNvPr id="2054" name="Picture 6" descr="Image result for blockchain">
            <a:extLst>
              <a:ext uri="{FF2B5EF4-FFF2-40B4-BE49-F238E27FC236}">
                <a16:creationId xmlns:a16="http://schemas.microsoft.com/office/drawing/2014/main" id="{96267A38-C27B-42C5-A642-D74C11B7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80" y="4325126"/>
            <a:ext cx="2500413" cy="150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787B7F-7B89-40CD-895E-14390951CA24}"/>
              </a:ext>
            </a:extLst>
          </p:cNvPr>
          <p:cNvSpPr txBox="1"/>
          <p:nvPr/>
        </p:nvSpPr>
        <p:spPr>
          <a:xfrm>
            <a:off x="3454763" y="6000060"/>
            <a:ext cx="517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medium.com/@</a:t>
            </a:r>
            <a:r>
              <a:rPr lang="en-US" i="1" dirty="0" err="1"/>
              <a:t>fidelvti</a:t>
            </a:r>
            <a:r>
              <a:rPr lang="en-US" i="1" dirty="0"/>
              <a:t>/blockchain-for-dummies</a:t>
            </a:r>
          </a:p>
        </p:txBody>
      </p:sp>
      <p:pic>
        <p:nvPicPr>
          <p:cNvPr id="2056" name="Picture 8" descr="Image result for loyalty images">
            <a:extLst>
              <a:ext uri="{FF2B5EF4-FFF2-40B4-BE49-F238E27FC236}">
                <a16:creationId xmlns:a16="http://schemas.microsoft.com/office/drawing/2014/main" id="{90188838-F6D8-4393-AD46-2A285AB3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727691"/>
            <a:ext cx="2215003" cy="21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475329-5547-4D85-A2CB-664B8F6D6638}"/>
              </a:ext>
            </a:extLst>
          </p:cNvPr>
          <p:cNvSpPr txBox="1"/>
          <p:nvPr/>
        </p:nvSpPr>
        <p:spPr>
          <a:xfrm>
            <a:off x="1034433" y="4967947"/>
            <a:ext cx="220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meetingsnet.com</a:t>
            </a:r>
          </a:p>
        </p:txBody>
      </p:sp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14349632-42C4-483D-A231-125589D4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3" y="2551321"/>
            <a:ext cx="2795587" cy="25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720B59-8271-4C82-91A1-863513F373D1}"/>
              </a:ext>
            </a:extLst>
          </p:cNvPr>
          <p:cNvSpPr txBox="1"/>
          <p:nvPr/>
        </p:nvSpPr>
        <p:spPr>
          <a:xfrm>
            <a:off x="9004036" y="5152613"/>
            <a:ext cx="220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Classy.org</a:t>
            </a:r>
          </a:p>
        </p:txBody>
      </p:sp>
    </p:spTree>
    <p:extLst>
      <p:ext uri="{BB962C8B-B14F-4D97-AF65-F5344CB8AC3E}">
        <p14:creationId xmlns:p14="http://schemas.microsoft.com/office/powerpoint/2010/main" val="272206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C29A"/>
                </a:solidFill>
              </a:rPr>
              <a:t>entrepreneurial approach</a:t>
            </a:r>
          </a:p>
        </p:txBody>
      </p:sp>
      <p:pic>
        <p:nvPicPr>
          <p:cNvPr id="5122" name="Picture 2" descr="Image result for lean startup">
            <a:extLst>
              <a:ext uri="{FF2B5EF4-FFF2-40B4-BE49-F238E27FC236}">
                <a16:creationId xmlns:a16="http://schemas.microsoft.com/office/drawing/2014/main" id="{85A67F21-84D6-40C5-B8BF-65EB7434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2105201"/>
            <a:ext cx="4105275" cy="42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34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440787" y="1896528"/>
            <a:ext cx="11310425" cy="391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C6C29A"/>
                </a:solidFill>
              </a:rPr>
              <a:t>think big</a:t>
            </a:r>
          </a:p>
          <a:p>
            <a:endParaRPr lang="en-US" sz="5400" dirty="0">
              <a:solidFill>
                <a:srgbClr val="C6C29A"/>
              </a:solidFill>
            </a:endParaRPr>
          </a:p>
          <a:p>
            <a:r>
              <a:rPr lang="en-US" sz="5400" dirty="0">
                <a:solidFill>
                  <a:srgbClr val="C6C29A"/>
                </a:solidFill>
              </a:rPr>
              <a:t>start small</a:t>
            </a:r>
          </a:p>
          <a:p>
            <a:endParaRPr lang="en-US" sz="5400" dirty="0">
              <a:solidFill>
                <a:srgbClr val="C6C29A"/>
              </a:solidFill>
            </a:endParaRPr>
          </a:p>
          <a:p>
            <a:r>
              <a:rPr lang="en-US" sz="5400" dirty="0">
                <a:solidFill>
                  <a:srgbClr val="C6C29A"/>
                </a:solidFill>
              </a:rPr>
              <a:t>scale fast</a:t>
            </a:r>
          </a:p>
        </p:txBody>
      </p:sp>
    </p:spTree>
    <p:extLst>
      <p:ext uri="{BB962C8B-B14F-4D97-AF65-F5344CB8AC3E}">
        <p14:creationId xmlns:p14="http://schemas.microsoft.com/office/powerpoint/2010/main" val="2458895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A84E68-D929-4BC9-A833-C330DE8A98A0}"/>
              </a:ext>
            </a:extLst>
          </p:cNvPr>
          <p:cNvSpPr txBox="1">
            <a:spLocks/>
          </p:cNvSpPr>
          <p:nvPr/>
        </p:nvSpPr>
        <p:spPr>
          <a:xfrm>
            <a:off x="361951" y="1314450"/>
            <a:ext cx="6667500" cy="476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6263" indent="-576263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857250" algn="l"/>
              </a:tabLst>
            </a:pPr>
            <a:r>
              <a:rPr lang="en-US" dirty="0">
                <a:solidFill>
                  <a:srgbClr val="C6C29A"/>
                </a:solidFill>
              </a:rPr>
              <a:t>find your riskiest assumption</a:t>
            </a:r>
          </a:p>
          <a:p>
            <a:pPr marL="576263" indent="-576263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857250" algn="l"/>
              </a:tabLst>
            </a:pPr>
            <a:r>
              <a:rPr lang="en-US" sz="6100" dirty="0">
                <a:solidFill>
                  <a:srgbClr val="C6C29A"/>
                </a:solidFill>
              </a:rPr>
              <a:t>build something that can validate it</a:t>
            </a:r>
          </a:p>
          <a:p>
            <a:pPr marL="576263" indent="-576263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  <a:tabLst>
                <a:tab pos="857250" algn="l"/>
              </a:tabLst>
            </a:pPr>
            <a:r>
              <a:rPr lang="en-US" sz="6100" dirty="0">
                <a:solidFill>
                  <a:srgbClr val="C6C29A"/>
                </a:solidFill>
              </a:rPr>
              <a:t>run an experiment and measure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085850" algn="l"/>
              </a:tabLst>
            </a:pPr>
            <a:r>
              <a:rPr lang="en-US" sz="4700" dirty="0">
                <a:solidFill>
                  <a:srgbClr val="C6C29A"/>
                </a:solidFill>
                <a:sym typeface="Wingdings 3" panose="05040102010807070707" pitchFamily="18" charset="2"/>
              </a:rPr>
              <a:t></a:t>
            </a:r>
            <a:r>
              <a:rPr lang="en-US" dirty="0">
                <a:solidFill>
                  <a:srgbClr val="C6C29A"/>
                </a:solidFill>
              </a:rPr>
              <a:t> repeat  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A43BEE55-2FA3-418E-9773-2A022F90A2B2}"/>
              </a:ext>
            </a:extLst>
          </p:cNvPr>
          <p:cNvSpPr/>
          <p:nvPr/>
        </p:nvSpPr>
        <p:spPr>
          <a:xfrm>
            <a:off x="7922138" y="1855519"/>
            <a:ext cx="3146962" cy="3146962"/>
          </a:xfrm>
          <a:prstGeom prst="donut">
            <a:avLst>
              <a:gd name="adj" fmla="val 8055"/>
            </a:avLst>
          </a:prstGeom>
          <a:noFill/>
          <a:ln>
            <a:solidFill>
              <a:srgbClr val="344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CB43DC-F50C-43C2-9A45-424C52EF4258}"/>
              </a:ext>
            </a:extLst>
          </p:cNvPr>
          <p:cNvSpPr/>
          <p:nvPr/>
        </p:nvSpPr>
        <p:spPr>
          <a:xfrm>
            <a:off x="9834001" y="2182243"/>
            <a:ext cx="2076450" cy="1325563"/>
          </a:xfrm>
          <a:prstGeom prst="ellipse">
            <a:avLst/>
          </a:prstGeom>
          <a:solidFill>
            <a:srgbClr val="C6C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BUILD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36E27E-525A-46ED-BACA-E752468A1462}"/>
              </a:ext>
            </a:extLst>
          </p:cNvPr>
          <p:cNvSpPr/>
          <p:nvPr/>
        </p:nvSpPr>
        <p:spPr>
          <a:xfrm>
            <a:off x="8715374" y="4339699"/>
            <a:ext cx="2076450" cy="1325563"/>
          </a:xfrm>
          <a:prstGeom prst="ellipse">
            <a:avLst/>
          </a:prstGeom>
          <a:solidFill>
            <a:srgbClr val="C6C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MEASURE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AADFB5-5E8B-4CDB-AEF6-99439141D807}"/>
              </a:ext>
            </a:extLst>
          </p:cNvPr>
          <p:cNvSpPr/>
          <p:nvPr/>
        </p:nvSpPr>
        <p:spPr>
          <a:xfrm>
            <a:off x="7080787" y="2675912"/>
            <a:ext cx="2076450" cy="1325563"/>
          </a:xfrm>
          <a:prstGeom prst="ellipse">
            <a:avLst/>
          </a:prstGeom>
          <a:solidFill>
            <a:srgbClr val="C6C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LEARN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74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436098" y="2944278"/>
            <a:ext cx="11310425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C6C29A"/>
                </a:solidFill>
              </a:rPr>
              <a:t>beware of vanity metrics</a:t>
            </a:r>
          </a:p>
        </p:txBody>
      </p:sp>
    </p:spTree>
    <p:extLst>
      <p:ext uri="{BB962C8B-B14F-4D97-AF65-F5344CB8AC3E}">
        <p14:creationId xmlns:p14="http://schemas.microsoft.com/office/powerpoint/2010/main" val="1512707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F45762-1379-4DD4-9A3F-873261CFBD6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48" y="2424910"/>
            <a:ext cx="2978320" cy="39732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745587" y="1396992"/>
            <a:ext cx="5178963" cy="999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C6C29A"/>
                </a:solidFill>
              </a:rPr>
              <a:t>vanity metrics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6072BF-5482-421B-AB7E-DFC51B637ADE}"/>
              </a:ext>
            </a:extLst>
          </p:cNvPr>
          <p:cNvSpPr txBox="1">
            <a:spLocks/>
          </p:cNvSpPr>
          <p:nvPr/>
        </p:nvSpPr>
        <p:spPr>
          <a:xfrm>
            <a:off x="6267452" y="1396992"/>
            <a:ext cx="5178963" cy="999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C6C29A"/>
                </a:solidFill>
              </a:rPr>
              <a:t>good metrics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E3D68-2A67-4ED7-9613-9E4CA06C4622}"/>
              </a:ext>
            </a:extLst>
          </p:cNvPr>
          <p:cNvSpPr txBox="1">
            <a:spLocks/>
          </p:cNvSpPr>
          <p:nvPr/>
        </p:nvSpPr>
        <p:spPr>
          <a:xfrm>
            <a:off x="745587" y="2724149"/>
            <a:ext cx="5178964" cy="293370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/>
              <a:buNone/>
              <a:defRPr sz="4300" b="1">
                <a:solidFill>
                  <a:srgbClr val="7F7F7F"/>
                </a:solidFill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9pPr>
          </a:lstStyle>
          <a:p>
            <a:r>
              <a:rPr lang="en-US" b="0" dirty="0"/>
              <a:t>page views</a:t>
            </a:r>
          </a:p>
          <a:p>
            <a:r>
              <a:rPr lang="en-US" b="0" dirty="0"/>
              <a:t>visitors</a:t>
            </a:r>
          </a:p>
          <a:p>
            <a:r>
              <a:rPr lang="en-US" b="0" dirty="0"/>
              <a:t>avg. time on page</a:t>
            </a:r>
          </a:p>
          <a:p>
            <a:r>
              <a:rPr lang="en-US" b="0" dirty="0"/>
              <a:t>downloads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EA9935E-CBBD-489A-AA76-B438E9FF944C}"/>
              </a:ext>
            </a:extLst>
          </p:cNvPr>
          <p:cNvSpPr txBox="1">
            <a:spLocks/>
          </p:cNvSpPr>
          <p:nvPr/>
        </p:nvSpPr>
        <p:spPr>
          <a:xfrm>
            <a:off x="6617367" y="2338915"/>
            <a:ext cx="4479132" cy="405924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300" b="1" dirty="0">
                <a:solidFill>
                  <a:srgbClr val="7F7F7F"/>
                </a:solidFill>
              </a:rPr>
              <a:t>A</a:t>
            </a:r>
            <a:r>
              <a:rPr lang="en-US" sz="4300" dirty="0">
                <a:solidFill>
                  <a:srgbClr val="7F7F7F"/>
                </a:solidFill>
              </a:rPr>
              <a:t>cquisition</a:t>
            </a:r>
          </a:p>
          <a:p>
            <a:pPr marL="0" indent="0" algn="ctr">
              <a:buNone/>
            </a:pPr>
            <a:r>
              <a:rPr lang="en-US" sz="4300" b="1" dirty="0">
                <a:solidFill>
                  <a:srgbClr val="7F7F7F"/>
                </a:solidFill>
              </a:rPr>
              <a:t>A</a:t>
            </a:r>
            <a:r>
              <a:rPr lang="en-US" sz="4300" dirty="0">
                <a:solidFill>
                  <a:srgbClr val="7F7F7F"/>
                </a:solidFill>
              </a:rPr>
              <a:t>ctivation</a:t>
            </a:r>
          </a:p>
          <a:p>
            <a:pPr marL="0" indent="0" algn="ctr">
              <a:buNone/>
            </a:pPr>
            <a:r>
              <a:rPr lang="en-US" sz="4300" b="1" dirty="0">
                <a:solidFill>
                  <a:srgbClr val="7F7F7F"/>
                </a:solidFill>
              </a:rPr>
              <a:t>R</a:t>
            </a:r>
            <a:r>
              <a:rPr lang="en-US" sz="4300" dirty="0">
                <a:solidFill>
                  <a:srgbClr val="7F7F7F"/>
                </a:solidFill>
              </a:rPr>
              <a:t>evenue</a:t>
            </a:r>
          </a:p>
          <a:p>
            <a:pPr marL="0" indent="0" algn="ctr">
              <a:buNone/>
            </a:pPr>
            <a:r>
              <a:rPr lang="en-US" sz="4300" b="1" dirty="0">
                <a:solidFill>
                  <a:srgbClr val="7F7F7F"/>
                </a:solidFill>
              </a:rPr>
              <a:t>R</a:t>
            </a:r>
            <a:r>
              <a:rPr lang="en-US" sz="4300" dirty="0">
                <a:solidFill>
                  <a:srgbClr val="7F7F7F"/>
                </a:solidFill>
              </a:rPr>
              <a:t>etention</a:t>
            </a:r>
          </a:p>
          <a:p>
            <a:pPr marL="0" indent="0" algn="ctr">
              <a:buNone/>
            </a:pPr>
            <a:r>
              <a:rPr lang="en-US" sz="4300" b="1" dirty="0">
                <a:solidFill>
                  <a:srgbClr val="7F7F7F"/>
                </a:solidFill>
              </a:rPr>
              <a:t>R</a:t>
            </a:r>
            <a:r>
              <a:rPr lang="en-US" sz="4300" dirty="0">
                <a:solidFill>
                  <a:srgbClr val="7F7F7F"/>
                </a:solidFill>
              </a:rPr>
              <a:t>eferral</a:t>
            </a:r>
          </a:p>
          <a:p>
            <a:pPr marL="0" indent="0" algn="ctr">
              <a:buFont typeface="Arial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530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03622B-6620-496D-9699-D582D8A6F12E}"/>
              </a:ext>
            </a:extLst>
          </p:cNvPr>
          <p:cNvSpPr txBox="1">
            <a:spLocks/>
          </p:cNvSpPr>
          <p:nvPr/>
        </p:nvSpPr>
        <p:spPr>
          <a:xfrm>
            <a:off x="286043" y="2961248"/>
            <a:ext cx="11619914" cy="88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A6A6BF"/>
                </a:solidFill>
              </a:rPr>
              <a:t>what brought you to this session?</a:t>
            </a:r>
          </a:p>
        </p:txBody>
      </p:sp>
    </p:spTree>
    <p:extLst>
      <p:ext uri="{BB962C8B-B14F-4D97-AF65-F5344CB8AC3E}">
        <p14:creationId xmlns:p14="http://schemas.microsoft.com/office/powerpoint/2010/main" val="852390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440787" y="1896528"/>
            <a:ext cx="11310425" cy="391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C6C29A"/>
                </a:solidFill>
              </a:rPr>
              <a:t>persevere</a:t>
            </a:r>
          </a:p>
          <a:p>
            <a:endParaRPr lang="en-US" sz="5400" dirty="0">
              <a:solidFill>
                <a:srgbClr val="C6C29A"/>
              </a:solidFill>
            </a:endParaRPr>
          </a:p>
          <a:p>
            <a:r>
              <a:rPr lang="en-US" sz="5400" dirty="0">
                <a:solidFill>
                  <a:srgbClr val="C6C29A"/>
                </a:solidFill>
              </a:rPr>
              <a:t>pivot</a:t>
            </a:r>
          </a:p>
          <a:p>
            <a:endParaRPr lang="en-US" sz="5400" dirty="0">
              <a:solidFill>
                <a:srgbClr val="C6C29A"/>
              </a:solidFill>
            </a:endParaRPr>
          </a:p>
          <a:p>
            <a:r>
              <a:rPr lang="en-US" sz="5400" dirty="0">
                <a:solidFill>
                  <a:srgbClr val="C6C29A"/>
                </a:solidFill>
              </a:rPr>
              <a:t>abandon</a:t>
            </a:r>
          </a:p>
        </p:txBody>
      </p:sp>
    </p:spTree>
    <p:extLst>
      <p:ext uri="{BB962C8B-B14F-4D97-AF65-F5344CB8AC3E}">
        <p14:creationId xmlns:p14="http://schemas.microsoft.com/office/powerpoint/2010/main" val="604698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AB451D3-3EE9-4C35-8438-0EC0C2490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303964"/>
              </p:ext>
            </p:extLst>
          </p:nvPr>
        </p:nvGraphicFramePr>
        <p:xfrm>
          <a:off x="2094807" y="1995055"/>
          <a:ext cx="8478981" cy="417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FEEBC6-9464-4E23-8D38-FFDD4BB06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81" y="1795549"/>
            <a:ext cx="2903824" cy="959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8A9B13-A9F4-4E27-A66E-1A10B3C71C96}"/>
              </a:ext>
            </a:extLst>
          </p:cNvPr>
          <p:cNvSpPr txBox="1"/>
          <p:nvPr/>
        </p:nvSpPr>
        <p:spPr>
          <a:xfrm>
            <a:off x="4494488" y="4618986"/>
            <a:ext cx="14241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A57CD"/>
                </a:solidFill>
              </a:rPr>
              <a:t>Enterprise</a:t>
            </a:r>
          </a:p>
          <a:p>
            <a:pPr algn="ctr"/>
            <a:r>
              <a:rPr lang="en-US" dirty="0">
                <a:solidFill>
                  <a:srgbClr val="7A57CD"/>
                </a:solidFill>
              </a:rPr>
              <a:t>Agile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8BE695-4ABA-4D1D-8D32-3874781664FF}"/>
              </a:ext>
            </a:extLst>
          </p:cNvPr>
          <p:cNvSpPr txBox="1">
            <a:spLocks/>
          </p:cNvSpPr>
          <p:nvPr/>
        </p:nvSpPr>
        <p:spPr>
          <a:xfrm>
            <a:off x="356136" y="1032626"/>
            <a:ext cx="10515600" cy="762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C6C29A"/>
                </a:solidFill>
              </a:rPr>
              <a:t>NCARB rate of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842BC-CCE5-4B38-91AF-A3F08D1A7F3C}"/>
              </a:ext>
            </a:extLst>
          </p:cNvPr>
          <p:cNvSpPr txBox="1"/>
          <p:nvPr/>
        </p:nvSpPr>
        <p:spPr>
          <a:xfrm>
            <a:off x="7982988" y="3752165"/>
            <a:ext cx="16486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A57CD"/>
                </a:solidFill>
              </a:rPr>
              <a:t>Lean</a:t>
            </a:r>
          </a:p>
          <a:p>
            <a:pPr algn="ctr"/>
            <a:r>
              <a:rPr lang="en-US" dirty="0">
                <a:solidFill>
                  <a:srgbClr val="7A57CD"/>
                </a:solidFill>
              </a:rPr>
              <a:t>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E9AB2-232E-4620-BAB7-228D8C4EB85D}"/>
              </a:ext>
            </a:extLst>
          </p:cNvPr>
          <p:cNvSpPr txBox="1"/>
          <p:nvPr/>
        </p:nvSpPr>
        <p:spPr>
          <a:xfrm>
            <a:off x="2363586" y="4756505"/>
            <a:ext cx="1119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A57CD"/>
                </a:solidFill>
              </a:rPr>
              <a:t>Agile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47398-5B33-4F23-AC3F-8D7051ACCAE1}"/>
              </a:ext>
            </a:extLst>
          </p:cNvPr>
          <p:cNvSpPr txBox="1"/>
          <p:nvPr/>
        </p:nvSpPr>
        <p:spPr>
          <a:xfrm>
            <a:off x="6109964" y="4635492"/>
            <a:ext cx="1424174" cy="707886"/>
          </a:xfrm>
          <a:prstGeom prst="rect">
            <a:avLst/>
          </a:prstGeom>
          <a:solidFill>
            <a:srgbClr val="7A57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NCARB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VMS</a:t>
            </a:r>
          </a:p>
        </p:txBody>
      </p:sp>
    </p:spTree>
    <p:extLst>
      <p:ext uri="{BB962C8B-B14F-4D97-AF65-F5344CB8AC3E}">
        <p14:creationId xmlns:p14="http://schemas.microsoft.com/office/powerpoint/2010/main" val="6203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D8FF48-4C30-4605-8662-BEEE87DDD1D9}"/>
              </a:ext>
            </a:extLst>
          </p:cNvPr>
          <p:cNvSpPr/>
          <p:nvPr/>
        </p:nvSpPr>
        <p:spPr>
          <a:xfrm>
            <a:off x="3729644" y="20440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gortiz@ncarb.org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Guillermo@lineupteams.com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3841A7-9055-4C11-ACC3-A945A5CD2B79}"/>
              </a:ext>
            </a:extLst>
          </p:cNvPr>
          <p:cNvSpPr/>
          <p:nvPr/>
        </p:nvSpPr>
        <p:spPr>
          <a:xfrm>
            <a:off x="3729644" y="42675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JARED ZURN, AIA, NCARB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/>
              </a:rPr>
              <a:t>Jzurn@ncarb.org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Guillermo Ortiz de ZÃ¡rate">
            <a:extLst>
              <a:ext uri="{FF2B5EF4-FFF2-40B4-BE49-F238E27FC236}">
                <a16:creationId xmlns:a16="http://schemas.microsoft.com/office/drawing/2014/main" id="{E53D8D4E-3CDA-4890-A541-67A3779D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3" y="1400387"/>
            <a:ext cx="1753188" cy="20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red N. Zurn, AIA, NCARB">
            <a:extLst>
              <a:ext uri="{FF2B5EF4-FFF2-40B4-BE49-F238E27FC236}">
                <a16:creationId xmlns:a16="http://schemas.microsoft.com/office/drawing/2014/main" id="{FC20F336-0EEE-4407-9578-94F2EEA9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83" y="3714880"/>
            <a:ext cx="1753188" cy="20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6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1524000" y="2944278"/>
            <a:ext cx="9143999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A3A3BD"/>
                </a:solidFill>
              </a:rPr>
              <a:t>can you define innovation?</a:t>
            </a:r>
          </a:p>
        </p:txBody>
      </p:sp>
    </p:spTree>
    <p:extLst>
      <p:ext uri="{BB962C8B-B14F-4D97-AF65-F5344CB8AC3E}">
        <p14:creationId xmlns:p14="http://schemas.microsoft.com/office/powerpoint/2010/main" val="332394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BF747-D3C5-4FC1-B815-6AB9EE23D120}"/>
              </a:ext>
            </a:extLst>
          </p:cNvPr>
          <p:cNvSpPr txBox="1">
            <a:spLocks/>
          </p:cNvSpPr>
          <p:nvPr/>
        </p:nvSpPr>
        <p:spPr>
          <a:xfrm>
            <a:off x="1524000" y="2944278"/>
            <a:ext cx="9143999" cy="969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3A2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A3A3BD"/>
                </a:solidFill>
              </a:rPr>
              <a:t>why focus on innovation?</a:t>
            </a:r>
          </a:p>
        </p:txBody>
      </p:sp>
    </p:spTree>
    <p:extLst>
      <p:ext uri="{BB962C8B-B14F-4D97-AF65-F5344CB8AC3E}">
        <p14:creationId xmlns:p14="http://schemas.microsoft.com/office/powerpoint/2010/main" val="136965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3A3BD"/>
                </a:solidFill>
              </a:rPr>
              <a:t>future = uncertainty / disruption</a:t>
            </a:r>
          </a:p>
        </p:txBody>
      </p:sp>
      <p:pic>
        <p:nvPicPr>
          <p:cNvPr id="4" name="Picture 2" descr="https://tse2.mm.bing.net/th?id=OIP.RbiYk2-EMFUr1oM-MSzmZwHaDo&amp;pid=15.1&amp;P=0&amp;w=309&amp;h=153">
            <a:extLst>
              <a:ext uri="{FF2B5EF4-FFF2-40B4-BE49-F238E27FC236}">
                <a16:creationId xmlns:a16="http://schemas.microsoft.com/office/drawing/2014/main" id="{A2DCAFE7-1935-4522-A078-E57DF50C9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24" y="2527296"/>
            <a:ext cx="2198888" cy="10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24F73A-0A63-4863-AFC4-FA0FA3EA3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54" y="3254450"/>
            <a:ext cx="2391852" cy="1241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F8D38C-46F6-4141-860B-0F2DAD935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915" y="3205338"/>
            <a:ext cx="2284821" cy="1514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953C97-ABA8-4928-B815-032D21DC6AB0}"/>
              </a:ext>
            </a:extLst>
          </p:cNvPr>
          <p:cNvSpPr txBox="1"/>
          <p:nvPr/>
        </p:nvSpPr>
        <p:spPr>
          <a:xfrm>
            <a:off x="9011025" y="4773183"/>
            <a:ext cx="216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Barrons.com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A29B2-C5C4-43FD-9893-52DFFD9C10D6}"/>
              </a:ext>
            </a:extLst>
          </p:cNvPr>
          <p:cNvSpPr txBox="1"/>
          <p:nvPr/>
        </p:nvSpPr>
        <p:spPr>
          <a:xfrm>
            <a:off x="2074482" y="4505865"/>
            <a:ext cx="170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Mwrf.com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471DE-CF3D-4E98-85CE-B5498E69D81B}"/>
              </a:ext>
            </a:extLst>
          </p:cNvPr>
          <p:cNvSpPr txBox="1"/>
          <p:nvPr/>
        </p:nvSpPr>
        <p:spPr>
          <a:xfrm>
            <a:off x="5086824" y="3539521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Digitlabz.com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9C9D7C-862C-4074-9E3F-6906EBD37A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20" y="4616519"/>
            <a:ext cx="2576292" cy="1449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537763-5E49-435D-834C-697650A5DAB1}"/>
              </a:ext>
            </a:extLst>
          </p:cNvPr>
          <p:cNvSpPr txBox="1"/>
          <p:nvPr/>
        </p:nvSpPr>
        <p:spPr>
          <a:xfrm>
            <a:off x="3102620" y="6140183"/>
            <a:ext cx="6167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https://readwrite.com/2017/01/11/augmented-reality-and-its-impact-on-real-estate-il4/</a:t>
            </a:r>
          </a:p>
        </p:txBody>
      </p:sp>
    </p:spTree>
    <p:extLst>
      <p:ext uri="{BB962C8B-B14F-4D97-AF65-F5344CB8AC3E}">
        <p14:creationId xmlns:p14="http://schemas.microsoft.com/office/powerpoint/2010/main" val="8696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6" y="12938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A3A3BD"/>
                </a:solidFill>
              </a:rPr>
              <a:t>rate of </a:t>
            </a:r>
            <a:br>
              <a:rPr lang="en-US" dirty="0">
                <a:solidFill>
                  <a:srgbClr val="A3A3BD"/>
                </a:solidFill>
              </a:rPr>
            </a:br>
            <a:r>
              <a:rPr lang="en-US" dirty="0">
                <a:solidFill>
                  <a:srgbClr val="A3A3BD"/>
                </a:solidFill>
              </a:rPr>
              <a:t>change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0A5C1A7-BB2B-421E-BD82-E0F58EB7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01" y="1032626"/>
            <a:ext cx="7803835" cy="55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4EB648-5309-4BDD-92E9-471AD92453E6}"/>
              </a:ext>
            </a:extLst>
          </p:cNvPr>
          <p:cNvSpPr txBox="1"/>
          <p:nvPr/>
        </p:nvSpPr>
        <p:spPr>
          <a:xfrm>
            <a:off x="1901372" y="6549351"/>
            <a:ext cx="9463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Mitchell, Oliver</a:t>
            </a:r>
            <a:r>
              <a:rPr lang="en-US" sz="1200" i="1" dirty="0"/>
              <a:t>. Preparing for the End of Moore’s Law</a:t>
            </a:r>
            <a:r>
              <a:rPr lang="en-US" sz="1200" dirty="0"/>
              <a:t>. </a:t>
            </a:r>
            <a:r>
              <a:rPr lang="en-US" sz="1200" dirty="0" err="1"/>
              <a:t>ALLEYWATCH</a:t>
            </a:r>
            <a:r>
              <a:rPr lang="en-US" sz="1200" dirty="0"/>
              <a:t>. https://www.alleywatch.com/2017/03/preparing-end-moores-law/</a:t>
            </a:r>
          </a:p>
        </p:txBody>
      </p:sp>
    </p:spTree>
    <p:extLst>
      <p:ext uri="{BB962C8B-B14F-4D97-AF65-F5344CB8AC3E}">
        <p14:creationId xmlns:p14="http://schemas.microsoft.com/office/powerpoint/2010/main" val="217657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6" y="12938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A3A3BD"/>
                </a:solidFill>
              </a:rPr>
              <a:t>rate of </a:t>
            </a:r>
            <a:br>
              <a:rPr lang="en-US" dirty="0">
                <a:solidFill>
                  <a:srgbClr val="A3A3BD"/>
                </a:solidFill>
              </a:rPr>
            </a:br>
            <a:r>
              <a:rPr lang="en-US" dirty="0">
                <a:solidFill>
                  <a:srgbClr val="A3A3BD"/>
                </a:solidFill>
              </a:rPr>
              <a:t>change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9776213-0F8E-8F4A-B226-9165D60D4530}"/>
              </a:ext>
            </a:extLst>
          </p:cNvPr>
          <p:cNvSpPr txBox="1">
            <a:spLocks/>
          </p:cNvSpPr>
          <p:nvPr/>
        </p:nvSpPr>
        <p:spPr>
          <a:xfrm>
            <a:off x="230620" y="3194522"/>
            <a:ext cx="3528580" cy="2088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04DA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04DA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04DA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04DA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04DA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King 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</a:rPr>
              <a:t>Shihram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of India was an oppressive tyrant. One of his subjects, 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</a:rPr>
              <a:t>Sissa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 ibn </a:t>
            </a:r>
            <a:r>
              <a:rPr lang="en-US" sz="2400" dirty="0" err="1">
                <a:solidFill>
                  <a:srgbClr val="000000"/>
                </a:solidFill>
                <a:latin typeface="Helvetica Neue" panose="02000503000000020004" pitchFamily="2" charset="0"/>
              </a:rPr>
              <a:t>Dahir</a:t>
            </a:r>
            <a:r>
              <a:rPr lang="en-US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, invented chess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7A46A-ADED-094E-BD24-9AAA62449621}"/>
              </a:ext>
            </a:extLst>
          </p:cNvPr>
          <p:cNvSpPr/>
          <p:nvPr/>
        </p:nvSpPr>
        <p:spPr>
          <a:xfrm>
            <a:off x="3408469" y="6379887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080"/>
                </a:solidFill>
                <a:latin typeface="Arial" panose="020B0604020202020204" pitchFamily="34" charset="0"/>
                <a:hlinkClick r:id="rId2"/>
              </a:rPr>
              <a:t>McGeddon</a:t>
            </a:r>
            <a:r>
              <a:rPr lang="en-US" sz="1200" dirty="0">
                <a:solidFill>
                  <a:srgbClr val="54595D"/>
                </a:solidFill>
                <a:latin typeface="Arial" panose="020B0604020202020204" pitchFamily="34" charset="0"/>
              </a:rPr>
              <a:t> - Own work - This file was derived from  </a:t>
            </a:r>
            <a:r>
              <a:rPr lang="en-US" sz="1200" dirty="0">
                <a:solidFill>
                  <a:srgbClr val="0B0080"/>
                </a:solidFill>
                <a:latin typeface="Arial" panose="020B0604020202020204" pitchFamily="34" charset="0"/>
                <a:hlinkClick r:id="rId3"/>
              </a:rPr>
              <a:t>Empty wooden chessboard.jpg</a:t>
            </a:r>
            <a:r>
              <a:rPr lang="en-US" sz="1200" dirty="0">
                <a:solidFill>
                  <a:srgbClr val="54595D"/>
                </a:solidFill>
                <a:latin typeface="Arial" panose="020B0604020202020204" pitchFamily="34" charset="0"/>
              </a:rPr>
              <a:t>:  (public domain)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EBA65-BE1E-8449-AA4C-233EDA4E0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233" y="1293878"/>
            <a:ext cx="6437128" cy="47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8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36" y="12938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A3A3BD"/>
                </a:solidFill>
              </a:rPr>
              <a:t>rate of </a:t>
            </a:r>
            <a:br>
              <a:rPr lang="en-US" dirty="0">
                <a:solidFill>
                  <a:srgbClr val="A3A3BD"/>
                </a:solidFill>
              </a:rPr>
            </a:br>
            <a:r>
              <a:rPr lang="en-US" dirty="0">
                <a:solidFill>
                  <a:srgbClr val="A3A3BD"/>
                </a:solidFill>
              </a:rPr>
              <a:t>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2FB6F4-7669-A44E-9229-5F0E59F506B3}"/>
              </a:ext>
            </a:extLst>
          </p:cNvPr>
          <p:cNvSpPr/>
          <p:nvPr/>
        </p:nvSpPr>
        <p:spPr>
          <a:xfrm>
            <a:off x="750063" y="3429000"/>
            <a:ext cx="3210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n-US" sz="60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X</a:t>
            </a:r>
            <a:endParaRPr lang="en-US" sz="6000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848136-AE64-584B-97CD-871D0E576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26" y="964588"/>
            <a:ext cx="3405183" cy="55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3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E_18Exchange PPT_16x9  -  Read-Only" id="{4D1B31E2-6FF3-4801-AA72-3CA8B6D94E99}" vid="{B26261B5-5DCE-420F-AC68-8E114F1F16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ICE_18Exchange PPT_16x9</Template>
  <TotalTime>4407</TotalTime>
  <Words>488</Words>
  <Application>Microsoft Macintosh PowerPoint</Application>
  <PresentationFormat>Widescreen</PresentationFormat>
  <Paragraphs>149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Helvetica Neue</vt:lpstr>
      <vt:lpstr>Verdana</vt:lpstr>
      <vt:lpstr>Office Theme</vt:lpstr>
      <vt:lpstr>IMPROVING ORGANIZATIONAL INNOVATION</vt:lpstr>
      <vt:lpstr>PowerPoint Presentation</vt:lpstr>
      <vt:lpstr>PowerPoint Presentation</vt:lpstr>
      <vt:lpstr>PowerPoint Presentation</vt:lpstr>
      <vt:lpstr>PowerPoint Presentation</vt:lpstr>
      <vt:lpstr>future = uncertainty / disruption</vt:lpstr>
      <vt:lpstr>rate of  change</vt:lpstr>
      <vt:lpstr>rate of  change</vt:lpstr>
      <vt:lpstr>rate of  change</vt:lpstr>
      <vt:lpstr>rate of  change</vt:lpstr>
      <vt:lpstr>rate of  change</vt:lpstr>
      <vt:lpstr>the age of acceleration</vt:lpstr>
      <vt:lpstr>PowerPoint Presentation</vt:lpstr>
      <vt:lpstr>PowerPoint Presentation</vt:lpstr>
      <vt:lpstr>PowerPoint Presentation</vt:lpstr>
      <vt:lpstr>PowerPoint Presentation</vt:lpstr>
      <vt:lpstr>leadership / board of directors</vt:lpstr>
      <vt:lpstr>employees</vt:lpstr>
      <vt:lpstr>leadership framework</vt:lpstr>
      <vt:lpstr>employee framework</vt:lpstr>
      <vt:lpstr>check for fit</vt:lpstr>
      <vt:lpstr>PowerPoint Presentation</vt:lpstr>
      <vt:lpstr>PowerPoint Presentation</vt:lpstr>
      <vt:lpstr>future = uncertainty / disruption</vt:lpstr>
      <vt:lpstr>entrepreneurial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Zurn, Jared</dc:creator>
  <cp:lastModifiedBy>Ortiz de Zarate, Guillermo</cp:lastModifiedBy>
  <cp:revision>54</cp:revision>
  <dcterms:created xsi:type="dcterms:W3CDTF">2018-10-18T21:03:59Z</dcterms:created>
  <dcterms:modified xsi:type="dcterms:W3CDTF">2019-03-29T15:33:20Z</dcterms:modified>
</cp:coreProperties>
</file>