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60" r:id="rId2"/>
    <p:sldId id="261" r:id="rId3"/>
    <p:sldId id="262" r:id="rId4"/>
    <p:sldId id="284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81" r:id="rId16"/>
    <p:sldId id="275" r:id="rId17"/>
    <p:sldId id="282" r:id="rId18"/>
    <p:sldId id="274" r:id="rId19"/>
    <p:sldId id="280" r:id="rId20"/>
    <p:sldId id="285" r:id="rId21"/>
    <p:sldId id="276" r:id="rId22"/>
    <p:sldId id="277" r:id="rId23"/>
    <p:sldId id="27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692"/>
  </p:normalViewPr>
  <p:slideViewPr>
    <p:cSldViewPr snapToGrid="0" snapToObjects="1">
      <p:cViewPr varScale="1">
        <p:scale>
          <a:sx n="69" d="100"/>
          <a:sy n="69" d="100"/>
        </p:scale>
        <p:origin x="12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34331-1315-644E-8E81-B0732B77A6B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884C2-DE1F-A447-8523-8E8F299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5" y="1122363"/>
            <a:ext cx="4895850" cy="2363787"/>
          </a:xfrm>
        </p:spPr>
        <p:txBody>
          <a:bodyPr anchor="b">
            <a:normAutofit/>
          </a:bodyPr>
          <a:lstStyle>
            <a:lvl1pPr algn="l">
              <a:defRPr sz="4500"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75" y="3602038"/>
            <a:ext cx="489585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83979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3168"/>
            <a:ext cx="7886700" cy="1325563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38425"/>
            <a:ext cx="7886700" cy="3538538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61E-FF20-CF45-98C5-E716A64ACC1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9EA2-9400-7241-A0CB-E5CC8C7A5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989138"/>
            <a:ext cx="7886700" cy="2466976"/>
          </a:xfrm>
        </p:spPr>
        <p:txBody>
          <a:bodyPr anchor="b">
            <a:normAutofit/>
          </a:bodyPr>
          <a:lstStyle>
            <a:lvl1pPr algn="ctr">
              <a:defRPr sz="5000" b="1" i="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83979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61E-FF20-CF45-98C5-E716A64ACC1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9EA2-9400-7241-A0CB-E5CC8C7A5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61E-FF20-CF45-98C5-E716A64ACC1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9EA2-9400-7241-A0CB-E5CC8C7A5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61E-FF20-CF45-98C5-E716A64ACC1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9EA2-9400-7241-A0CB-E5CC8C7A5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162050"/>
            <a:ext cx="4705350" cy="3648075"/>
          </a:xfrm>
        </p:spPr>
        <p:txBody>
          <a:bodyPr>
            <a:normAutofit/>
          </a:bodyPr>
          <a:lstStyle>
            <a:lvl1pPr>
              <a:defRPr sz="4000"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C61E-FF20-CF45-98C5-E716A64ACC1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9EA2-9400-7241-A0CB-E5CC8C7A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9" r:id="rId5"/>
    <p:sldLayoutId id="2147483666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drnet.org/goal-wizard-tutorial-presenta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ncc.org/iln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bcot.org/Certificants/Navigato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certcoalition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heaba.org/MOCA/About-MOCA-2-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redentialingexcellence.org" TargetMode="External"/><Relationship Id="rId2" Type="http://schemas.openxmlformats.org/officeDocument/2006/relationships/hyperlink" Target="mailto:linda.anguish@credentialingexcellenc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and Trends in Certification Maintenance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75" y="3389745"/>
            <a:ext cx="4895850" cy="2253673"/>
          </a:xfrm>
        </p:spPr>
        <p:txBody>
          <a:bodyPr>
            <a:normAutofit/>
          </a:bodyPr>
          <a:lstStyle/>
          <a:p>
            <a:r>
              <a:rPr lang="en-US" dirty="0" smtClean="0"/>
              <a:t>Certification Network Group</a:t>
            </a:r>
          </a:p>
          <a:p>
            <a:r>
              <a:rPr lang="en-US" dirty="0" smtClean="0"/>
              <a:t>September 11, 2019</a:t>
            </a:r>
          </a:p>
          <a:p>
            <a:endParaRPr lang="en-US" dirty="0"/>
          </a:p>
          <a:p>
            <a:r>
              <a:rPr lang="en-US" dirty="0" smtClean="0"/>
              <a:t>Linda K. Anguish</a:t>
            </a:r>
          </a:p>
          <a:p>
            <a:r>
              <a:rPr lang="en-US" dirty="0" smtClean="0"/>
              <a:t>Director, Accreditation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Providing an </a:t>
            </a:r>
            <a:r>
              <a:rPr lang="en-US" dirty="0"/>
              <a:t>objective tool </a:t>
            </a:r>
            <a:r>
              <a:rPr lang="en-US" dirty="0" smtClean="0"/>
              <a:t>benefits </a:t>
            </a:r>
            <a:r>
              <a:rPr lang="en-US" dirty="0" err="1" smtClean="0"/>
              <a:t>certificants</a:t>
            </a:r>
            <a:r>
              <a:rPr lang="en-US" dirty="0" smtClean="0"/>
              <a:t> by helping </a:t>
            </a:r>
            <a:r>
              <a:rPr lang="en-US" dirty="0"/>
              <a:t>them target their learning to their own learning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Self-assessment</a:t>
            </a:r>
          </a:p>
          <a:p>
            <a:pPr lvl="1"/>
            <a:r>
              <a:rPr lang="en-US" dirty="0" smtClean="0"/>
              <a:t>Contributes to perception of relevance</a:t>
            </a:r>
          </a:p>
          <a:p>
            <a:pPr lvl="1"/>
            <a:r>
              <a:rPr lang="en-US" dirty="0" smtClean="0"/>
              <a:t>Learning may be misdirected (Dunning-Kruger)</a:t>
            </a:r>
          </a:p>
          <a:p>
            <a:pPr lvl="1"/>
            <a:r>
              <a:rPr lang="en-US" dirty="0" smtClean="0"/>
              <a:t>Not all practitioners are skilled at writing</a:t>
            </a:r>
          </a:p>
          <a:p>
            <a:pPr lvl="1"/>
            <a:r>
              <a:rPr lang="en-US" dirty="0" smtClean="0"/>
              <a:t>CDR has developed an automated tool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https://www.cdrnet.org/goal-wizard-tutorial-presentation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071" y="2638424"/>
            <a:ext cx="5753858" cy="37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Assesment</a:t>
            </a:r>
            <a:r>
              <a:rPr lang="en-US" dirty="0" smtClean="0"/>
              <a:t>-based Learning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56873"/>
            <a:ext cx="7886700" cy="4128653"/>
          </a:xfrm>
        </p:spPr>
        <p:txBody>
          <a:bodyPr>
            <a:normAutofit/>
          </a:bodyPr>
          <a:lstStyle/>
          <a:p>
            <a:r>
              <a:rPr lang="en-US" dirty="0"/>
              <a:t>more accurately </a:t>
            </a:r>
            <a:r>
              <a:rPr lang="en-US" dirty="0" smtClean="0"/>
              <a:t>identifies </a:t>
            </a:r>
            <a:r>
              <a:rPr lang="en-US" dirty="0"/>
              <a:t>gaps in the practitioner’s knowledge and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detailed </a:t>
            </a:r>
            <a:r>
              <a:rPr lang="en-US" dirty="0"/>
              <a:t>results can be provided </a:t>
            </a:r>
            <a:r>
              <a:rPr lang="en-US" dirty="0" smtClean="0"/>
              <a:t>through </a:t>
            </a:r>
            <a:r>
              <a:rPr lang="en-US" dirty="0"/>
              <a:t>reports or </a:t>
            </a:r>
            <a:r>
              <a:rPr lang="en-US" dirty="0" smtClean="0"/>
              <a:t>a dashboard</a:t>
            </a:r>
          </a:p>
          <a:p>
            <a:r>
              <a:rPr lang="en-US" dirty="0"/>
              <a:t>c</a:t>
            </a:r>
            <a:r>
              <a:rPr lang="en-US" dirty="0" smtClean="0"/>
              <a:t>an be costly to develop and maintain</a:t>
            </a:r>
          </a:p>
          <a:p>
            <a:r>
              <a:rPr lang="en-US" dirty="0" smtClean="0"/>
              <a:t>can reduce or waive CE requirements if performance is good</a:t>
            </a:r>
          </a:p>
          <a:p>
            <a:r>
              <a:rPr lang="en-US" dirty="0"/>
              <a:t>ONCC’s Individual Learning Needs Assessment (ILNA)</a:t>
            </a:r>
          </a:p>
        </p:txBody>
      </p:sp>
    </p:spTree>
    <p:extLst>
      <p:ext uri="{BB962C8B-B14F-4D97-AF65-F5344CB8AC3E}">
        <p14:creationId xmlns:p14="http://schemas.microsoft.com/office/powerpoint/2010/main" val="256549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https://www.oncc.org/ilna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235200"/>
            <a:ext cx="7886700" cy="40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Work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Rate and provide feedback on simulated work performance</a:t>
            </a:r>
          </a:p>
          <a:p>
            <a:r>
              <a:rPr lang="en-US" dirty="0" smtClean="0"/>
              <a:t>Flight simulators for professional pilots (every two years)</a:t>
            </a:r>
          </a:p>
          <a:p>
            <a:r>
              <a:rPr lang="en-US" dirty="0"/>
              <a:t>S</a:t>
            </a:r>
            <a:r>
              <a:rPr lang="en-US" dirty="0" smtClean="0"/>
              <a:t>tandardized </a:t>
            </a:r>
            <a:r>
              <a:rPr lang="en-US" dirty="0"/>
              <a:t>patient format </a:t>
            </a:r>
            <a:r>
              <a:rPr lang="en-US" dirty="0" smtClean="0"/>
              <a:t>assessment (clinical stations)</a:t>
            </a:r>
          </a:p>
          <a:p>
            <a:r>
              <a:rPr lang="en-US" dirty="0" smtClean="0"/>
              <a:t>Oral exams</a:t>
            </a:r>
          </a:p>
          <a:p>
            <a:r>
              <a:rPr lang="en-US" dirty="0" smtClean="0"/>
              <a:t>Most are quite costly and resource-intensive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7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Technology/Gamification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90"/>
            <a:ext cx="7886700" cy="41840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Likely to decrease costs/increase availability</a:t>
            </a:r>
          </a:p>
          <a:p>
            <a:r>
              <a:rPr lang="en-US" dirty="0"/>
              <a:t>National Board of Certification of Occupational Therapists (NBCOT</a:t>
            </a:r>
            <a:r>
              <a:rPr lang="en-US" dirty="0" smtClean="0"/>
              <a:t>) via Breakaway Games</a:t>
            </a:r>
          </a:p>
          <a:p>
            <a:r>
              <a:rPr lang="en-US" dirty="0" smtClean="0"/>
              <a:t>NBCOT Navigator:   </a:t>
            </a:r>
            <a:r>
              <a:rPr lang="en-US" dirty="0"/>
              <a:t>“virtual continuing competency assessment </a:t>
            </a:r>
            <a:r>
              <a:rPr lang="en-US" dirty="0" smtClean="0"/>
              <a:t>tools” </a:t>
            </a:r>
          </a:p>
          <a:p>
            <a:pPr lvl="1"/>
            <a:r>
              <a:rPr lang="en-US" dirty="0" smtClean="0"/>
              <a:t>case </a:t>
            </a:r>
            <a:r>
              <a:rPr lang="en-US" dirty="0"/>
              <a:t>simulations that allow the practitioner to interact with virtual patients in a virtual environment 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professional team </a:t>
            </a:r>
            <a:r>
              <a:rPr lang="en-US" dirty="0" smtClean="0"/>
              <a:t>members </a:t>
            </a:r>
          </a:p>
          <a:p>
            <a:pPr lvl="1"/>
            <a:r>
              <a:rPr lang="en-US" dirty="0" smtClean="0"/>
              <a:t>conduct </a:t>
            </a:r>
            <a:r>
              <a:rPr lang="en-US" dirty="0"/>
              <a:t>virtual client interviews and chart reviews, select screening and assessment tools, conduct evaluations, interpret assessment results, plan and provide intervention services, and conduct discharge </a:t>
            </a:r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3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https://www.nbcot.org/Certificants/Navigator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638424"/>
            <a:ext cx="78867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Exam-Based Recertification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typical</a:t>
            </a:r>
          </a:p>
          <a:p>
            <a:r>
              <a:rPr lang="en-US" dirty="0" smtClean="0"/>
              <a:t>Test anxiety</a:t>
            </a:r>
          </a:p>
          <a:p>
            <a:r>
              <a:rPr lang="en-US" dirty="0" smtClean="0"/>
              <a:t>Methodology – MCQ (US), Essay (international)</a:t>
            </a:r>
          </a:p>
          <a:p>
            <a:r>
              <a:rPr lang="en-US" dirty="0" smtClean="0"/>
              <a:t>Should it cover the entire body of knowledge?</a:t>
            </a:r>
          </a:p>
          <a:p>
            <a:r>
              <a:rPr lang="en-US" dirty="0" smtClean="0"/>
              <a:t>Allow for specialization?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5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4509"/>
            <a:ext cx="7886700" cy="41194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American Board of </a:t>
            </a:r>
            <a:r>
              <a:rPr lang="en-US" dirty="0" smtClean="0"/>
              <a:t>Anesthesiology: </a:t>
            </a:r>
            <a:r>
              <a:rPr lang="en-US" dirty="0"/>
              <a:t>MOCA </a:t>
            </a:r>
            <a:r>
              <a:rPr lang="en-US" dirty="0" smtClean="0"/>
              <a:t>2.0</a:t>
            </a:r>
          </a:p>
          <a:p>
            <a:r>
              <a:rPr lang="en-US" dirty="0"/>
              <a:t>test questions are delivered online to the candidate’s computer, smartphone, or tablet </a:t>
            </a:r>
            <a:endParaRPr lang="en-US" dirty="0" smtClean="0"/>
          </a:p>
          <a:p>
            <a:r>
              <a:rPr lang="en-US" dirty="0" smtClean="0"/>
              <a:t>answered </a:t>
            </a:r>
            <a:r>
              <a:rPr lang="en-US" dirty="0"/>
              <a:t>in the candidate’s home, business, or other convenient setting. </a:t>
            </a:r>
            <a:endParaRPr lang="en-US" dirty="0" smtClean="0"/>
          </a:p>
          <a:p>
            <a:r>
              <a:rPr lang="en-US" dirty="0" smtClean="0"/>
              <a:t>answer </a:t>
            </a:r>
            <a:r>
              <a:rPr lang="en-US" dirty="0"/>
              <a:t>20 to 25 questions during a 3-month period (or about 80 to 100 questions per year). The candidates may answer questions one at a time or complete all the questions for a </a:t>
            </a:r>
            <a:r>
              <a:rPr lang="en-US" dirty="0" smtClean="0"/>
              <a:t>quarter</a:t>
            </a:r>
          </a:p>
          <a:p>
            <a:r>
              <a:rPr lang="en-US" dirty="0"/>
              <a:t>candidate immediately receives feedback as to which answer is correct and why as well as why the other choices are incorrect</a:t>
            </a:r>
          </a:p>
        </p:txBody>
      </p:sp>
    </p:spTree>
    <p:extLst>
      <p:ext uri="{BB962C8B-B14F-4D97-AF65-F5344CB8AC3E}">
        <p14:creationId xmlns:p14="http://schemas.microsoft.com/office/powerpoint/2010/main" val="99365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4328"/>
            <a:ext cx="7886700" cy="1754404"/>
          </a:xfrm>
        </p:spPr>
        <p:txBody>
          <a:bodyPr/>
          <a:lstStyle/>
          <a:p>
            <a:r>
              <a:rPr lang="en-US" dirty="0" smtClean="0"/>
              <a:t>Longitudinal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00"/>
            <a:ext cx="7886700" cy="447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serves a dual function of </a:t>
            </a:r>
            <a:r>
              <a:rPr lang="en-US" dirty="0" smtClean="0"/>
              <a:t>assessing </a:t>
            </a:r>
            <a:r>
              <a:rPr lang="en-US" dirty="0"/>
              <a:t>the knowledge of the practitioner and educating candidates as they participate in the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“Spaced education” more effective</a:t>
            </a:r>
          </a:p>
          <a:p>
            <a:r>
              <a:rPr lang="en-US" dirty="0" smtClean="0"/>
              <a:t> can push </a:t>
            </a:r>
            <a:r>
              <a:rPr lang="en-US" dirty="0"/>
              <a:t>out new information to candidates using a faster timeline than is available in other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Candidate confidence can be assessed</a:t>
            </a:r>
          </a:p>
          <a:p>
            <a:r>
              <a:rPr lang="en-US" dirty="0" smtClean="0"/>
              <a:t>Development/resource costs</a:t>
            </a:r>
          </a:p>
          <a:p>
            <a:r>
              <a:rPr lang="en-US" dirty="0" smtClean="0"/>
              <a:t>Security/identity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Ref: </a:t>
            </a:r>
            <a:r>
              <a:rPr lang="da-DK" sz="1400" dirty="0"/>
              <a:t>Cepeda, Vul, Rohrer, Wixted, &amp; Pashler, 2008; Nkenke et al.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53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4324566"/>
            <a:ext cx="1653309" cy="229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 MOC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2073"/>
            <a:ext cx="7886700" cy="40248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anti-regulatory </a:t>
            </a:r>
            <a:r>
              <a:rPr lang="en-US" dirty="0" smtClean="0"/>
              <a:t>sentiments</a:t>
            </a:r>
          </a:p>
          <a:p>
            <a:r>
              <a:rPr lang="en-US" dirty="0"/>
              <a:t>anti-testing, “opt out” </a:t>
            </a:r>
            <a:r>
              <a:rPr lang="en-US" dirty="0" smtClean="0"/>
              <a:t>movement in education </a:t>
            </a:r>
          </a:p>
          <a:p>
            <a:r>
              <a:rPr lang="en-US" dirty="0" smtClean="0"/>
              <a:t>proposed legislation </a:t>
            </a:r>
            <a:r>
              <a:rPr lang="en-US" dirty="0"/>
              <a:t>opposing continuing competence programs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hallenging the </a:t>
            </a:r>
            <a:r>
              <a:rPr lang="en-US" dirty="0"/>
              <a:t>use of certification as a requirement for employment, licensure, </a:t>
            </a:r>
            <a:r>
              <a:rPr lang="en-US" dirty="0" smtClean="0"/>
              <a:t> hospital </a:t>
            </a:r>
            <a:r>
              <a:rPr lang="en-US" dirty="0"/>
              <a:t>privileges. </a:t>
            </a:r>
            <a:endParaRPr lang="en-US" dirty="0" smtClean="0"/>
          </a:p>
          <a:p>
            <a:r>
              <a:rPr lang="en-US" dirty="0" smtClean="0"/>
              <a:t>Professional </a:t>
            </a:r>
          </a:p>
          <a:p>
            <a:pPr marL="0" indent="0">
              <a:buNone/>
            </a:pPr>
            <a:r>
              <a:rPr lang="en-US" dirty="0" smtClean="0"/>
              <a:t>  Certification Coalition:        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://www.profcertcoalition.org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http://www.theaba.org/MOCA/About-MOCA-2-0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5671" y="2893141"/>
            <a:ext cx="6972658" cy="3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256" y="2419927"/>
            <a:ext cx="4922980" cy="36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9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381" y="1377666"/>
            <a:ext cx="3398983" cy="4247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8982" y="6096000"/>
            <a:ext cx="778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details and complete references are available in the “Continuing Competence and Measurement” chapter –  3ed. available November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8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linda.anguish@credentialingexcellence.org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info@credentialingexcellence.org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3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</a:t>
            </a:r>
            <a:r>
              <a:rPr lang="en-US" dirty="0" err="1" smtClean="0"/>
              <a:t>certificant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4510"/>
            <a:ext cx="7886700" cy="4493490"/>
          </a:xfrm>
        </p:spPr>
        <p:txBody>
          <a:bodyPr>
            <a:normAutofit/>
          </a:bodyPr>
          <a:lstStyle/>
          <a:p>
            <a:r>
              <a:rPr lang="en-US" dirty="0" smtClean="0"/>
              <a:t>amount </a:t>
            </a:r>
            <a:r>
              <a:rPr lang="en-US" dirty="0"/>
              <a:t>of knowledge and number of skills required to practice </a:t>
            </a:r>
            <a:r>
              <a:rPr lang="en-US" dirty="0" smtClean="0"/>
              <a:t>has increased due to science/technology</a:t>
            </a:r>
          </a:p>
          <a:p>
            <a:r>
              <a:rPr lang="en-US" dirty="0" smtClean="0"/>
              <a:t>rate of obsolescence increasing</a:t>
            </a:r>
          </a:p>
          <a:p>
            <a:r>
              <a:rPr lang="en-US" dirty="0" smtClean="0"/>
              <a:t>the effectiveness of continuing education varies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some professions have increased rigor and introduced new requirements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84073" y="4581236"/>
            <a:ext cx="484632" cy="988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Pushback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 boards of the American Board of Medical </a:t>
            </a:r>
            <a:r>
              <a:rPr lang="en-US" dirty="0" smtClean="0"/>
              <a:t>Specialties </a:t>
            </a:r>
          </a:p>
          <a:p>
            <a:r>
              <a:rPr lang="en-US" dirty="0" smtClean="0"/>
              <a:t>most phased </a:t>
            </a:r>
            <a:r>
              <a:rPr lang="en-US" dirty="0"/>
              <a:t>in “Maintenance of Certification” programs between 2001 and 2005 that included recertification examinations every six to 10 years </a:t>
            </a:r>
            <a:endParaRPr lang="en-US" dirty="0" smtClean="0"/>
          </a:p>
          <a:p>
            <a:r>
              <a:rPr lang="en-US" dirty="0" smtClean="0"/>
              <a:t>Physicians: costly, ineffective, take time away from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4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Continuing Competence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Research indicates that</a:t>
            </a:r>
          </a:p>
          <a:p>
            <a:r>
              <a:rPr lang="en-US" dirty="0" smtClean="0"/>
              <a:t>Both knowledge and skills decline over time, due to </a:t>
            </a:r>
          </a:p>
          <a:p>
            <a:pPr lvl="1"/>
            <a:r>
              <a:rPr lang="en-US" dirty="0" smtClean="0"/>
              <a:t>Decay</a:t>
            </a:r>
          </a:p>
          <a:p>
            <a:pPr lvl="1"/>
            <a:r>
              <a:rPr lang="en-US" dirty="0" smtClean="0"/>
              <a:t>Obsolescence</a:t>
            </a:r>
          </a:p>
          <a:p>
            <a:pPr lvl="1"/>
            <a:r>
              <a:rPr lang="en-US" dirty="0" smtClean="0"/>
              <a:t>Both</a:t>
            </a:r>
          </a:p>
          <a:p>
            <a:r>
              <a:rPr lang="en-US" dirty="0" smtClean="0"/>
              <a:t>Cognitive abilities also decline over time</a:t>
            </a:r>
          </a:p>
          <a:p>
            <a:pPr marL="0" indent="0">
              <a:buNone/>
            </a:pPr>
            <a:r>
              <a:rPr lang="en-US" sz="1400" dirty="0" smtClean="0"/>
              <a:t>Ref:  </a:t>
            </a:r>
            <a:r>
              <a:rPr lang="en-US" sz="1500" dirty="0"/>
              <a:t>Donaldson, 1994; Marco et al., 2018; Turnbull, </a:t>
            </a:r>
            <a:r>
              <a:rPr lang="en-US" sz="1500" dirty="0" err="1"/>
              <a:t>Cunnington</a:t>
            </a:r>
            <a:r>
              <a:rPr lang="en-US" sz="1500" dirty="0"/>
              <a:t>, </a:t>
            </a:r>
            <a:r>
              <a:rPr lang="en-US" sz="1500" dirty="0" err="1"/>
              <a:t>Unsal</a:t>
            </a:r>
            <a:r>
              <a:rPr lang="en-US" sz="1500" dirty="0"/>
              <a:t>, Norman, &amp; Ferguson, 2006; Williams, 2006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91" y="1231032"/>
            <a:ext cx="2466109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9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General/Specialist Tension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Degree of Rigor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Potential harm </a:t>
            </a:r>
            <a:r>
              <a:rPr lang="en-US" dirty="0"/>
              <a:t>to the public or public </a:t>
            </a:r>
            <a:r>
              <a:rPr lang="en-US" dirty="0" smtClean="0"/>
              <a:t>welfare</a:t>
            </a:r>
          </a:p>
          <a:p>
            <a:pPr lvl="1"/>
            <a:r>
              <a:rPr lang="en-US" dirty="0" smtClean="0"/>
              <a:t>Health outcomes</a:t>
            </a:r>
          </a:p>
          <a:p>
            <a:pPr lvl="1"/>
            <a:r>
              <a:rPr lang="en-US" dirty="0" smtClean="0"/>
              <a:t>Safety concerns (architects, engineers)</a:t>
            </a:r>
          </a:p>
          <a:p>
            <a:pPr lvl="1"/>
            <a:r>
              <a:rPr lang="en-US" dirty="0" smtClean="0"/>
              <a:t>Financial (planners)</a:t>
            </a:r>
          </a:p>
          <a:p>
            <a:pPr lvl="1"/>
            <a:r>
              <a:rPr lang="en-US" dirty="0" smtClean="0"/>
              <a:t>Environmental (wastewater)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0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Frequency – how often do knowledge/skills  change over time?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Voluntary or mandatory?  </a:t>
            </a:r>
          </a:p>
          <a:p>
            <a:pPr lvl="1"/>
            <a:r>
              <a:rPr lang="en-US" dirty="0"/>
              <a:t>Dunning-Kruger </a:t>
            </a:r>
            <a:r>
              <a:rPr lang="en-US" dirty="0" smtClean="0"/>
              <a:t>effect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</a:t>
            </a:r>
            <a:r>
              <a:rPr lang="en-US" dirty="0" smtClean="0"/>
              <a:t>xpectations of stakeholders</a:t>
            </a:r>
          </a:p>
          <a:p>
            <a:pPr lvl="1"/>
            <a:r>
              <a:rPr lang="en-US" dirty="0" smtClean="0"/>
              <a:t>Consumers</a:t>
            </a:r>
          </a:p>
          <a:p>
            <a:pPr lvl="1"/>
            <a:r>
              <a:rPr lang="en-US" dirty="0" smtClean="0"/>
              <a:t>Licensing boards/regulators</a:t>
            </a:r>
          </a:p>
          <a:p>
            <a:pPr lvl="1"/>
            <a:r>
              <a:rPr lang="en-US" dirty="0" smtClean="0"/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67128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2874"/>
            <a:ext cx="7886700" cy="1615858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Selection of Method(s)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Continuing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Most common</a:t>
            </a:r>
          </a:p>
          <a:p>
            <a:r>
              <a:rPr lang="en-US" dirty="0" smtClean="0"/>
              <a:t>Simple, flexible, easily understood</a:t>
            </a:r>
          </a:p>
          <a:p>
            <a:r>
              <a:rPr lang="en-US" dirty="0" smtClean="0"/>
              <a:t>May not be effective (quality, relevance)</a:t>
            </a:r>
          </a:p>
          <a:p>
            <a:r>
              <a:rPr lang="en-US" dirty="0" smtClean="0"/>
              <a:t>Ways to improve:</a:t>
            </a:r>
          </a:p>
          <a:p>
            <a:pPr lvl="1"/>
            <a:r>
              <a:rPr lang="en-US" dirty="0" smtClean="0"/>
              <a:t>More interactive (conference requirements)</a:t>
            </a:r>
          </a:p>
          <a:p>
            <a:pPr lvl="1"/>
            <a:r>
              <a:rPr lang="en-US" dirty="0" smtClean="0"/>
              <a:t>Multiple sessions</a:t>
            </a:r>
          </a:p>
          <a:p>
            <a:pPr lvl="1"/>
            <a:r>
              <a:rPr lang="en-US" dirty="0" smtClean="0"/>
              <a:t>Multiple modalities</a:t>
            </a:r>
          </a:p>
          <a:p>
            <a:pPr lvl="1"/>
            <a:r>
              <a:rPr lang="en-US" dirty="0" smtClean="0"/>
              <a:t>Reminders</a:t>
            </a:r>
          </a:p>
          <a:p>
            <a:pPr lvl="1"/>
            <a:r>
              <a:rPr lang="en-US" dirty="0" smtClean="0"/>
              <a:t>Testing (pre- and/or post-)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7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Education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Require accredited CE</a:t>
            </a:r>
          </a:p>
          <a:p>
            <a:pPr lvl="1"/>
            <a:r>
              <a:rPr lang="en-US" dirty="0" smtClean="0"/>
              <a:t>Provide credit for a variety of CE modalities:</a:t>
            </a:r>
          </a:p>
          <a:p>
            <a:pPr marL="914400" lvl="2" indent="0">
              <a:buNone/>
            </a:pPr>
            <a:r>
              <a:rPr lang="en-US" dirty="0" smtClean="0"/>
              <a:t>some structured, some more informal (such as reading or instruction)</a:t>
            </a:r>
          </a:p>
          <a:p>
            <a:pPr lvl="1"/>
            <a:r>
              <a:rPr lang="en-US" dirty="0" smtClean="0"/>
              <a:t>Cap the number of credits in any one category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196" y="4568680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365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01558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778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Changes and Trends in Certification Maintenance</vt:lpstr>
      <vt:lpstr>Anti- MOC Sentiment</vt:lpstr>
      <vt:lpstr>For the certificant</vt:lpstr>
      <vt:lpstr>Physician Pushback</vt:lpstr>
      <vt:lpstr>The Need for Continuing Competence </vt:lpstr>
      <vt:lpstr>Considerations </vt:lpstr>
      <vt:lpstr>Considerations (continued)</vt:lpstr>
      <vt:lpstr>Selection of Method(s)  Continuing Education</vt:lpstr>
      <vt:lpstr>Continuing Education (continued)</vt:lpstr>
      <vt:lpstr>Learning Plans</vt:lpstr>
      <vt:lpstr>https://www.cdrnet.org/goal-wizard-tutorial-presentation</vt:lpstr>
      <vt:lpstr>Assesment-based Learning Plans</vt:lpstr>
      <vt:lpstr>https://www.oncc.org/ilna</vt:lpstr>
      <vt:lpstr>Simulated Work Performance</vt:lpstr>
      <vt:lpstr>Technology/Gamification</vt:lpstr>
      <vt:lpstr>https://www.nbcot.org/Certificants/Navigator</vt:lpstr>
      <vt:lpstr>Exam-Based Recertification</vt:lpstr>
      <vt:lpstr>Longitudinal Assessment</vt:lpstr>
      <vt:lpstr>Longitudinal assessment</vt:lpstr>
      <vt:lpstr>http://www.theaba.org/MOCA/About-MOCA-2-0</vt:lpstr>
      <vt:lpstr>Importance of Communication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Gerou</dc:creator>
  <cp:lastModifiedBy>Anguish, Linda</cp:lastModifiedBy>
  <cp:revision>36</cp:revision>
  <dcterms:created xsi:type="dcterms:W3CDTF">2017-12-18T16:18:33Z</dcterms:created>
  <dcterms:modified xsi:type="dcterms:W3CDTF">2019-09-25T04:03:20Z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C9FF5A10-6CD1-4FA9-97EE-9F8F295CB926</vt:lpwstr>
  </property>
  <property fmtid="{D5CDD505-2E9C-101B-9397-08002B2CF9AE}" pid="3" name="ArticulatePath">
    <vt:lpwstr>ICE PPT Template_4x3</vt:lpwstr>
  </property>
</Properties>
</file>