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Lst>
  <p:notesMasterIdLst>
    <p:notesMasterId r:id="rId35"/>
  </p:notesMasterIdLst>
  <p:sldIdLst>
    <p:sldId id="256" r:id="rId4"/>
    <p:sldId id="294" r:id="rId5"/>
    <p:sldId id="378" r:id="rId6"/>
    <p:sldId id="344" r:id="rId7"/>
    <p:sldId id="329" r:id="rId8"/>
    <p:sldId id="352" r:id="rId9"/>
    <p:sldId id="353" r:id="rId10"/>
    <p:sldId id="358" r:id="rId11"/>
    <p:sldId id="355" r:id="rId12"/>
    <p:sldId id="388" r:id="rId13"/>
    <p:sldId id="357" r:id="rId14"/>
    <p:sldId id="356" r:id="rId15"/>
    <p:sldId id="369" r:id="rId16"/>
    <p:sldId id="368" r:id="rId17"/>
    <p:sldId id="370" r:id="rId18"/>
    <p:sldId id="372" r:id="rId19"/>
    <p:sldId id="275" r:id="rId20"/>
    <p:sldId id="393" r:id="rId21"/>
    <p:sldId id="389" r:id="rId22"/>
    <p:sldId id="384" r:id="rId23"/>
    <p:sldId id="379" r:id="rId24"/>
    <p:sldId id="383" r:id="rId25"/>
    <p:sldId id="380" r:id="rId26"/>
    <p:sldId id="312" r:id="rId27"/>
    <p:sldId id="390" r:id="rId28"/>
    <p:sldId id="324" r:id="rId29"/>
    <p:sldId id="301" r:id="rId30"/>
    <p:sldId id="391" r:id="rId31"/>
    <p:sldId id="273" r:id="rId32"/>
    <p:sldId id="381" r:id="rId33"/>
    <p:sldId id="340"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F90F8CE-9DC3-4B62-B0AD-94E7EF9A2AEC}">
          <p14:sldIdLst>
            <p14:sldId id="256"/>
            <p14:sldId id="294"/>
            <p14:sldId id="378"/>
            <p14:sldId id="344"/>
            <p14:sldId id="329"/>
            <p14:sldId id="352"/>
            <p14:sldId id="353"/>
            <p14:sldId id="358"/>
            <p14:sldId id="355"/>
            <p14:sldId id="388"/>
            <p14:sldId id="357"/>
            <p14:sldId id="356"/>
            <p14:sldId id="369"/>
            <p14:sldId id="368"/>
            <p14:sldId id="370"/>
            <p14:sldId id="372"/>
            <p14:sldId id="275"/>
            <p14:sldId id="393"/>
            <p14:sldId id="389"/>
            <p14:sldId id="384"/>
            <p14:sldId id="379"/>
            <p14:sldId id="383"/>
            <p14:sldId id="380"/>
            <p14:sldId id="312"/>
            <p14:sldId id="390"/>
            <p14:sldId id="324"/>
            <p14:sldId id="301"/>
            <p14:sldId id="391"/>
            <p14:sldId id="273"/>
            <p14:sldId id="381"/>
            <p14:sldId id="340"/>
          </p14:sldIdLst>
        </p14:section>
      </p14:sectionLst>
    </p:ext>
    <p:ext uri="{EFAFB233-063F-42B5-8137-9DF3F51BA10A}">
      <p15:sldGuideLst xmlns:p15="http://schemas.microsoft.com/office/powerpoint/2012/main">
        <p15:guide id="1" orient="horz" pos="1440"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Elzey" initials="KE" lastIdx="8" clrIdx="0">
    <p:extLst>
      <p:ext uri="{19B8F6BF-5375-455C-9EA6-DF929625EA0E}">
        <p15:presenceInfo xmlns:p15="http://schemas.microsoft.com/office/powerpoint/2012/main" userId="S-1-5-21-152333396-629559586-1489575960-807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5C0"/>
    <a:srgbClr val="64B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89876" autoAdjust="0"/>
  </p:normalViewPr>
  <p:slideViewPr>
    <p:cSldViewPr>
      <p:cViewPr varScale="1">
        <p:scale>
          <a:sx n="99" d="100"/>
          <a:sy n="99" d="100"/>
        </p:scale>
        <p:origin x="2220" y="78"/>
      </p:cViewPr>
      <p:guideLst>
        <p:guide orient="horz" pos="144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D3AC06-063A-4BB7-9764-1D485037213D}" type="doc">
      <dgm:prSet loTypeId="urn:microsoft.com/office/officeart/2005/8/layout/pyramid2" loCatId="list" qsTypeId="urn:microsoft.com/office/officeart/2005/8/quickstyle/simple1" qsCatId="simple" csTypeId="urn:microsoft.com/office/officeart/2005/8/colors/accent1_2" csCatId="accent1" phldr="1"/>
      <dgm:spPr/>
    </dgm:pt>
    <dgm:pt modelId="{DB1C066A-3EB2-4E26-9377-8D08505315FB}">
      <dgm:prSet phldrT="[Text]"/>
      <dgm:spPr/>
      <dgm:t>
        <a:bodyPr/>
        <a:lstStyle/>
        <a:p>
          <a:r>
            <a:rPr lang="en-US" b="1" dirty="0">
              <a:solidFill>
                <a:srgbClr val="64BE5A"/>
              </a:solidFill>
            </a:rPr>
            <a:t>Relationship between Quality and Labor Market Value/Effectiveness </a:t>
          </a:r>
          <a:endParaRPr lang="en-US" dirty="0">
            <a:solidFill>
              <a:srgbClr val="64BE5A"/>
            </a:solidFill>
          </a:endParaRPr>
        </a:p>
      </dgm:t>
    </dgm:pt>
    <dgm:pt modelId="{6BFA9686-47FD-40D4-BCE2-ABB2104AABCD}" type="parTrans" cxnId="{834709CC-7F59-4E9D-AB11-64E656AC7091}">
      <dgm:prSet/>
      <dgm:spPr/>
      <dgm:t>
        <a:bodyPr/>
        <a:lstStyle/>
        <a:p>
          <a:endParaRPr lang="en-US"/>
        </a:p>
      </dgm:t>
    </dgm:pt>
    <dgm:pt modelId="{A66EAE0F-6BD2-42B0-A612-F9908C336CCA}" type="sibTrans" cxnId="{834709CC-7F59-4E9D-AB11-64E656AC7091}">
      <dgm:prSet/>
      <dgm:spPr/>
      <dgm:t>
        <a:bodyPr/>
        <a:lstStyle/>
        <a:p>
          <a:endParaRPr lang="en-US"/>
        </a:p>
      </dgm:t>
    </dgm:pt>
    <dgm:pt modelId="{74CE68B2-B0D8-4CEC-9382-8028E19FA119}">
      <dgm:prSet phldrT="[Text]"/>
      <dgm:spPr/>
      <dgm:t>
        <a:bodyPr/>
        <a:lstStyle/>
        <a:p>
          <a:r>
            <a:rPr lang="en-US" b="1" dirty="0">
              <a:solidFill>
                <a:srgbClr val="64BE5A"/>
              </a:solidFill>
            </a:rPr>
            <a:t>Employer Signaling </a:t>
          </a:r>
          <a:endParaRPr lang="en-US" dirty="0">
            <a:solidFill>
              <a:srgbClr val="64BE5A"/>
            </a:solidFill>
          </a:endParaRPr>
        </a:p>
      </dgm:t>
    </dgm:pt>
    <dgm:pt modelId="{E27D8292-BC90-40FF-B21A-E8C8096A14AA}" type="parTrans" cxnId="{79FAE0C2-4F78-485D-AC4A-749ACBD28FC8}">
      <dgm:prSet/>
      <dgm:spPr/>
      <dgm:t>
        <a:bodyPr/>
        <a:lstStyle/>
        <a:p>
          <a:endParaRPr lang="en-US"/>
        </a:p>
      </dgm:t>
    </dgm:pt>
    <dgm:pt modelId="{7CFC204D-3C80-46A3-AB93-C5CC4CDC424F}" type="sibTrans" cxnId="{79FAE0C2-4F78-485D-AC4A-749ACBD28FC8}">
      <dgm:prSet/>
      <dgm:spPr/>
      <dgm:t>
        <a:bodyPr/>
        <a:lstStyle/>
        <a:p>
          <a:endParaRPr lang="en-US"/>
        </a:p>
      </dgm:t>
    </dgm:pt>
    <dgm:pt modelId="{D1DB63DE-9093-4006-B2F3-E5941B3B24B2}">
      <dgm:prSet phldrT="[Text]"/>
      <dgm:spPr/>
      <dgm:t>
        <a:bodyPr/>
        <a:lstStyle/>
        <a:p>
          <a:r>
            <a:rPr lang="en-US" b="1" dirty="0">
              <a:solidFill>
                <a:srgbClr val="64BE5A"/>
              </a:solidFill>
            </a:rPr>
            <a:t>Recertification</a:t>
          </a:r>
        </a:p>
      </dgm:t>
    </dgm:pt>
    <dgm:pt modelId="{8BA7230D-8E85-4C20-8F84-EE527C4684BD}" type="parTrans" cxnId="{40E7677F-6B3E-45C9-B638-CA6047545FC5}">
      <dgm:prSet/>
      <dgm:spPr/>
      <dgm:t>
        <a:bodyPr/>
        <a:lstStyle/>
        <a:p>
          <a:endParaRPr lang="en-US"/>
        </a:p>
      </dgm:t>
    </dgm:pt>
    <dgm:pt modelId="{AEA98F3B-8885-43FB-A9B2-2E15CC1C8377}" type="sibTrans" cxnId="{40E7677F-6B3E-45C9-B638-CA6047545FC5}">
      <dgm:prSet/>
      <dgm:spPr/>
      <dgm:t>
        <a:bodyPr/>
        <a:lstStyle/>
        <a:p>
          <a:endParaRPr lang="en-US"/>
        </a:p>
      </dgm:t>
    </dgm:pt>
    <dgm:pt modelId="{30E72ADA-A615-452D-A206-1861CFF631D8}" type="pres">
      <dgm:prSet presAssocID="{90D3AC06-063A-4BB7-9764-1D485037213D}" presName="compositeShape" presStyleCnt="0">
        <dgm:presLayoutVars>
          <dgm:dir/>
          <dgm:resizeHandles/>
        </dgm:presLayoutVars>
      </dgm:prSet>
      <dgm:spPr/>
    </dgm:pt>
    <dgm:pt modelId="{CFBF1F3B-C745-4DDE-913E-3A94EA8C487D}" type="pres">
      <dgm:prSet presAssocID="{90D3AC06-063A-4BB7-9764-1D485037213D}" presName="pyramid" presStyleLbl="node1" presStyleIdx="0" presStyleCnt="1"/>
      <dgm:spPr>
        <a:solidFill>
          <a:srgbClr val="0175C0"/>
        </a:solidFill>
      </dgm:spPr>
    </dgm:pt>
    <dgm:pt modelId="{96625ED0-621C-4AC2-8EC9-D2EADDFEAE37}" type="pres">
      <dgm:prSet presAssocID="{90D3AC06-063A-4BB7-9764-1D485037213D}" presName="theList" presStyleCnt="0"/>
      <dgm:spPr/>
    </dgm:pt>
    <dgm:pt modelId="{A6502963-B08C-4861-812B-772E4F170243}" type="pres">
      <dgm:prSet presAssocID="{DB1C066A-3EB2-4E26-9377-8D08505315FB}" presName="aNode" presStyleLbl="fgAcc1" presStyleIdx="0" presStyleCnt="3" custLinFactNeighborX="9509">
        <dgm:presLayoutVars>
          <dgm:bulletEnabled val="1"/>
        </dgm:presLayoutVars>
      </dgm:prSet>
      <dgm:spPr/>
    </dgm:pt>
    <dgm:pt modelId="{8CC12BDC-F409-488C-A63B-2C1DCEC7EBCD}" type="pres">
      <dgm:prSet presAssocID="{DB1C066A-3EB2-4E26-9377-8D08505315FB}" presName="aSpace" presStyleCnt="0"/>
      <dgm:spPr/>
    </dgm:pt>
    <dgm:pt modelId="{204D9A13-2BCA-429C-A078-25809BEF0318}" type="pres">
      <dgm:prSet presAssocID="{74CE68B2-B0D8-4CEC-9382-8028E19FA119}" presName="aNode" presStyleLbl="fgAcc1" presStyleIdx="1" presStyleCnt="3" custLinFactNeighborX="9509">
        <dgm:presLayoutVars>
          <dgm:bulletEnabled val="1"/>
        </dgm:presLayoutVars>
      </dgm:prSet>
      <dgm:spPr/>
    </dgm:pt>
    <dgm:pt modelId="{B425D138-290A-4D3F-9969-CFCBB46ECC55}" type="pres">
      <dgm:prSet presAssocID="{74CE68B2-B0D8-4CEC-9382-8028E19FA119}" presName="aSpace" presStyleCnt="0"/>
      <dgm:spPr/>
    </dgm:pt>
    <dgm:pt modelId="{ECA080A4-EB22-425B-A518-CDBD45A9CBCE}" type="pres">
      <dgm:prSet presAssocID="{D1DB63DE-9093-4006-B2F3-E5941B3B24B2}" presName="aNode" presStyleLbl="fgAcc1" presStyleIdx="2" presStyleCnt="3" custLinFactNeighborX="9509">
        <dgm:presLayoutVars>
          <dgm:bulletEnabled val="1"/>
        </dgm:presLayoutVars>
      </dgm:prSet>
      <dgm:spPr/>
    </dgm:pt>
    <dgm:pt modelId="{51449338-10DE-4125-976A-ECC96EAF585B}" type="pres">
      <dgm:prSet presAssocID="{D1DB63DE-9093-4006-B2F3-E5941B3B24B2}" presName="aSpace" presStyleCnt="0"/>
      <dgm:spPr/>
    </dgm:pt>
  </dgm:ptLst>
  <dgm:cxnLst>
    <dgm:cxn modelId="{83E3535D-1544-48D0-B341-7C6F3BBB6B3E}" type="presOf" srcId="{74CE68B2-B0D8-4CEC-9382-8028E19FA119}" destId="{204D9A13-2BCA-429C-A078-25809BEF0318}" srcOrd="0" destOrd="0" presId="urn:microsoft.com/office/officeart/2005/8/layout/pyramid2"/>
    <dgm:cxn modelId="{18DA494F-0D5A-462B-A73B-CF29EB49FBF5}" type="presOf" srcId="{DB1C066A-3EB2-4E26-9377-8D08505315FB}" destId="{A6502963-B08C-4861-812B-772E4F170243}" srcOrd="0" destOrd="0" presId="urn:microsoft.com/office/officeart/2005/8/layout/pyramid2"/>
    <dgm:cxn modelId="{40E7677F-6B3E-45C9-B638-CA6047545FC5}" srcId="{90D3AC06-063A-4BB7-9764-1D485037213D}" destId="{D1DB63DE-9093-4006-B2F3-E5941B3B24B2}" srcOrd="2" destOrd="0" parTransId="{8BA7230D-8E85-4C20-8F84-EE527C4684BD}" sibTransId="{AEA98F3B-8885-43FB-A9B2-2E15CC1C8377}"/>
    <dgm:cxn modelId="{4531F482-13A2-486D-8769-36D778495A4B}" type="presOf" srcId="{90D3AC06-063A-4BB7-9764-1D485037213D}" destId="{30E72ADA-A615-452D-A206-1861CFF631D8}" srcOrd="0" destOrd="0" presId="urn:microsoft.com/office/officeart/2005/8/layout/pyramid2"/>
    <dgm:cxn modelId="{79FAE0C2-4F78-485D-AC4A-749ACBD28FC8}" srcId="{90D3AC06-063A-4BB7-9764-1D485037213D}" destId="{74CE68B2-B0D8-4CEC-9382-8028E19FA119}" srcOrd="1" destOrd="0" parTransId="{E27D8292-BC90-40FF-B21A-E8C8096A14AA}" sibTransId="{7CFC204D-3C80-46A3-AB93-C5CC4CDC424F}"/>
    <dgm:cxn modelId="{834709CC-7F59-4E9D-AB11-64E656AC7091}" srcId="{90D3AC06-063A-4BB7-9764-1D485037213D}" destId="{DB1C066A-3EB2-4E26-9377-8D08505315FB}" srcOrd="0" destOrd="0" parTransId="{6BFA9686-47FD-40D4-BCE2-ABB2104AABCD}" sibTransId="{A66EAE0F-6BD2-42B0-A612-F9908C336CCA}"/>
    <dgm:cxn modelId="{499206CF-F06F-4198-A7A9-72144252110B}" type="presOf" srcId="{D1DB63DE-9093-4006-B2F3-E5941B3B24B2}" destId="{ECA080A4-EB22-425B-A518-CDBD45A9CBCE}" srcOrd="0" destOrd="0" presId="urn:microsoft.com/office/officeart/2005/8/layout/pyramid2"/>
    <dgm:cxn modelId="{F72498F8-1C61-4003-B2FF-F146823865CC}" type="presParOf" srcId="{30E72ADA-A615-452D-A206-1861CFF631D8}" destId="{CFBF1F3B-C745-4DDE-913E-3A94EA8C487D}" srcOrd="0" destOrd="0" presId="urn:microsoft.com/office/officeart/2005/8/layout/pyramid2"/>
    <dgm:cxn modelId="{30F5ED70-33A7-4524-81E0-ECF9F912007D}" type="presParOf" srcId="{30E72ADA-A615-452D-A206-1861CFF631D8}" destId="{96625ED0-621C-4AC2-8EC9-D2EADDFEAE37}" srcOrd="1" destOrd="0" presId="urn:microsoft.com/office/officeart/2005/8/layout/pyramid2"/>
    <dgm:cxn modelId="{5E48995C-8F7F-44A0-B37C-91624B15039A}" type="presParOf" srcId="{96625ED0-621C-4AC2-8EC9-D2EADDFEAE37}" destId="{A6502963-B08C-4861-812B-772E4F170243}" srcOrd="0" destOrd="0" presId="urn:microsoft.com/office/officeart/2005/8/layout/pyramid2"/>
    <dgm:cxn modelId="{F4350AEF-8F7E-43EB-915C-AC56FF4286CD}" type="presParOf" srcId="{96625ED0-621C-4AC2-8EC9-D2EADDFEAE37}" destId="{8CC12BDC-F409-488C-A63B-2C1DCEC7EBCD}" srcOrd="1" destOrd="0" presId="urn:microsoft.com/office/officeart/2005/8/layout/pyramid2"/>
    <dgm:cxn modelId="{42283F25-EACB-4D60-A71F-8ADC94FC130A}" type="presParOf" srcId="{96625ED0-621C-4AC2-8EC9-D2EADDFEAE37}" destId="{204D9A13-2BCA-429C-A078-25809BEF0318}" srcOrd="2" destOrd="0" presId="urn:microsoft.com/office/officeart/2005/8/layout/pyramid2"/>
    <dgm:cxn modelId="{5B12F6ED-4C71-41AD-999D-9AA328783CBD}" type="presParOf" srcId="{96625ED0-621C-4AC2-8EC9-D2EADDFEAE37}" destId="{B425D138-290A-4D3F-9969-CFCBB46ECC55}" srcOrd="3" destOrd="0" presId="urn:microsoft.com/office/officeart/2005/8/layout/pyramid2"/>
    <dgm:cxn modelId="{D404774B-69EB-40B4-A6EA-0BED4CF5E3D2}" type="presParOf" srcId="{96625ED0-621C-4AC2-8EC9-D2EADDFEAE37}" destId="{ECA080A4-EB22-425B-A518-CDBD45A9CBCE}" srcOrd="4" destOrd="0" presId="urn:microsoft.com/office/officeart/2005/8/layout/pyramid2"/>
    <dgm:cxn modelId="{6B8B4904-53AB-4178-9FD5-A3E7BF9B8D09}" type="presParOf" srcId="{96625ED0-621C-4AC2-8EC9-D2EADDFEAE37}" destId="{51449338-10DE-4125-976A-ECC96EAF585B}"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F2B4FF-19E1-4206-BD7D-2919488436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D79FBD-161A-4FD0-B083-0F7257184C2C}">
      <dgm:prSet phldrT="[Text]"/>
      <dgm:spPr>
        <a:solidFill>
          <a:srgbClr val="0175C0"/>
        </a:solidFill>
      </dgm:spPr>
      <dgm:t>
        <a:bodyPr/>
        <a:lstStyle/>
        <a:p>
          <a:r>
            <a:rPr lang="en-US" dirty="0"/>
            <a:t>Technological advancements are transforming all segments of the labor market. </a:t>
          </a:r>
        </a:p>
      </dgm:t>
    </dgm:pt>
    <dgm:pt modelId="{D70F46E5-28D2-4A02-89E6-3499C4CDD580}" type="parTrans" cxnId="{4E21F85F-5A0F-4379-997E-7ED0E8717518}">
      <dgm:prSet/>
      <dgm:spPr/>
      <dgm:t>
        <a:bodyPr/>
        <a:lstStyle/>
        <a:p>
          <a:endParaRPr lang="en-US"/>
        </a:p>
      </dgm:t>
    </dgm:pt>
    <dgm:pt modelId="{EC4DE47A-8D35-4137-85D4-F9667057FBAA}" type="sibTrans" cxnId="{4E21F85F-5A0F-4379-997E-7ED0E8717518}">
      <dgm:prSet/>
      <dgm:spPr/>
      <dgm:t>
        <a:bodyPr/>
        <a:lstStyle/>
        <a:p>
          <a:endParaRPr lang="en-US"/>
        </a:p>
      </dgm:t>
    </dgm:pt>
    <dgm:pt modelId="{354D67A2-A80C-4CE1-8EB2-5FD028F490BC}">
      <dgm:prSet phldrT="[Text]"/>
      <dgm:spPr>
        <a:solidFill>
          <a:srgbClr val="64BE5A"/>
        </a:solidFill>
      </dgm:spPr>
      <dgm:t>
        <a:bodyPr/>
        <a:lstStyle/>
        <a:p>
          <a:r>
            <a:rPr lang="en-US" dirty="0"/>
            <a:t>To keep pace with evolving skill needs, workers will need to reskill and upskill quickly over their entire career. </a:t>
          </a:r>
        </a:p>
      </dgm:t>
    </dgm:pt>
    <dgm:pt modelId="{801ADBE1-D2BB-4FF7-BE73-51EC68B5B52E}" type="parTrans" cxnId="{854863B3-9D16-4CBD-B470-BBEF1C8F1D23}">
      <dgm:prSet/>
      <dgm:spPr/>
      <dgm:t>
        <a:bodyPr/>
        <a:lstStyle/>
        <a:p>
          <a:endParaRPr lang="en-US"/>
        </a:p>
      </dgm:t>
    </dgm:pt>
    <dgm:pt modelId="{DAD94D48-22A0-4949-95D8-DFCCDB1C3DF9}" type="sibTrans" cxnId="{854863B3-9D16-4CBD-B470-BBEF1C8F1D23}">
      <dgm:prSet/>
      <dgm:spPr/>
      <dgm:t>
        <a:bodyPr/>
        <a:lstStyle/>
        <a:p>
          <a:endParaRPr lang="en-US"/>
        </a:p>
      </dgm:t>
    </dgm:pt>
    <dgm:pt modelId="{1289F2F4-D331-4D50-BD0B-B1CED0F6E75F}">
      <dgm:prSet phldrT="[Text]"/>
      <dgm:spPr>
        <a:solidFill>
          <a:srgbClr val="7030A0"/>
        </a:solidFill>
      </dgm:spPr>
      <dgm:t>
        <a:bodyPr/>
        <a:lstStyle/>
        <a:p>
          <a:r>
            <a:rPr lang="en-US" dirty="0"/>
            <a:t>As lifelong learning grows in importance, ensuring continued competence will be more critical than ever. </a:t>
          </a:r>
        </a:p>
      </dgm:t>
    </dgm:pt>
    <dgm:pt modelId="{AED33BD7-FB3F-4498-9114-E131455CCCE8}" type="parTrans" cxnId="{B245A664-E968-4C03-93BD-A08EE54A3C1D}">
      <dgm:prSet/>
      <dgm:spPr/>
      <dgm:t>
        <a:bodyPr/>
        <a:lstStyle/>
        <a:p>
          <a:endParaRPr lang="en-US"/>
        </a:p>
      </dgm:t>
    </dgm:pt>
    <dgm:pt modelId="{1D2C2215-CC83-42FE-BE43-3409A3DFFF93}" type="sibTrans" cxnId="{B245A664-E968-4C03-93BD-A08EE54A3C1D}">
      <dgm:prSet/>
      <dgm:spPr/>
      <dgm:t>
        <a:bodyPr/>
        <a:lstStyle/>
        <a:p>
          <a:endParaRPr lang="en-US"/>
        </a:p>
      </dgm:t>
    </dgm:pt>
    <dgm:pt modelId="{1FC4A3E0-4E3D-488B-8DCF-82E0360C8AF0}" type="pres">
      <dgm:prSet presAssocID="{E7F2B4FF-19E1-4206-BD7D-29194884361D}" presName="linear" presStyleCnt="0">
        <dgm:presLayoutVars>
          <dgm:animLvl val="lvl"/>
          <dgm:resizeHandles val="exact"/>
        </dgm:presLayoutVars>
      </dgm:prSet>
      <dgm:spPr/>
    </dgm:pt>
    <dgm:pt modelId="{6685D995-D4EB-447C-BB19-FB6E96730187}" type="pres">
      <dgm:prSet presAssocID="{DDD79FBD-161A-4FD0-B083-0F7257184C2C}" presName="parentText" presStyleLbl="node1" presStyleIdx="0" presStyleCnt="3">
        <dgm:presLayoutVars>
          <dgm:chMax val="0"/>
          <dgm:bulletEnabled val="1"/>
        </dgm:presLayoutVars>
      </dgm:prSet>
      <dgm:spPr/>
    </dgm:pt>
    <dgm:pt modelId="{F07953FD-65EC-4190-A924-55A0EB33086D}" type="pres">
      <dgm:prSet presAssocID="{EC4DE47A-8D35-4137-85D4-F9667057FBAA}" presName="spacer" presStyleCnt="0"/>
      <dgm:spPr/>
    </dgm:pt>
    <dgm:pt modelId="{D97DCA0E-6DF0-43A4-8EB6-5FE0C72C4697}" type="pres">
      <dgm:prSet presAssocID="{354D67A2-A80C-4CE1-8EB2-5FD028F490BC}" presName="parentText" presStyleLbl="node1" presStyleIdx="1" presStyleCnt="3">
        <dgm:presLayoutVars>
          <dgm:chMax val="0"/>
          <dgm:bulletEnabled val="1"/>
        </dgm:presLayoutVars>
      </dgm:prSet>
      <dgm:spPr/>
    </dgm:pt>
    <dgm:pt modelId="{551E356C-90E8-4407-94BA-12D2F02E912F}" type="pres">
      <dgm:prSet presAssocID="{DAD94D48-22A0-4949-95D8-DFCCDB1C3DF9}" presName="spacer" presStyleCnt="0"/>
      <dgm:spPr/>
    </dgm:pt>
    <dgm:pt modelId="{CF08D837-CFED-4488-BD55-0B1C3F513CBD}" type="pres">
      <dgm:prSet presAssocID="{1289F2F4-D331-4D50-BD0B-B1CED0F6E75F}" presName="parentText" presStyleLbl="node1" presStyleIdx="2" presStyleCnt="3">
        <dgm:presLayoutVars>
          <dgm:chMax val="0"/>
          <dgm:bulletEnabled val="1"/>
        </dgm:presLayoutVars>
      </dgm:prSet>
      <dgm:spPr/>
    </dgm:pt>
  </dgm:ptLst>
  <dgm:cxnLst>
    <dgm:cxn modelId="{4E21F85F-5A0F-4379-997E-7ED0E8717518}" srcId="{E7F2B4FF-19E1-4206-BD7D-29194884361D}" destId="{DDD79FBD-161A-4FD0-B083-0F7257184C2C}" srcOrd="0" destOrd="0" parTransId="{D70F46E5-28D2-4A02-89E6-3499C4CDD580}" sibTransId="{EC4DE47A-8D35-4137-85D4-F9667057FBAA}"/>
    <dgm:cxn modelId="{B245A664-E968-4C03-93BD-A08EE54A3C1D}" srcId="{E7F2B4FF-19E1-4206-BD7D-29194884361D}" destId="{1289F2F4-D331-4D50-BD0B-B1CED0F6E75F}" srcOrd="2" destOrd="0" parTransId="{AED33BD7-FB3F-4498-9114-E131455CCCE8}" sibTransId="{1D2C2215-CC83-42FE-BE43-3409A3DFFF93}"/>
    <dgm:cxn modelId="{83729348-A6C6-4B63-BBCB-45237154E600}" type="presOf" srcId="{354D67A2-A80C-4CE1-8EB2-5FD028F490BC}" destId="{D97DCA0E-6DF0-43A4-8EB6-5FE0C72C4697}" srcOrd="0" destOrd="0" presId="urn:microsoft.com/office/officeart/2005/8/layout/vList2"/>
    <dgm:cxn modelId="{09012FA9-5A92-4B34-AB60-D5C6E62A3DDB}" type="presOf" srcId="{E7F2B4FF-19E1-4206-BD7D-29194884361D}" destId="{1FC4A3E0-4E3D-488B-8DCF-82E0360C8AF0}" srcOrd="0" destOrd="0" presId="urn:microsoft.com/office/officeart/2005/8/layout/vList2"/>
    <dgm:cxn modelId="{854863B3-9D16-4CBD-B470-BBEF1C8F1D23}" srcId="{E7F2B4FF-19E1-4206-BD7D-29194884361D}" destId="{354D67A2-A80C-4CE1-8EB2-5FD028F490BC}" srcOrd="1" destOrd="0" parTransId="{801ADBE1-D2BB-4FF7-BE73-51EC68B5B52E}" sibTransId="{DAD94D48-22A0-4949-95D8-DFCCDB1C3DF9}"/>
    <dgm:cxn modelId="{62F4EFC1-73FA-4B1A-AD58-724A46AF6D16}" type="presOf" srcId="{1289F2F4-D331-4D50-BD0B-B1CED0F6E75F}" destId="{CF08D837-CFED-4488-BD55-0B1C3F513CBD}" srcOrd="0" destOrd="0" presId="urn:microsoft.com/office/officeart/2005/8/layout/vList2"/>
    <dgm:cxn modelId="{4977A9E9-F63E-4369-8652-E29BB203C2A0}" type="presOf" srcId="{DDD79FBD-161A-4FD0-B083-0F7257184C2C}" destId="{6685D995-D4EB-447C-BB19-FB6E96730187}" srcOrd="0" destOrd="0" presId="urn:microsoft.com/office/officeart/2005/8/layout/vList2"/>
    <dgm:cxn modelId="{14F98CE5-F82B-4A77-98C2-10DD1D7B55C9}" type="presParOf" srcId="{1FC4A3E0-4E3D-488B-8DCF-82E0360C8AF0}" destId="{6685D995-D4EB-447C-BB19-FB6E96730187}" srcOrd="0" destOrd="0" presId="urn:microsoft.com/office/officeart/2005/8/layout/vList2"/>
    <dgm:cxn modelId="{66BC18DE-0C1E-4B79-8E79-3325DA62DEC9}" type="presParOf" srcId="{1FC4A3E0-4E3D-488B-8DCF-82E0360C8AF0}" destId="{F07953FD-65EC-4190-A924-55A0EB33086D}" srcOrd="1" destOrd="0" presId="urn:microsoft.com/office/officeart/2005/8/layout/vList2"/>
    <dgm:cxn modelId="{486EA519-DAC8-4064-84A7-3330699BF907}" type="presParOf" srcId="{1FC4A3E0-4E3D-488B-8DCF-82E0360C8AF0}" destId="{D97DCA0E-6DF0-43A4-8EB6-5FE0C72C4697}" srcOrd="2" destOrd="0" presId="urn:microsoft.com/office/officeart/2005/8/layout/vList2"/>
    <dgm:cxn modelId="{0055825F-4220-495B-925E-B56CB791F4EA}" type="presParOf" srcId="{1FC4A3E0-4E3D-488B-8DCF-82E0360C8AF0}" destId="{551E356C-90E8-4407-94BA-12D2F02E912F}" srcOrd="3" destOrd="0" presId="urn:microsoft.com/office/officeart/2005/8/layout/vList2"/>
    <dgm:cxn modelId="{16F59099-2BBE-4E63-A064-3467739F8A5D}" type="presParOf" srcId="{1FC4A3E0-4E3D-488B-8DCF-82E0360C8AF0}" destId="{CF08D837-CFED-4488-BD55-0B1C3F513CB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F2B4FF-19E1-4206-BD7D-2919488436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4D67A2-A80C-4CE1-8EB2-5FD028F490BC}">
      <dgm:prSet phldrT="[Text]" custT="1"/>
      <dgm:spPr>
        <a:solidFill>
          <a:srgbClr val="0175C0"/>
        </a:solidFill>
      </dgm:spPr>
      <dgm:t>
        <a:bodyPr/>
        <a:lstStyle/>
        <a:p>
          <a:r>
            <a:rPr lang="en-US" sz="2400" dirty="0"/>
            <a:t>A mechanism that provides evidence of continuing competence through recertification will be essential to integrating different types of learning models into higher education programs.</a:t>
          </a:r>
        </a:p>
      </dgm:t>
    </dgm:pt>
    <dgm:pt modelId="{801ADBE1-D2BB-4FF7-BE73-51EC68B5B52E}" type="parTrans" cxnId="{854863B3-9D16-4CBD-B470-BBEF1C8F1D23}">
      <dgm:prSet/>
      <dgm:spPr/>
      <dgm:t>
        <a:bodyPr/>
        <a:lstStyle/>
        <a:p>
          <a:endParaRPr lang="en-US"/>
        </a:p>
      </dgm:t>
    </dgm:pt>
    <dgm:pt modelId="{DAD94D48-22A0-4949-95D8-DFCCDB1C3DF9}" type="sibTrans" cxnId="{854863B3-9D16-4CBD-B470-BBEF1C8F1D23}">
      <dgm:prSet/>
      <dgm:spPr/>
      <dgm:t>
        <a:bodyPr/>
        <a:lstStyle/>
        <a:p>
          <a:endParaRPr lang="en-US"/>
        </a:p>
      </dgm:t>
    </dgm:pt>
    <dgm:pt modelId="{1289F2F4-D331-4D50-BD0B-B1CED0F6E75F}">
      <dgm:prSet phldrT="[Text]" custT="1"/>
      <dgm:spPr>
        <a:solidFill>
          <a:srgbClr val="64BE5A"/>
        </a:solidFill>
      </dgm:spPr>
      <dgm:t>
        <a:bodyPr/>
        <a:lstStyle/>
        <a:p>
          <a:r>
            <a:rPr lang="en-US" sz="2400" dirty="0"/>
            <a:t>A collaborative model in which higher education institutions and certification bodies work together to align coursework and recertification requirements could provide a solution. </a:t>
          </a:r>
        </a:p>
      </dgm:t>
    </dgm:pt>
    <dgm:pt modelId="{AED33BD7-FB3F-4498-9114-E131455CCCE8}" type="parTrans" cxnId="{B245A664-E968-4C03-93BD-A08EE54A3C1D}">
      <dgm:prSet/>
      <dgm:spPr/>
      <dgm:t>
        <a:bodyPr/>
        <a:lstStyle/>
        <a:p>
          <a:endParaRPr lang="en-US"/>
        </a:p>
      </dgm:t>
    </dgm:pt>
    <dgm:pt modelId="{1D2C2215-CC83-42FE-BE43-3409A3DFFF93}" type="sibTrans" cxnId="{B245A664-E968-4C03-93BD-A08EE54A3C1D}">
      <dgm:prSet/>
      <dgm:spPr/>
      <dgm:t>
        <a:bodyPr/>
        <a:lstStyle/>
        <a:p>
          <a:endParaRPr lang="en-US"/>
        </a:p>
      </dgm:t>
    </dgm:pt>
    <dgm:pt modelId="{1FC4A3E0-4E3D-488B-8DCF-82E0360C8AF0}" type="pres">
      <dgm:prSet presAssocID="{E7F2B4FF-19E1-4206-BD7D-29194884361D}" presName="linear" presStyleCnt="0">
        <dgm:presLayoutVars>
          <dgm:animLvl val="lvl"/>
          <dgm:resizeHandles val="exact"/>
        </dgm:presLayoutVars>
      </dgm:prSet>
      <dgm:spPr/>
    </dgm:pt>
    <dgm:pt modelId="{D97DCA0E-6DF0-43A4-8EB6-5FE0C72C4697}" type="pres">
      <dgm:prSet presAssocID="{354D67A2-A80C-4CE1-8EB2-5FD028F490BC}" presName="parentText" presStyleLbl="node1" presStyleIdx="0" presStyleCnt="2" custLinFactY="-12159" custLinFactNeighborX="-34259" custLinFactNeighborY="-100000">
        <dgm:presLayoutVars>
          <dgm:chMax val="0"/>
          <dgm:bulletEnabled val="1"/>
        </dgm:presLayoutVars>
      </dgm:prSet>
      <dgm:spPr/>
    </dgm:pt>
    <dgm:pt modelId="{551E356C-90E8-4407-94BA-12D2F02E912F}" type="pres">
      <dgm:prSet presAssocID="{DAD94D48-22A0-4949-95D8-DFCCDB1C3DF9}" presName="spacer" presStyleCnt="0"/>
      <dgm:spPr/>
    </dgm:pt>
    <dgm:pt modelId="{CF08D837-CFED-4488-BD55-0B1C3F513CBD}" type="pres">
      <dgm:prSet presAssocID="{1289F2F4-D331-4D50-BD0B-B1CED0F6E75F}" presName="parentText" presStyleLbl="node1" presStyleIdx="1" presStyleCnt="2">
        <dgm:presLayoutVars>
          <dgm:chMax val="0"/>
          <dgm:bulletEnabled val="1"/>
        </dgm:presLayoutVars>
      </dgm:prSet>
      <dgm:spPr/>
    </dgm:pt>
  </dgm:ptLst>
  <dgm:cxnLst>
    <dgm:cxn modelId="{B245A664-E968-4C03-93BD-A08EE54A3C1D}" srcId="{E7F2B4FF-19E1-4206-BD7D-29194884361D}" destId="{1289F2F4-D331-4D50-BD0B-B1CED0F6E75F}" srcOrd="1" destOrd="0" parTransId="{AED33BD7-FB3F-4498-9114-E131455CCCE8}" sibTransId="{1D2C2215-CC83-42FE-BE43-3409A3DFFF93}"/>
    <dgm:cxn modelId="{83729348-A6C6-4B63-BBCB-45237154E600}" type="presOf" srcId="{354D67A2-A80C-4CE1-8EB2-5FD028F490BC}" destId="{D97DCA0E-6DF0-43A4-8EB6-5FE0C72C4697}" srcOrd="0" destOrd="0" presId="urn:microsoft.com/office/officeart/2005/8/layout/vList2"/>
    <dgm:cxn modelId="{09012FA9-5A92-4B34-AB60-D5C6E62A3DDB}" type="presOf" srcId="{E7F2B4FF-19E1-4206-BD7D-29194884361D}" destId="{1FC4A3E0-4E3D-488B-8DCF-82E0360C8AF0}" srcOrd="0" destOrd="0" presId="urn:microsoft.com/office/officeart/2005/8/layout/vList2"/>
    <dgm:cxn modelId="{854863B3-9D16-4CBD-B470-BBEF1C8F1D23}" srcId="{E7F2B4FF-19E1-4206-BD7D-29194884361D}" destId="{354D67A2-A80C-4CE1-8EB2-5FD028F490BC}" srcOrd="0" destOrd="0" parTransId="{801ADBE1-D2BB-4FF7-BE73-51EC68B5B52E}" sibTransId="{DAD94D48-22A0-4949-95D8-DFCCDB1C3DF9}"/>
    <dgm:cxn modelId="{62F4EFC1-73FA-4B1A-AD58-724A46AF6D16}" type="presOf" srcId="{1289F2F4-D331-4D50-BD0B-B1CED0F6E75F}" destId="{CF08D837-CFED-4488-BD55-0B1C3F513CBD}" srcOrd="0" destOrd="0" presId="urn:microsoft.com/office/officeart/2005/8/layout/vList2"/>
    <dgm:cxn modelId="{486EA519-DAC8-4064-84A7-3330699BF907}" type="presParOf" srcId="{1FC4A3E0-4E3D-488B-8DCF-82E0360C8AF0}" destId="{D97DCA0E-6DF0-43A4-8EB6-5FE0C72C4697}" srcOrd="0" destOrd="0" presId="urn:microsoft.com/office/officeart/2005/8/layout/vList2"/>
    <dgm:cxn modelId="{0055825F-4220-495B-925E-B56CB791F4EA}" type="presParOf" srcId="{1FC4A3E0-4E3D-488B-8DCF-82E0360C8AF0}" destId="{551E356C-90E8-4407-94BA-12D2F02E912F}" srcOrd="1" destOrd="0" presId="urn:microsoft.com/office/officeart/2005/8/layout/vList2"/>
    <dgm:cxn modelId="{16F59099-2BBE-4E63-A064-3467739F8A5D}" type="presParOf" srcId="{1FC4A3E0-4E3D-488B-8DCF-82E0360C8AF0}" destId="{CF08D837-CFED-4488-BD55-0B1C3F513CB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154AE1-F8E0-4865-9260-3326062C3BD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88A8845-BBD1-49D9-A0D6-B041BBB43C72}">
      <dgm:prSet/>
      <dgm:spPr/>
      <dgm:t>
        <a:bodyPr/>
        <a:lstStyle/>
        <a:p>
          <a:r>
            <a:rPr lang="en-US" dirty="0"/>
            <a:t>Recertification is as important as the initial certification process. Yet there is little research about what factors contribute to individuals remaining competent in their profession. </a:t>
          </a:r>
        </a:p>
      </dgm:t>
    </dgm:pt>
    <dgm:pt modelId="{8E859612-B29E-4B95-B461-80D25422661E}" type="parTrans" cxnId="{44FAACCF-6EAF-4E3D-99AF-86E480E12FE5}">
      <dgm:prSet/>
      <dgm:spPr/>
      <dgm:t>
        <a:bodyPr/>
        <a:lstStyle/>
        <a:p>
          <a:endParaRPr lang="en-US"/>
        </a:p>
      </dgm:t>
    </dgm:pt>
    <dgm:pt modelId="{C1008DED-4B87-4BB7-9952-C5E303821B31}" type="sibTrans" cxnId="{44FAACCF-6EAF-4E3D-99AF-86E480E12FE5}">
      <dgm:prSet/>
      <dgm:spPr/>
      <dgm:t>
        <a:bodyPr/>
        <a:lstStyle/>
        <a:p>
          <a:endParaRPr lang="en-US"/>
        </a:p>
      </dgm:t>
    </dgm:pt>
    <dgm:pt modelId="{910BD19D-F07A-40E6-9DC6-200E9FFD9131}">
      <dgm:prSet/>
      <dgm:spPr/>
      <dgm:t>
        <a:bodyPr/>
        <a:lstStyle/>
        <a:p>
          <a:pPr rtl="0"/>
          <a:r>
            <a:rPr lang="en-US" dirty="0"/>
            <a:t>Workcred is interested in pursuing several research concepts to </a:t>
          </a:r>
          <a:r>
            <a:rPr lang="en-US" b="1" dirty="0">
              <a:solidFill>
                <a:srgbClr val="0175C0"/>
              </a:solidFill>
            </a:rPr>
            <a:t>examine recertification and continued competence</a:t>
          </a:r>
          <a:r>
            <a:rPr lang="en-US" dirty="0"/>
            <a:t>.</a:t>
          </a:r>
        </a:p>
      </dgm:t>
    </dgm:pt>
    <dgm:pt modelId="{C5CCF5AA-E61D-430E-9C67-409DBF990C2C}" type="parTrans" cxnId="{67B6A947-8668-4D32-92FF-FA9B92E3DD41}">
      <dgm:prSet/>
      <dgm:spPr/>
      <dgm:t>
        <a:bodyPr/>
        <a:lstStyle/>
        <a:p>
          <a:endParaRPr lang="en-US"/>
        </a:p>
      </dgm:t>
    </dgm:pt>
    <dgm:pt modelId="{E681C36D-33FF-4291-ABA6-95C8C50E6A46}" type="sibTrans" cxnId="{67B6A947-8668-4D32-92FF-FA9B92E3DD41}">
      <dgm:prSet/>
      <dgm:spPr/>
      <dgm:t>
        <a:bodyPr/>
        <a:lstStyle/>
        <a:p>
          <a:endParaRPr lang="en-US"/>
        </a:p>
      </dgm:t>
    </dgm:pt>
    <dgm:pt modelId="{A951CA05-D238-44B0-8B8D-934BFE63DCF4}" type="pres">
      <dgm:prSet presAssocID="{BF154AE1-F8E0-4865-9260-3326062C3BD8}" presName="vert0" presStyleCnt="0">
        <dgm:presLayoutVars>
          <dgm:dir/>
          <dgm:animOne val="branch"/>
          <dgm:animLvl val="lvl"/>
        </dgm:presLayoutVars>
      </dgm:prSet>
      <dgm:spPr/>
    </dgm:pt>
    <dgm:pt modelId="{6216FE32-45AF-4206-B22D-716620C76D75}" type="pres">
      <dgm:prSet presAssocID="{088A8845-BBD1-49D9-A0D6-B041BBB43C72}" presName="thickLine" presStyleLbl="alignNode1" presStyleIdx="0" presStyleCnt="2"/>
      <dgm:spPr/>
    </dgm:pt>
    <dgm:pt modelId="{2CB25849-4CE1-4AAF-8390-3F05BA478E0F}" type="pres">
      <dgm:prSet presAssocID="{088A8845-BBD1-49D9-A0D6-B041BBB43C72}" presName="horz1" presStyleCnt="0"/>
      <dgm:spPr/>
    </dgm:pt>
    <dgm:pt modelId="{1FC627BB-855B-4CC0-BCA1-03497566A834}" type="pres">
      <dgm:prSet presAssocID="{088A8845-BBD1-49D9-A0D6-B041BBB43C72}" presName="tx1" presStyleLbl="revTx" presStyleIdx="0" presStyleCnt="2"/>
      <dgm:spPr/>
    </dgm:pt>
    <dgm:pt modelId="{D968C4BE-E0F6-4BCB-8880-E3EA6C027E8F}" type="pres">
      <dgm:prSet presAssocID="{088A8845-BBD1-49D9-A0D6-B041BBB43C72}" presName="vert1" presStyleCnt="0"/>
      <dgm:spPr/>
    </dgm:pt>
    <dgm:pt modelId="{83B060B7-3C75-4857-8FC2-C7FD840D5F30}" type="pres">
      <dgm:prSet presAssocID="{910BD19D-F07A-40E6-9DC6-200E9FFD9131}" presName="thickLine" presStyleLbl="alignNode1" presStyleIdx="1" presStyleCnt="2"/>
      <dgm:spPr/>
    </dgm:pt>
    <dgm:pt modelId="{8BF0150D-1842-408C-8269-51DE94A0A2FA}" type="pres">
      <dgm:prSet presAssocID="{910BD19D-F07A-40E6-9DC6-200E9FFD9131}" presName="horz1" presStyleCnt="0"/>
      <dgm:spPr/>
    </dgm:pt>
    <dgm:pt modelId="{64AE7258-E0D7-4244-9998-359E15B88A7C}" type="pres">
      <dgm:prSet presAssocID="{910BD19D-F07A-40E6-9DC6-200E9FFD9131}" presName="tx1" presStyleLbl="revTx" presStyleIdx="1" presStyleCnt="2"/>
      <dgm:spPr/>
    </dgm:pt>
    <dgm:pt modelId="{214EF662-9506-4518-AE0C-9EDAC3ADF6A7}" type="pres">
      <dgm:prSet presAssocID="{910BD19D-F07A-40E6-9DC6-200E9FFD9131}" presName="vert1" presStyleCnt="0"/>
      <dgm:spPr/>
    </dgm:pt>
  </dgm:ptLst>
  <dgm:cxnLst>
    <dgm:cxn modelId="{225DFF0F-D641-479F-A44B-401FE9005B62}" type="presOf" srcId="{BF154AE1-F8E0-4865-9260-3326062C3BD8}" destId="{A951CA05-D238-44B0-8B8D-934BFE63DCF4}" srcOrd="0" destOrd="0" presId="urn:microsoft.com/office/officeart/2008/layout/LinedList"/>
    <dgm:cxn modelId="{9E441B3D-61BB-4459-B3E6-2CD253A298D0}" type="presOf" srcId="{088A8845-BBD1-49D9-A0D6-B041BBB43C72}" destId="{1FC627BB-855B-4CC0-BCA1-03497566A834}" srcOrd="0" destOrd="0" presId="urn:microsoft.com/office/officeart/2008/layout/LinedList"/>
    <dgm:cxn modelId="{67B6A947-8668-4D32-92FF-FA9B92E3DD41}" srcId="{BF154AE1-F8E0-4865-9260-3326062C3BD8}" destId="{910BD19D-F07A-40E6-9DC6-200E9FFD9131}" srcOrd="1" destOrd="0" parTransId="{C5CCF5AA-E61D-430E-9C67-409DBF990C2C}" sibTransId="{E681C36D-33FF-4291-ABA6-95C8C50E6A46}"/>
    <dgm:cxn modelId="{44FAACCF-6EAF-4E3D-99AF-86E480E12FE5}" srcId="{BF154AE1-F8E0-4865-9260-3326062C3BD8}" destId="{088A8845-BBD1-49D9-A0D6-B041BBB43C72}" srcOrd="0" destOrd="0" parTransId="{8E859612-B29E-4B95-B461-80D25422661E}" sibTransId="{C1008DED-4B87-4BB7-9952-C5E303821B31}"/>
    <dgm:cxn modelId="{177C67E6-5950-40D9-853D-F0F92ED96597}" type="presOf" srcId="{910BD19D-F07A-40E6-9DC6-200E9FFD9131}" destId="{64AE7258-E0D7-4244-9998-359E15B88A7C}" srcOrd="0" destOrd="0" presId="urn:microsoft.com/office/officeart/2008/layout/LinedList"/>
    <dgm:cxn modelId="{E065548F-C9F0-43BA-83FB-E081CC744602}" type="presParOf" srcId="{A951CA05-D238-44B0-8B8D-934BFE63DCF4}" destId="{6216FE32-45AF-4206-B22D-716620C76D75}" srcOrd="0" destOrd="0" presId="urn:microsoft.com/office/officeart/2008/layout/LinedList"/>
    <dgm:cxn modelId="{870123C6-D8DC-4D53-826C-27A98837FACC}" type="presParOf" srcId="{A951CA05-D238-44B0-8B8D-934BFE63DCF4}" destId="{2CB25849-4CE1-4AAF-8390-3F05BA478E0F}" srcOrd="1" destOrd="0" presId="urn:microsoft.com/office/officeart/2008/layout/LinedList"/>
    <dgm:cxn modelId="{95C38E89-B409-4512-AD36-83458A2EE157}" type="presParOf" srcId="{2CB25849-4CE1-4AAF-8390-3F05BA478E0F}" destId="{1FC627BB-855B-4CC0-BCA1-03497566A834}" srcOrd="0" destOrd="0" presId="urn:microsoft.com/office/officeart/2008/layout/LinedList"/>
    <dgm:cxn modelId="{350BEE16-802B-4618-9EBC-59E29276DD52}" type="presParOf" srcId="{2CB25849-4CE1-4AAF-8390-3F05BA478E0F}" destId="{D968C4BE-E0F6-4BCB-8880-E3EA6C027E8F}" srcOrd="1" destOrd="0" presId="urn:microsoft.com/office/officeart/2008/layout/LinedList"/>
    <dgm:cxn modelId="{EE8CD29D-918B-4123-B4A7-6341EAF500CA}" type="presParOf" srcId="{A951CA05-D238-44B0-8B8D-934BFE63DCF4}" destId="{83B060B7-3C75-4857-8FC2-C7FD840D5F30}" srcOrd="2" destOrd="0" presId="urn:microsoft.com/office/officeart/2008/layout/LinedList"/>
    <dgm:cxn modelId="{CEDFBE43-4F7C-4B54-9ABF-9D2198F5E0D2}" type="presParOf" srcId="{A951CA05-D238-44B0-8B8D-934BFE63DCF4}" destId="{8BF0150D-1842-408C-8269-51DE94A0A2FA}" srcOrd="3" destOrd="0" presId="urn:microsoft.com/office/officeart/2008/layout/LinedList"/>
    <dgm:cxn modelId="{B32240B5-8608-4D74-BB49-E1ADF2DB3908}" type="presParOf" srcId="{8BF0150D-1842-408C-8269-51DE94A0A2FA}" destId="{64AE7258-E0D7-4244-9998-359E15B88A7C}" srcOrd="0" destOrd="0" presId="urn:microsoft.com/office/officeart/2008/layout/LinedList"/>
    <dgm:cxn modelId="{856F4BB1-353F-43DB-A2F7-C4B629916BAD}" type="presParOf" srcId="{8BF0150D-1842-408C-8269-51DE94A0A2FA}" destId="{214EF662-9506-4518-AE0C-9EDAC3ADF6A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F2B4FF-19E1-4206-BD7D-2919488436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D79FBD-161A-4FD0-B083-0F7257184C2C}">
      <dgm:prSet phldrT="[Text]" custT="1"/>
      <dgm:spPr>
        <a:solidFill>
          <a:srgbClr val="0175C0"/>
        </a:solidFill>
      </dgm:spPr>
      <dgm:t>
        <a:bodyPr/>
        <a:lstStyle/>
        <a:p>
          <a:r>
            <a:rPr lang="en-US" sz="1800" b="1" dirty="0"/>
            <a:t>Purpose</a:t>
          </a:r>
          <a:r>
            <a:rPr lang="en-US" sz="1800" dirty="0"/>
            <a:t>: To explore the effect of recertification on long-term labor market outcomes, including non-wage outcomes such as job tenure, satisfaction, and promotion. </a:t>
          </a:r>
        </a:p>
      </dgm:t>
    </dgm:pt>
    <dgm:pt modelId="{D70F46E5-28D2-4A02-89E6-3499C4CDD580}" type="parTrans" cxnId="{4E21F85F-5A0F-4379-997E-7ED0E8717518}">
      <dgm:prSet/>
      <dgm:spPr/>
      <dgm:t>
        <a:bodyPr/>
        <a:lstStyle/>
        <a:p>
          <a:endParaRPr lang="en-US"/>
        </a:p>
      </dgm:t>
    </dgm:pt>
    <dgm:pt modelId="{EC4DE47A-8D35-4137-85D4-F9667057FBAA}" type="sibTrans" cxnId="{4E21F85F-5A0F-4379-997E-7ED0E8717518}">
      <dgm:prSet/>
      <dgm:spPr/>
      <dgm:t>
        <a:bodyPr/>
        <a:lstStyle/>
        <a:p>
          <a:endParaRPr lang="en-US"/>
        </a:p>
      </dgm:t>
    </dgm:pt>
    <dgm:pt modelId="{354D67A2-A80C-4CE1-8EB2-5FD028F490BC}">
      <dgm:prSet phldrT="[Text]"/>
      <dgm:spPr>
        <a:solidFill>
          <a:srgbClr val="64BE5A"/>
        </a:solidFill>
      </dgm:spPr>
      <dgm:t>
        <a:bodyPr/>
        <a:lstStyle/>
        <a:p>
          <a:r>
            <a:rPr lang="en-US" dirty="0"/>
            <a:t>The study would analyze the consequences of recertification using a longitudinal dataset of </a:t>
          </a:r>
          <a:r>
            <a:rPr lang="en-US" i="1" dirty="0"/>
            <a:t>National Survey of College Graduates</a:t>
          </a:r>
          <a:r>
            <a:rPr lang="en-US" dirty="0"/>
            <a:t> respondents who can be tracked from 2015 to 2017. Research would examine the effect of being subject to a recertification requirement – or of obtaining a new credential requiring recertification – on work-related outcomes relative to a baseline condition of having a certification or license that does not require recertification. </a:t>
          </a:r>
        </a:p>
      </dgm:t>
    </dgm:pt>
    <dgm:pt modelId="{801ADBE1-D2BB-4FF7-BE73-51EC68B5B52E}" type="parTrans" cxnId="{854863B3-9D16-4CBD-B470-BBEF1C8F1D23}">
      <dgm:prSet/>
      <dgm:spPr/>
      <dgm:t>
        <a:bodyPr/>
        <a:lstStyle/>
        <a:p>
          <a:endParaRPr lang="en-US"/>
        </a:p>
      </dgm:t>
    </dgm:pt>
    <dgm:pt modelId="{DAD94D48-22A0-4949-95D8-DFCCDB1C3DF9}" type="sibTrans" cxnId="{854863B3-9D16-4CBD-B470-BBEF1C8F1D23}">
      <dgm:prSet/>
      <dgm:spPr/>
      <dgm:t>
        <a:bodyPr/>
        <a:lstStyle/>
        <a:p>
          <a:endParaRPr lang="en-US"/>
        </a:p>
      </dgm:t>
    </dgm:pt>
    <dgm:pt modelId="{1289F2F4-D331-4D50-BD0B-B1CED0F6E75F}">
      <dgm:prSet phldrT="[Text]" custT="1"/>
      <dgm:spPr>
        <a:solidFill>
          <a:srgbClr val="7030A0"/>
        </a:solidFill>
      </dgm:spPr>
      <dgm:t>
        <a:bodyPr/>
        <a:lstStyle/>
        <a:p>
          <a:r>
            <a:rPr lang="en-US" sz="1800" dirty="0"/>
            <a:t>In addition to helping certification bodies identify the value of recertification requirements, this research could yield insights that help the National Science Foundation and other federal agencies to collect more and better data on recertification practices. </a:t>
          </a:r>
        </a:p>
      </dgm:t>
    </dgm:pt>
    <dgm:pt modelId="{AED33BD7-FB3F-4498-9114-E131455CCCE8}" type="parTrans" cxnId="{B245A664-E968-4C03-93BD-A08EE54A3C1D}">
      <dgm:prSet/>
      <dgm:spPr/>
      <dgm:t>
        <a:bodyPr/>
        <a:lstStyle/>
        <a:p>
          <a:endParaRPr lang="en-US"/>
        </a:p>
      </dgm:t>
    </dgm:pt>
    <dgm:pt modelId="{1D2C2215-CC83-42FE-BE43-3409A3DFFF93}" type="sibTrans" cxnId="{B245A664-E968-4C03-93BD-A08EE54A3C1D}">
      <dgm:prSet/>
      <dgm:spPr/>
      <dgm:t>
        <a:bodyPr/>
        <a:lstStyle/>
        <a:p>
          <a:endParaRPr lang="en-US"/>
        </a:p>
      </dgm:t>
    </dgm:pt>
    <dgm:pt modelId="{1FC4A3E0-4E3D-488B-8DCF-82E0360C8AF0}" type="pres">
      <dgm:prSet presAssocID="{E7F2B4FF-19E1-4206-BD7D-29194884361D}" presName="linear" presStyleCnt="0">
        <dgm:presLayoutVars>
          <dgm:animLvl val="lvl"/>
          <dgm:resizeHandles val="exact"/>
        </dgm:presLayoutVars>
      </dgm:prSet>
      <dgm:spPr/>
    </dgm:pt>
    <dgm:pt modelId="{6685D995-D4EB-447C-BB19-FB6E96730187}" type="pres">
      <dgm:prSet presAssocID="{DDD79FBD-161A-4FD0-B083-0F7257184C2C}" presName="parentText" presStyleLbl="node1" presStyleIdx="0" presStyleCnt="3">
        <dgm:presLayoutVars>
          <dgm:chMax val="0"/>
          <dgm:bulletEnabled val="1"/>
        </dgm:presLayoutVars>
      </dgm:prSet>
      <dgm:spPr/>
    </dgm:pt>
    <dgm:pt modelId="{F07953FD-65EC-4190-A924-55A0EB33086D}" type="pres">
      <dgm:prSet presAssocID="{EC4DE47A-8D35-4137-85D4-F9667057FBAA}" presName="spacer" presStyleCnt="0"/>
      <dgm:spPr/>
    </dgm:pt>
    <dgm:pt modelId="{D97DCA0E-6DF0-43A4-8EB6-5FE0C72C4697}" type="pres">
      <dgm:prSet presAssocID="{354D67A2-A80C-4CE1-8EB2-5FD028F490BC}" presName="parentText" presStyleLbl="node1" presStyleIdx="1" presStyleCnt="3">
        <dgm:presLayoutVars>
          <dgm:chMax val="0"/>
          <dgm:bulletEnabled val="1"/>
        </dgm:presLayoutVars>
      </dgm:prSet>
      <dgm:spPr/>
    </dgm:pt>
    <dgm:pt modelId="{551E356C-90E8-4407-94BA-12D2F02E912F}" type="pres">
      <dgm:prSet presAssocID="{DAD94D48-22A0-4949-95D8-DFCCDB1C3DF9}" presName="spacer" presStyleCnt="0"/>
      <dgm:spPr/>
    </dgm:pt>
    <dgm:pt modelId="{CF08D837-CFED-4488-BD55-0B1C3F513CBD}" type="pres">
      <dgm:prSet presAssocID="{1289F2F4-D331-4D50-BD0B-B1CED0F6E75F}" presName="parentText" presStyleLbl="node1" presStyleIdx="2" presStyleCnt="3">
        <dgm:presLayoutVars>
          <dgm:chMax val="0"/>
          <dgm:bulletEnabled val="1"/>
        </dgm:presLayoutVars>
      </dgm:prSet>
      <dgm:spPr/>
    </dgm:pt>
  </dgm:ptLst>
  <dgm:cxnLst>
    <dgm:cxn modelId="{4E21F85F-5A0F-4379-997E-7ED0E8717518}" srcId="{E7F2B4FF-19E1-4206-BD7D-29194884361D}" destId="{DDD79FBD-161A-4FD0-B083-0F7257184C2C}" srcOrd="0" destOrd="0" parTransId="{D70F46E5-28D2-4A02-89E6-3499C4CDD580}" sibTransId="{EC4DE47A-8D35-4137-85D4-F9667057FBAA}"/>
    <dgm:cxn modelId="{B245A664-E968-4C03-93BD-A08EE54A3C1D}" srcId="{E7F2B4FF-19E1-4206-BD7D-29194884361D}" destId="{1289F2F4-D331-4D50-BD0B-B1CED0F6E75F}" srcOrd="2" destOrd="0" parTransId="{AED33BD7-FB3F-4498-9114-E131455CCCE8}" sibTransId="{1D2C2215-CC83-42FE-BE43-3409A3DFFF93}"/>
    <dgm:cxn modelId="{83729348-A6C6-4B63-BBCB-45237154E600}" type="presOf" srcId="{354D67A2-A80C-4CE1-8EB2-5FD028F490BC}" destId="{D97DCA0E-6DF0-43A4-8EB6-5FE0C72C4697}" srcOrd="0" destOrd="0" presId="urn:microsoft.com/office/officeart/2005/8/layout/vList2"/>
    <dgm:cxn modelId="{09012FA9-5A92-4B34-AB60-D5C6E62A3DDB}" type="presOf" srcId="{E7F2B4FF-19E1-4206-BD7D-29194884361D}" destId="{1FC4A3E0-4E3D-488B-8DCF-82E0360C8AF0}" srcOrd="0" destOrd="0" presId="urn:microsoft.com/office/officeart/2005/8/layout/vList2"/>
    <dgm:cxn modelId="{854863B3-9D16-4CBD-B470-BBEF1C8F1D23}" srcId="{E7F2B4FF-19E1-4206-BD7D-29194884361D}" destId="{354D67A2-A80C-4CE1-8EB2-5FD028F490BC}" srcOrd="1" destOrd="0" parTransId="{801ADBE1-D2BB-4FF7-BE73-51EC68B5B52E}" sibTransId="{DAD94D48-22A0-4949-95D8-DFCCDB1C3DF9}"/>
    <dgm:cxn modelId="{62F4EFC1-73FA-4B1A-AD58-724A46AF6D16}" type="presOf" srcId="{1289F2F4-D331-4D50-BD0B-B1CED0F6E75F}" destId="{CF08D837-CFED-4488-BD55-0B1C3F513CBD}" srcOrd="0" destOrd="0" presId="urn:microsoft.com/office/officeart/2005/8/layout/vList2"/>
    <dgm:cxn modelId="{4977A9E9-F63E-4369-8652-E29BB203C2A0}" type="presOf" srcId="{DDD79FBD-161A-4FD0-B083-0F7257184C2C}" destId="{6685D995-D4EB-447C-BB19-FB6E96730187}" srcOrd="0" destOrd="0" presId="urn:microsoft.com/office/officeart/2005/8/layout/vList2"/>
    <dgm:cxn modelId="{14F98CE5-F82B-4A77-98C2-10DD1D7B55C9}" type="presParOf" srcId="{1FC4A3E0-4E3D-488B-8DCF-82E0360C8AF0}" destId="{6685D995-D4EB-447C-BB19-FB6E96730187}" srcOrd="0" destOrd="0" presId="urn:microsoft.com/office/officeart/2005/8/layout/vList2"/>
    <dgm:cxn modelId="{66BC18DE-0C1E-4B79-8E79-3325DA62DEC9}" type="presParOf" srcId="{1FC4A3E0-4E3D-488B-8DCF-82E0360C8AF0}" destId="{F07953FD-65EC-4190-A924-55A0EB33086D}" srcOrd="1" destOrd="0" presId="urn:microsoft.com/office/officeart/2005/8/layout/vList2"/>
    <dgm:cxn modelId="{486EA519-DAC8-4064-84A7-3330699BF907}" type="presParOf" srcId="{1FC4A3E0-4E3D-488B-8DCF-82E0360C8AF0}" destId="{D97DCA0E-6DF0-43A4-8EB6-5FE0C72C4697}" srcOrd="2" destOrd="0" presId="urn:microsoft.com/office/officeart/2005/8/layout/vList2"/>
    <dgm:cxn modelId="{0055825F-4220-495B-925E-B56CB791F4EA}" type="presParOf" srcId="{1FC4A3E0-4E3D-488B-8DCF-82E0360C8AF0}" destId="{551E356C-90E8-4407-94BA-12D2F02E912F}" srcOrd="3" destOrd="0" presId="urn:microsoft.com/office/officeart/2005/8/layout/vList2"/>
    <dgm:cxn modelId="{16F59099-2BBE-4E63-A064-3467739F8A5D}" type="presParOf" srcId="{1FC4A3E0-4E3D-488B-8DCF-82E0360C8AF0}" destId="{CF08D837-CFED-4488-BD55-0B1C3F513CB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F2B4FF-19E1-4206-BD7D-2919488436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D79FBD-161A-4FD0-B083-0F7257184C2C}">
      <dgm:prSet phldrT="[Text]"/>
      <dgm:spPr>
        <a:solidFill>
          <a:srgbClr val="0175C0"/>
        </a:solidFill>
      </dgm:spPr>
      <dgm:t>
        <a:bodyPr/>
        <a:lstStyle/>
        <a:p>
          <a:r>
            <a:rPr lang="en-US" b="1" dirty="0"/>
            <a:t>Purpose</a:t>
          </a:r>
          <a:r>
            <a:rPr lang="en-US" dirty="0"/>
            <a:t>: To understand the processes of recertification and how, if at all, effectiveness is measured in a variety of occupations and industries. </a:t>
          </a:r>
        </a:p>
      </dgm:t>
    </dgm:pt>
    <dgm:pt modelId="{D70F46E5-28D2-4A02-89E6-3499C4CDD580}" type="parTrans" cxnId="{4E21F85F-5A0F-4379-997E-7ED0E8717518}">
      <dgm:prSet/>
      <dgm:spPr/>
      <dgm:t>
        <a:bodyPr/>
        <a:lstStyle/>
        <a:p>
          <a:endParaRPr lang="en-US"/>
        </a:p>
      </dgm:t>
    </dgm:pt>
    <dgm:pt modelId="{EC4DE47A-8D35-4137-85D4-F9667057FBAA}" type="sibTrans" cxnId="{4E21F85F-5A0F-4379-997E-7ED0E8717518}">
      <dgm:prSet/>
      <dgm:spPr/>
      <dgm:t>
        <a:bodyPr/>
        <a:lstStyle/>
        <a:p>
          <a:endParaRPr lang="en-US"/>
        </a:p>
      </dgm:t>
    </dgm:pt>
    <dgm:pt modelId="{354D67A2-A80C-4CE1-8EB2-5FD028F490BC}">
      <dgm:prSet phldrT="[Text]"/>
      <dgm:spPr>
        <a:solidFill>
          <a:srgbClr val="64BE5A"/>
        </a:solidFill>
      </dgm:spPr>
      <dgm:t>
        <a:bodyPr/>
        <a:lstStyle/>
        <a:p>
          <a:r>
            <a:rPr lang="en-US" dirty="0"/>
            <a:t>The study would provide scholars and practitioners an understanding of the state of existing data on the impact of recertification in the professions.</a:t>
          </a:r>
        </a:p>
      </dgm:t>
    </dgm:pt>
    <dgm:pt modelId="{801ADBE1-D2BB-4FF7-BE73-51EC68B5B52E}" type="parTrans" cxnId="{854863B3-9D16-4CBD-B470-BBEF1C8F1D23}">
      <dgm:prSet/>
      <dgm:spPr/>
      <dgm:t>
        <a:bodyPr/>
        <a:lstStyle/>
        <a:p>
          <a:endParaRPr lang="en-US"/>
        </a:p>
      </dgm:t>
    </dgm:pt>
    <dgm:pt modelId="{DAD94D48-22A0-4949-95D8-DFCCDB1C3DF9}" type="sibTrans" cxnId="{854863B3-9D16-4CBD-B470-BBEF1C8F1D23}">
      <dgm:prSet/>
      <dgm:spPr/>
      <dgm:t>
        <a:bodyPr/>
        <a:lstStyle/>
        <a:p>
          <a:endParaRPr lang="en-US"/>
        </a:p>
      </dgm:t>
    </dgm:pt>
    <dgm:pt modelId="{1289F2F4-D331-4D50-BD0B-B1CED0F6E75F}">
      <dgm:prSet phldrT="[Text]"/>
      <dgm:spPr>
        <a:solidFill>
          <a:srgbClr val="7030A0"/>
        </a:solidFill>
      </dgm:spPr>
      <dgm:t>
        <a:bodyPr/>
        <a:lstStyle/>
        <a:p>
          <a:r>
            <a:rPr lang="en-US" dirty="0"/>
            <a:t>Based on the research findings, standards for recertification evaluation metrics and practices could be developed to support certifying organizations in assessing the impact of their </a:t>
          </a:r>
          <a:r>
            <a:rPr lang="en-US" dirty="0" err="1"/>
            <a:t>recertifications</a:t>
          </a:r>
          <a:r>
            <a:rPr lang="en-US" dirty="0"/>
            <a:t>. </a:t>
          </a:r>
        </a:p>
      </dgm:t>
    </dgm:pt>
    <dgm:pt modelId="{AED33BD7-FB3F-4498-9114-E131455CCCE8}" type="parTrans" cxnId="{B245A664-E968-4C03-93BD-A08EE54A3C1D}">
      <dgm:prSet/>
      <dgm:spPr/>
      <dgm:t>
        <a:bodyPr/>
        <a:lstStyle/>
        <a:p>
          <a:endParaRPr lang="en-US"/>
        </a:p>
      </dgm:t>
    </dgm:pt>
    <dgm:pt modelId="{1D2C2215-CC83-42FE-BE43-3409A3DFFF93}" type="sibTrans" cxnId="{B245A664-E968-4C03-93BD-A08EE54A3C1D}">
      <dgm:prSet/>
      <dgm:spPr/>
      <dgm:t>
        <a:bodyPr/>
        <a:lstStyle/>
        <a:p>
          <a:endParaRPr lang="en-US"/>
        </a:p>
      </dgm:t>
    </dgm:pt>
    <dgm:pt modelId="{1FC4A3E0-4E3D-488B-8DCF-82E0360C8AF0}" type="pres">
      <dgm:prSet presAssocID="{E7F2B4FF-19E1-4206-BD7D-29194884361D}" presName="linear" presStyleCnt="0">
        <dgm:presLayoutVars>
          <dgm:animLvl val="lvl"/>
          <dgm:resizeHandles val="exact"/>
        </dgm:presLayoutVars>
      </dgm:prSet>
      <dgm:spPr/>
    </dgm:pt>
    <dgm:pt modelId="{6685D995-D4EB-447C-BB19-FB6E96730187}" type="pres">
      <dgm:prSet presAssocID="{DDD79FBD-161A-4FD0-B083-0F7257184C2C}" presName="parentText" presStyleLbl="node1" presStyleIdx="0" presStyleCnt="3">
        <dgm:presLayoutVars>
          <dgm:chMax val="0"/>
          <dgm:bulletEnabled val="1"/>
        </dgm:presLayoutVars>
      </dgm:prSet>
      <dgm:spPr/>
    </dgm:pt>
    <dgm:pt modelId="{F07953FD-65EC-4190-A924-55A0EB33086D}" type="pres">
      <dgm:prSet presAssocID="{EC4DE47A-8D35-4137-85D4-F9667057FBAA}" presName="spacer" presStyleCnt="0"/>
      <dgm:spPr/>
    </dgm:pt>
    <dgm:pt modelId="{D97DCA0E-6DF0-43A4-8EB6-5FE0C72C4697}" type="pres">
      <dgm:prSet presAssocID="{354D67A2-A80C-4CE1-8EB2-5FD028F490BC}" presName="parentText" presStyleLbl="node1" presStyleIdx="1" presStyleCnt="3">
        <dgm:presLayoutVars>
          <dgm:chMax val="0"/>
          <dgm:bulletEnabled val="1"/>
        </dgm:presLayoutVars>
      </dgm:prSet>
      <dgm:spPr/>
    </dgm:pt>
    <dgm:pt modelId="{551E356C-90E8-4407-94BA-12D2F02E912F}" type="pres">
      <dgm:prSet presAssocID="{DAD94D48-22A0-4949-95D8-DFCCDB1C3DF9}" presName="spacer" presStyleCnt="0"/>
      <dgm:spPr/>
    </dgm:pt>
    <dgm:pt modelId="{CF08D837-CFED-4488-BD55-0B1C3F513CBD}" type="pres">
      <dgm:prSet presAssocID="{1289F2F4-D331-4D50-BD0B-B1CED0F6E75F}" presName="parentText" presStyleLbl="node1" presStyleIdx="2" presStyleCnt="3">
        <dgm:presLayoutVars>
          <dgm:chMax val="0"/>
          <dgm:bulletEnabled val="1"/>
        </dgm:presLayoutVars>
      </dgm:prSet>
      <dgm:spPr/>
    </dgm:pt>
  </dgm:ptLst>
  <dgm:cxnLst>
    <dgm:cxn modelId="{4E21F85F-5A0F-4379-997E-7ED0E8717518}" srcId="{E7F2B4FF-19E1-4206-BD7D-29194884361D}" destId="{DDD79FBD-161A-4FD0-B083-0F7257184C2C}" srcOrd="0" destOrd="0" parTransId="{D70F46E5-28D2-4A02-89E6-3499C4CDD580}" sibTransId="{EC4DE47A-8D35-4137-85D4-F9667057FBAA}"/>
    <dgm:cxn modelId="{B245A664-E968-4C03-93BD-A08EE54A3C1D}" srcId="{E7F2B4FF-19E1-4206-BD7D-29194884361D}" destId="{1289F2F4-D331-4D50-BD0B-B1CED0F6E75F}" srcOrd="2" destOrd="0" parTransId="{AED33BD7-FB3F-4498-9114-E131455CCCE8}" sibTransId="{1D2C2215-CC83-42FE-BE43-3409A3DFFF93}"/>
    <dgm:cxn modelId="{83729348-A6C6-4B63-BBCB-45237154E600}" type="presOf" srcId="{354D67A2-A80C-4CE1-8EB2-5FD028F490BC}" destId="{D97DCA0E-6DF0-43A4-8EB6-5FE0C72C4697}" srcOrd="0" destOrd="0" presId="urn:microsoft.com/office/officeart/2005/8/layout/vList2"/>
    <dgm:cxn modelId="{09012FA9-5A92-4B34-AB60-D5C6E62A3DDB}" type="presOf" srcId="{E7F2B4FF-19E1-4206-BD7D-29194884361D}" destId="{1FC4A3E0-4E3D-488B-8DCF-82E0360C8AF0}" srcOrd="0" destOrd="0" presId="urn:microsoft.com/office/officeart/2005/8/layout/vList2"/>
    <dgm:cxn modelId="{854863B3-9D16-4CBD-B470-BBEF1C8F1D23}" srcId="{E7F2B4FF-19E1-4206-BD7D-29194884361D}" destId="{354D67A2-A80C-4CE1-8EB2-5FD028F490BC}" srcOrd="1" destOrd="0" parTransId="{801ADBE1-D2BB-4FF7-BE73-51EC68B5B52E}" sibTransId="{DAD94D48-22A0-4949-95D8-DFCCDB1C3DF9}"/>
    <dgm:cxn modelId="{62F4EFC1-73FA-4B1A-AD58-724A46AF6D16}" type="presOf" srcId="{1289F2F4-D331-4D50-BD0B-B1CED0F6E75F}" destId="{CF08D837-CFED-4488-BD55-0B1C3F513CBD}" srcOrd="0" destOrd="0" presId="urn:microsoft.com/office/officeart/2005/8/layout/vList2"/>
    <dgm:cxn modelId="{4977A9E9-F63E-4369-8652-E29BB203C2A0}" type="presOf" srcId="{DDD79FBD-161A-4FD0-B083-0F7257184C2C}" destId="{6685D995-D4EB-447C-BB19-FB6E96730187}" srcOrd="0" destOrd="0" presId="urn:microsoft.com/office/officeart/2005/8/layout/vList2"/>
    <dgm:cxn modelId="{14F98CE5-F82B-4A77-98C2-10DD1D7B55C9}" type="presParOf" srcId="{1FC4A3E0-4E3D-488B-8DCF-82E0360C8AF0}" destId="{6685D995-D4EB-447C-BB19-FB6E96730187}" srcOrd="0" destOrd="0" presId="urn:microsoft.com/office/officeart/2005/8/layout/vList2"/>
    <dgm:cxn modelId="{66BC18DE-0C1E-4B79-8E79-3325DA62DEC9}" type="presParOf" srcId="{1FC4A3E0-4E3D-488B-8DCF-82E0360C8AF0}" destId="{F07953FD-65EC-4190-A924-55A0EB33086D}" srcOrd="1" destOrd="0" presId="urn:microsoft.com/office/officeart/2005/8/layout/vList2"/>
    <dgm:cxn modelId="{486EA519-DAC8-4064-84A7-3330699BF907}" type="presParOf" srcId="{1FC4A3E0-4E3D-488B-8DCF-82E0360C8AF0}" destId="{D97DCA0E-6DF0-43A4-8EB6-5FE0C72C4697}" srcOrd="2" destOrd="0" presId="urn:microsoft.com/office/officeart/2005/8/layout/vList2"/>
    <dgm:cxn modelId="{0055825F-4220-495B-925E-B56CB791F4EA}" type="presParOf" srcId="{1FC4A3E0-4E3D-488B-8DCF-82E0360C8AF0}" destId="{551E356C-90E8-4407-94BA-12D2F02E912F}" srcOrd="3" destOrd="0" presId="urn:microsoft.com/office/officeart/2005/8/layout/vList2"/>
    <dgm:cxn modelId="{16F59099-2BBE-4E63-A064-3467739F8A5D}" type="presParOf" srcId="{1FC4A3E0-4E3D-488B-8DCF-82E0360C8AF0}" destId="{CF08D837-CFED-4488-BD55-0B1C3F513CB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F1F3B-C745-4DDE-913E-3A94EA8C487D}">
      <dsp:nvSpPr>
        <dsp:cNvPr id="0" name=""/>
        <dsp:cNvSpPr/>
      </dsp:nvSpPr>
      <dsp:spPr>
        <a:xfrm>
          <a:off x="1512371" y="0"/>
          <a:ext cx="4525963" cy="4525963"/>
        </a:xfrm>
        <a:prstGeom prst="triangle">
          <a:avLst/>
        </a:prstGeom>
        <a:solidFill>
          <a:srgbClr val="0175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502963-B08C-4861-812B-772E4F170243}">
      <dsp:nvSpPr>
        <dsp:cNvPr id="0" name=""/>
        <dsp:cNvSpPr/>
      </dsp:nvSpPr>
      <dsp:spPr>
        <a:xfrm>
          <a:off x="4055095" y="455027"/>
          <a:ext cx="2941875" cy="107138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64BE5A"/>
              </a:solidFill>
            </a:rPr>
            <a:t>Relationship between Quality and Labor Market Value/Effectiveness </a:t>
          </a:r>
          <a:endParaRPr lang="en-US" sz="1900" kern="1200" dirty="0">
            <a:solidFill>
              <a:srgbClr val="64BE5A"/>
            </a:solidFill>
          </a:endParaRPr>
        </a:p>
      </dsp:txBody>
      <dsp:txXfrm>
        <a:off x="4107395" y="507327"/>
        <a:ext cx="2837275" cy="966780"/>
      </dsp:txXfrm>
    </dsp:sp>
    <dsp:sp modelId="{204D9A13-2BCA-429C-A078-25809BEF0318}">
      <dsp:nvSpPr>
        <dsp:cNvPr id="0" name=""/>
        <dsp:cNvSpPr/>
      </dsp:nvSpPr>
      <dsp:spPr>
        <a:xfrm>
          <a:off x="4055095" y="1660330"/>
          <a:ext cx="2941875" cy="107138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64BE5A"/>
              </a:solidFill>
            </a:rPr>
            <a:t>Employer Signaling </a:t>
          </a:r>
          <a:endParaRPr lang="en-US" sz="1900" kern="1200" dirty="0">
            <a:solidFill>
              <a:srgbClr val="64BE5A"/>
            </a:solidFill>
          </a:endParaRPr>
        </a:p>
      </dsp:txBody>
      <dsp:txXfrm>
        <a:off x="4107395" y="1712630"/>
        <a:ext cx="2837275" cy="966780"/>
      </dsp:txXfrm>
    </dsp:sp>
    <dsp:sp modelId="{ECA080A4-EB22-425B-A518-CDBD45A9CBCE}">
      <dsp:nvSpPr>
        <dsp:cNvPr id="0" name=""/>
        <dsp:cNvSpPr/>
      </dsp:nvSpPr>
      <dsp:spPr>
        <a:xfrm>
          <a:off x="4055095" y="2865632"/>
          <a:ext cx="2941875" cy="107138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64BE5A"/>
              </a:solidFill>
            </a:rPr>
            <a:t>Recertification</a:t>
          </a:r>
        </a:p>
      </dsp:txBody>
      <dsp:txXfrm>
        <a:off x="4107395" y="2917932"/>
        <a:ext cx="2837275" cy="966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5D995-D4EB-447C-BB19-FB6E96730187}">
      <dsp:nvSpPr>
        <dsp:cNvPr id="0" name=""/>
        <dsp:cNvSpPr/>
      </dsp:nvSpPr>
      <dsp:spPr>
        <a:xfrm>
          <a:off x="0" y="574131"/>
          <a:ext cx="8229600" cy="1074060"/>
        </a:xfrm>
        <a:prstGeom prst="roundRect">
          <a:avLst/>
        </a:prstGeom>
        <a:solidFill>
          <a:srgbClr val="0175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Technological advancements are transforming all segments of the labor market. </a:t>
          </a:r>
        </a:p>
      </dsp:txBody>
      <dsp:txXfrm>
        <a:off x="52431" y="626562"/>
        <a:ext cx="8124738" cy="969198"/>
      </dsp:txXfrm>
    </dsp:sp>
    <dsp:sp modelId="{D97DCA0E-6DF0-43A4-8EB6-5FE0C72C4697}">
      <dsp:nvSpPr>
        <dsp:cNvPr id="0" name=""/>
        <dsp:cNvSpPr/>
      </dsp:nvSpPr>
      <dsp:spPr>
        <a:xfrm>
          <a:off x="0" y="1725951"/>
          <a:ext cx="8229600" cy="1074060"/>
        </a:xfrm>
        <a:prstGeom prst="roundRect">
          <a:avLst/>
        </a:prstGeom>
        <a:solidFill>
          <a:srgbClr val="64BE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To keep pace with evolving skill needs, workers will need to reskill and upskill quickly over their entire career. </a:t>
          </a:r>
        </a:p>
      </dsp:txBody>
      <dsp:txXfrm>
        <a:off x="52431" y="1778382"/>
        <a:ext cx="8124738" cy="969198"/>
      </dsp:txXfrm>
    </dsp:sp>
    <dsp:sp modelId="{CF08D837-CFED-4488-BD55-0B1C3F513CBD}">
      <dsp:nvSpPr>
        <dsp:cNvPr id="0" name=""/>
        <dsp:cNvSpPr/>
      </dsp:nvSpPr>
      <dsp:spPr>
        <a:xfrm>
          <a:off x="0" y="2877771"/>
          <a:ext cx="8229600" cy="1074060"/>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As lifelong learning grows in importance, ensuring continued competence will be more critical than ever. </a:t>
          </a:r>
        </a:p>
      </dsp:txBody>
      <dsp:txXfrm>
        <a:off x="52431" y="2930202"/>
        <a:ext cx="8124738" cy="9691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DCA0E-6DF0-43A4-8EB6-5FE0C72C4697}">
      <dsp:nvSpPr>
        <dsp:cNvPr id="0" name=""/>
        <dsp:cNvSpPr/>
      </dsp:nvSpPr>
      <dsp:spPr>
        <a:xfrm>
          <a:off x="0" y="489485"/>
          <a:ext cx="8229600" cy="1330875"/>
        </a:xfrm>
        <a:prstGeom prst="roundRect">
          <a:avLst/>
        </a:prstGeom>
        <a:solidFill>
          <a:srgbClr val="0175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 mechanism that provides evidence of continuing competence through recertification will be essential to integrating different types of learning models into higher education programs.</a:t>
          </a:r>
        </a:p>
      </dsp:txBody>
      <dsp:txXfrm>
        <a:off x="64968" y="554453"/>
        <a:ext cx="8099664" cy="1200939"/>
      </dsp:txXfrm>
    </dsp:sp>
    <dsp:sp modelId="{CF08D837-CFED-4488-BD55-0B1C3F513CBD}">
      <dsp:nvSpPr>
        <dsp:cNvPr id="0" name=""/>
        <dsp:cNvSpPr/>
      </dsp:nvSpPr>
      <dsp:spPr>
        <a:xfrm>
          <a:off x="0" y="2356581"/>
          <a:ext cx="8229600" cy="1330875"/>
        </a:xfrm>
        <a:prstGeom prst="roundRect">
          <a:avLst/>
        </a:prstGeom>
        <a:solidFill>
          <a:srgbClr val="64BE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 collaborative model in which higher education institutions and certification bodies work together to align coursework and recertification requirements could provide a solution. </a:t>
          </a:r>
        </a:p>
      </dsp:txBody>
      <dsp:txXfrm>
        <a:off x="64968" y="2421549"/>
        <a:ext cx="8099664" cy="12009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6FE32-45AF-4206-B22D-716620C76D75}">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C627BB-855B-4CC0-BCA1-03497566A834}">
      <dsp:nvSpPr>
        <dsp:cNvPr id="0" name=""/>
        <dsp:cNvSpPr/>
      </dsp:nvSpPr>
      <dsp:spPr>
        <a:xfrm>
          <a:off x="0" y="0"/>
          <a:ext cx="8229600" cy="226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Recertification is as important as the initial certification process. Yet there is little research about what factors contribute to individuals remaining competent in their profession. </a:t>
          </a:r>
        </a:p>
      </dsp:txBody>
      <dsp:txXfrm>
        <a:off x="0" y="0"/>
        <a:ext cx="8229600" cy="2262981"/>
      </dsp:txXfrm>
    </dsp:sp>
    <dsp:sp modelId="{83B060B7-3C75-4857-8FC2-C7FD840D5F30}">
      <dsp:nvSpPr>
        <dsp:cNvPr id="0" name=""/>
        <dsp:cNvSpPr/>
      </dsp:nvSpPr>
      <dsp:spPr>
        <a:xfrm>
          <a:off x="0" y="226298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AE7258-E0D7-4244-9998-359E15B88A7C}">
      <dsp:nvSpPr>
        <dsp:cNvPr id="0" name=""/>
        <dsp:cNvSpPr/>
      </dsp:nvSpPr>
      <dsp:spPr>
        <a:xfrm>
          <a:off x="0" y="2262981"/>
          <a:ext cx="8229600" cy="226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rtl="0">
            <a:lnSpc>
              <a:spcPct val="90000"/>
            </a:lnSpc>
            <a:spcBef>
              <a:spcPct val="0"/>
            </a:spcBef>
            <a:spcAft>
              <a:spcPct val="35000"/>
            </a:spcAft>
            <a:buNone/>
          </a:pPr>
          <a:r>
            <a:rPr lang="en-US" sz="3300" kern="1200" dirty="0"/>
            <a:t>Workcred is interested in pursuing several research concepts to </a:t>
          </a:r>
          <a:r>
            <a:rPr lang="en-US" sz="3300" b="1" kern="1200" dirty="0">
              <a:solidFill>
                <a:srgbClr val="0175C0"/>
              </a:solidFill>
            </a:rPr>
            <a:t>examine recertification and continued competence</a:t>
          </a:r>
          <a:r>
            <a:rPr lang="en-US" sz="3300" kern="1200" dirty="0"/>
            <a:t>.</a:t>
          </a:r>
        </a:p>
      </dsp:txBody>
      <dsp:txXfrm>
        <a:off x="0" y="2262981"/>
        <a:ext cx="8229600" cy="22629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5D995-D4EB-447C-BB19-FB6E96730187}">
      <dsp:nvSpPr>
        <dsp:cNvPr id="0" name=""/>
        <dsp:cNvSpPr/>
      </dsp:nvSpPr>
      <dsp:spPr>
        <a:xfrm>
          <a:off x="0" y="149511"/>
          <a:ext cx="8229600" cy="1378259"/>
        </a:xfrm>
        <a:prstGeom prst="roundRect">
          <a:avLst/>
        </a:prstGeom>
        <a:solidFill>
          <a:srgbClr val="0175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Purpose</a:t>
          </a:r>
          <a:r>
            <a:rPr lang="en-US" sz="1800" kern="1200" dirty="0"/>
            <a:t>: To explore the effect of recertification on long-term labor market outcomes, including non-wage outcomes such as job tenure, satisfaction, and promotion. </a:t>
          </a:r>
        </a:p>
      </dsp:txBody>
      <dsp:txXfrm>
        <a:off x="67281" y="216792"/>
        <a:ext cx="8095038" cy="1243697"/>
      </dsp:txXfrm>
    </dsp:sp>
    <dsp:sp modelId="{D97DCA0E-6DF0-43A4-8EB6-5FE0C72C4697}">
      <dsp:nvSpPr>
        <dsp:cNvPr id="0" name=""/>
        <dsp:cNvSpPr/>
      </dsp:nvSpPr>
      <dsp:spPr>
        <a:xfrm>
          <a:off x="0" y="1573851"/>
          <a:ext cx="8229600" cy="1378259"/>
        </a:xfrm>
        <a:prstGeom prst="roundRect">
          <a:avLst/>
        </a:prstGeom>
        <a:solidFill>
          <a:srgbClr val="64BE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study would analyze the consequences of recertification using a longitudinal dataset of </a:t>
          </a:r>
          <a:r>
            <a:rPr lang="en-US" sz="1600" i="1" kern="1200" dirty="0"/>
            <a:t>National Survey of College Graduates</a:t>
          </a:r>
          <a:r>
            <a:rPr lang="en-US" sz="1600" kern="1200" dirty="0"/>
            <a:t> respondents who can be tracked from 2015 to 2017. Research would examine the effect of being subject to a recertification requirement – or of obtaining a new credential requiring recertification – on work-related outcomes relative to a baseline condition of having a certification or license that does not require recertification. </a:t>
          </a:r>
        </a:p>
      </dsp:txBody>
      <dsp:txXfrm>
        <a:off x="67281" y="1641132"/>
        <a:ext cx="8095038" cy="1243697"/>
      </dsp:txXfrm>
    </dsp:sp>
    <dsp:sp modelId="{CF08D837-CFED-4488-BD55-0B1C3F513CBD}">
      <dsp:nvSpPr>
        <dsp:cNvPr id="0" name=""/>
        <dsp:cNvSpPr/>
      </dsp:nvSpPr>
      <dsp:spPr>
        <a:xfrm>
          <a:off x="0" y="2998191"/>
          <a:ext cx="8229600" cy="1378259"/>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 addition to helping certification bodies identify the value of recertification requirements, this research could yield insights that help the National Science Foundation and other federal agencies to collect more and better data on recertification practices. </a:t>
          </a:r>
        </a:p>
      </dsp:txBody>
      <dsp:txXfrm>
        <a:off x="67281" y="3065472"/>
        <a:ext cx="8095038" cy="12436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5D995-D4EB-447C-BB19-FB6E96730187}">
      <dsp:nvSpPr>
        <dsp:cNvPr id="0" name=""/>
        <dsp:cNvSpPr/>
      </dsp:nvSpPr>
      <dsp:spPr>
        <a:xfrm>
          <a:off x="0" y="440371"/>
          <a:ext cx="8229600" cy="1174753"/>
        </a:xfrm>
        <a:prstGeom prst="roundRect">
          <a:avLst/>
        </a:prstGeom>
        <a:solidFill>
          <a:srgbClr val="0175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Purpose</a:t>
          </a:r>
          <a:r>
            <a:rPr lang="en-US" sz="2100" kern="1200" dirty="0"/>
            <a:t>: To understand the processes of recertification and how, if at all, effectiveness is measured in a variety of occupations and industries. </a:t>
          </a:r>
        </a:p>
      </dsp:txBody>
      <dsp:txXfrm>
        <a:off x="57347" y="497718"/>
        <a:ext cx="8114906" cy="1060059"/>
      </dsp:txXfrm>
    </dsp:sp>
    <dsp:sp modelId="{D97DCA0E-6DF0-43A4-8EB6-5FE0C72C4697}">
      <dsp:nvSpPr>
        <dsp:cNvPr id="0" name=""/>
        <dsp:cNvSpPr/>
      </dsp:nvSpPr>
      <dsp:spPr>
        <a:xfrm>
          <a:off x="0" y="1675604"/>
          <a:ext cx="8229600" cy="1174753"/>
        </a:xfrm>
        <a:prstGeom prst="roundRect">
          <a:avLst/>
        </a:prstGeom>
        <a:solidFill>
          <a:srgbClr val="64BE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The study would provide scholars and practitioners an understanding of the state of existing data on the impact of recertification in the professions.</a:t>
          </a:r>
        </a:p>
      </dsp:txBody>
      <dsp:txXfrm>
        <a:off x="57347" y="1732951"/>
        <a:ext cx="8114906" cy="1060059"/>
      </dsp:txXfrm>
    </dsp:sp>
    <dsp:sp modelId="{CF08D837-CFED-4488-BD55-0B1C3F513CBD}">
      <dsp:nvSpPr>
        <dsp:cNvPr id="0" name=""/>
        <dsp:cNvSpPr/>
      </dsp:nvSpPr>
      <dsp:spPr>
        <a:xfrm>
          <a:off x="0" y="2910838"/>
          <a:ext cx="8229600" cy="1174753"/>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Based on the research findings, standards for recertification evaluation metrics and practices could be developed to support certifying organizations in assessing the impact of their </a:t>
          </a:r>
          <a:r>
            <a:rPr lang="en-US" sz="2100" kern="1200" dirty="0" err="1"/>
            <a:t>recertifications</a:t>
          </a:r>
          <a:r>
            <a:rPr lang="en-US" sz="2100" kern="1200" dirty="0"/>
            <a:t>. </a:t>
          </a:r>
        </a:p>
      </dsp:txBody>
      <dsp:txXfrm>
        <a:off x="57347" y="2968185"/>
        <a:ext cx="8114906" cy="106005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307" tIns="46153" rIns="92307" bIns="46153"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2307" tIns="46153" rIns="92307" bIns="46153" rtlCol="0"/>
          <a:lstStyle>
            <a:lvl1pPr algn="r">
              <a:defRPr sz="1200"/>
            </a:lvl1pPr>
          </a:lstStyle>
          <a:p>
            <a:fld id="{08481A12-A7EB-4E4B-945B-0C4B3AB76066}" type="datetimeFigureOut">
              <a:rPr lang="en-US" smtClean="0"/>
              <a:t>9/12/2019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307" tIns="46153" rIns="92307" bIns="46153"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307" tIns="46153" rIns="92307" bIns="461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307" tIns="46153" rIns="92307" bIns="46153" rtlCol="0" anchor="b"/>
          <a:lstStyle>
            <a:lvl1pPr algn="r">
              <a:defRPr sz="1200"/>
            </a:lvl1pPr>
          </a:lstStyle>
          <a:p>
            <a:fld id="{74AB393C-3B0B-4EAA-9F4B-EE2487738C67}" type="slidenum">
              <a:rPr lang="en-US" smtClean="0"/>
              <a:t>‹#›</a:t>
            </a:fld>
            <a:endParaRPr lang="en-US" dirty="0"/>
          </a:p>
        </p:txBody>
      </p:sp>
    </p:spTree>
    <p:extLst>
      <p:ext uri="{BB962C8B-B14F-4D97-AF65-F5344CB8AC3E}">
        <p14:creationId xmlns:p14="http://schemas.microsoft.com/office/powerpoint/2010/main" val="945883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4AB393C-3B0B-4EAA-9F4B-EE2487738C67}" type="slidenum">
              <a:rPr lang="en-US" smtClean="0"/>
              <a:t>1</a:t>
            </a:fld>
            <a:endParaRPr lang="en-US" dirty="0"/>
          </a:p>
        </p:txBody>
      </p:sp>
    </p:spTree>
    <p:extLst>
      <p:ext uri="{BB962C8B-B14F-4D97-AF65-F5344CB8AC3E}">
        <p14:creationId xmlns:p14="http://schemas.microsoft.com/office/powerpoint/2010/main" val="181259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10</a:t>
            </a:fld>
            <a:endParaRPr lang="en-US" dirty="0"/>
          </a:p>
        </p:txBody>
      </p:sp>
    </p:spTree>
    <p:extLst>
      <p:ext uri="{BB962C8B-B14F-4D97-AF65-F5344CB8AC3E}">
        <p14:creationId xmlns:p14="http://schemas.microsoft.com/office/powerpoint/2010/main" val="359752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11</a:t>
            </a:fld>
            <a:endParaRPr lang="en-US" dirty="0"/>
          </a:p>
        </p:txBody>
      </p:sp>
    </p:spTree>
    <p:extLst>
      <p:ext uri="{BB962C8B-B14F-4D97-AF65-F5344CB8AC3E}">
        <p14:creationId xmlns:p14="http://schemas.microsoft.com/office/powerpoint/2010/main" val="1479577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12</a:t>
            </a:fld>
            <a:endParaRPr lang="en-US" dirty="0"/>
          </a:p>
        </p:txBody>
      </p:sp>
    </p:spTree>
    <p:extLst>
      <p:ext uri="{BB962C8B-B14F-4D97-AF65-F5344CB8AC3E}">
        <p14:creationId xmlns:p14="http://schemas.microsoft.com/office/powerpoint/2010/main" val="874942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B393C-3B0B-4EAA-9F4B-EE2487738C67}" type="slidenum">
              <a:rPr lang="en-US" smtClean="0"/>
              <a:t>13</a:t>
            </a:fld>
            <a:endParaRPr lang="en-US" dirty="0"/>
          </a:p>
        </p:txBody>
      </p:sp>
    </p:spTree>
    <p:extLst>
      <p:ext uri="{BB962C8B-B14F-4D97-AF65-F5344CB8AC3E}">
        <p14:creationId xmlns:p14="http://schemas.microsoft.com/office/powerpoint/2010/main" val="165337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14</a:t>
            </a:fld>
            <a:endParaRPr lang="en-US" dirty="0"/>
          </a:p>
        </p:txBody>
      </p:sp>
    </p:spTree>
    <p:extLst>
      <p:ext uri="{BB962C8B-B14F-4D97-AF65-F5344CB8AC3E}">
        <p14:creationId xmlns:p14="http://schemas.microsoft.com/office/powerpoint/2010/main" val="3612597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15</a:t>
            </a:fld>
            <a:endParaRPr lang="en-US" dirty="0"/>
          </a:p>
        </p:txBody>
      </p:sp>
    </p:spTree>
    <p:extLst>
      <p:ext uri="{BB962C8B-B14F-4D97-AF65-F5344CB8AC3E}">
        <p14:creationId xmlns:p14="http://schemas.microsoft.com/office/powerpoint/2010/main" val="3319161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B393C-3B0B-4EAA-9F4B-EE2487738C67}" type="slidenum">
              <a:rPr lang="en-US" smtClean="0"/>
              <a:t>16</a:t>
            </a:fld>
            <a:endParaRPr lang="en-US" dirty="0"/>
          </a:p>
        </p:txBody>
      </p:sp>
    </p:spTree>
    <p:extLst>
      <p:ext uri="{BB962C8B-B14F-4D97-AF65-F5344CB8AC3E}">
        <p14:creationId xmlns:p14="http://schemas.microsoft.com/office/powerpoint/2010/main" val="1211419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19</a:t>
            </a:fld>
            <a:endParaRPr lang="en-US" dirty="0"/>
          </a:p>
        </p:txBody>
      </p:sp>
    </p:spTree>
    <p:extLst>
      <p:ext uri="{BB962C8B-B14F-4D97-AF65-F5344CB8AC3E}">
        <p14:creationId xmlns:p14="http://schemas.microsoft.com/office/powerpoint/2010/main" val="1642489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20</a:t>
            </a:fld>
            <a:endParaRPr lang="en-US" dirty="0"/>
          </a:p>
        </p:txBody>
      </p:sp>
    </p:spTree>
    <p:extLst>
      <p:ext uri="{BB962C8B-B14F-4D97-AF65-F5344CB8AC3E}">
        <p14:creationId xmlns:p14="http://schemas.microsoft.com/office/powerpoint/2010/main" val="2062496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21</a:t>
            </a:fld>
            <a:endParaRPr lang="en-US" dirty="0"/>
          </a:p>
        </p:txBody>
      </p:sp>
    </p:spTree>
    <p:extLst>
      <p:ext uri="{BB962C8B-B14F-4D97-AF65-F5344CB8AC3E}">
        <p14:creationId xmlns:p14="http://schemas.microsoft.com/office/powerpoint/2010/main" val="2332201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buFont typeface="Wingdings" pitchFamily="2" charset="2"/>
              <a:buNone/>
            </a:pPr>
            <a:endParaRPr lang="en-US" altLang="en-US" dirty="0">
              <a:latin typeface="Trebuchet MS" pitchFamily="34" charset="0"/>
            </a:endParaRPr>
          </a:p>
        </p:txBody>
      </p:sp>
      <p:sp>
        <p:nvSpPr>
          <p:cNvPr id="4" name="Slide Number Placeholder 3"/>
          <p:cNvSpPr>
            <a:spLocks noGrp="1"/>
          </p:cNvSpPr>
          <p:nvPr>
            <p:ph type="sldNum" sz="quarter" idx="10"/>
          </p:nvPr>
        </p:nvSpPr>
        <p:spPr/>
        <p:txBody>
          <a:bodyPr/>
          <a:lstStyle/>
          <a:p>
            <a:fld id="{9815D3E5-84D1-4EE0-8FA9-AED8FE8E333A}" type="slidenum">
              <a:rPr lang="en-US" smtClean="0"/>
              <a:t>2</a:t>
            </a:fld>
            <a:endParaRPr lang="en-US" dirty="0"/>
          </a:p>
        </p:txBody>
      </p:sp>
    </p:spTree>
    <p:extLst>
      <p:ext uri="{BB962C8B-B14F-4D97-AF65-F5344CB8AC3E}">
        <p14:creationId xmlns:p14="http://schemas.microsoft.com/office/powerpoint/2010/main" val="702403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22</a:t>
            </a:fld>
            <a:endParaRPr lang="en-US" dirty="0"/>
          </a:p>
        </p:txBody>
      </p:sp>
    </p:spTree>
    <p:extLst>
      <p:ext uri="{BB962C8B-B14F-4D97-AF65-F5344CB8AC3E}">
        <p14:creationId xmlns:p14="http://schemas.microsoft.com/office/powerpoint/2010/main" val="3933456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23</a:t>
            </a:fld>
            <a:endParaRPr lang="en-US" dirty="0"/>
          </a:p>
        </p:txBody>
      </p:sp>
    </p:spTree>
    <p:extLst>
      <p:ext uri="{BB962C8B-B14F-4D97-AF65-F5344CB8AC3E}">
        <p14:creationId xmlns:p14="http://schemas.microsoft.com/office/powerpoint/2010/main" val="1816550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24</a:t>
            </a:fld>
            <a:endParaRPr lang="en-US" dirty="0"/>
          </a:p>
        </p:txBody>
      </p:sp>
    </p:spTree>
    <p:extLst>
      <p:ext uri="{BB962C8B-B14F-4D97-AF65-F5344CB8AC3E}">
        <p14:creationId xmlns:p14="http://schemas.microsoft.com/office/powerpoint/2010/main" val="2325526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25</a:t>
            </a:fld>
            <a:endParaRPr lang="en-US" dirty="0"/>
          </a:p>
        </p:txBody>
      </p:sp>
    </p:spTree>
    <p:extLst>
      <p:ext uri="{BB962C8B-B14F-4D97-AF65-F5344CB8AC3E}">
        <p14:creationId xmlns:p14="http://schemas.microsoft.com/office/powerpoint/2010/main" val="3907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01E92-3821-4285-ACBE-40C5B5A5949B}" type="slidenum">
              <a:rPr lang="en-US" smtClean="0"/>
              <a:t>26</a:t>
            </a:fld>
            <a:endParaRPr lang="en-US"/>
          </a:p>
        </p:txBody>
      </p:sp>
    </p:spTree>
    <p:extLst>
      <p:ext uri="{BB962C8B-B14F-4D97-AF65-F5344CB8AC3E}">
        <p14:creationId xmlns:p14="http://schemas.microsoft.com/office/powerpoint/2010/main" val="3050648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relationship between organizations and ties to Federal agencies</a:t>
            </a:r>
          </a:p>
          <a:p>
            <a:r>
              <a:rPr lang="en-US" dirty="0"/>
              <a:t>Describe CRMP as full certification </a:t>
            </a:r>
          </a:p>
        </p:txBody>
      </p:sp>
      <p:sp>
        <p:nvSpPr>
          <p:cNvPr id="4" name="Slide Number Placeholder 3"/>
          <p:cNvSpPr>
            <a:spLocks noGrp="1"/>
          </p:cNvSpPr>
          <p:nvPr>
            <p:ph type="sldNum" sz="quarter" idx="10"/>
          </p:nvPr>
        </p:nvSpPr>
        <p:spPr/>
        <p:txBody>
          <a:bodyPr/>
          <a:lstStyle/>
          <a:p>
            <a:fld id="{9D001E92-3821-4285-ACBE-40C5B5A5949B}" type="slidenum">
              <a:rPr lang="en-US" smtClean="0"/>
              <a:t>27</a:t>
            </a:fld>
            <a:endParaRPr lang="en-US"/>
          </a:p>
        </p:txBody>
      </p:sp>
    </p:spTree>
    <p:extLst>
      <p:ext uri="{BB962C8B-B14F-4D97-AF65-F5344CB8AC3E}">
        <p14:creationId xmlns:p14="http://schemas.microsoft.com/office/powerpoint/2010/main" val="47894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01E92-3821-4285-ACBE-40C5B5A594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27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01E92-3821-4285-ACBE-40C5B5A5949B}" type="slidenum">
              <a:rPr lang="en-US" smtClean="0"/>
              <a:t>29</a:t>
            </a:fld>
            <a:endParaRPr lang="en-US"/>
          </a:p>
        </p:txBody>
      </p:sp>
    </p:spTree>
    <p:extLst>
      <p:ext uri="{BB962C8B-B14F-4D97-AF65-F5344CB8AC3E}">
        <p14:creationId xmlns:p14="http://schemas.microsoft.com/office/powerpoint/2010/main" val="946276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30</a:t>
            </a:fld>
            <a:endParaRPr lang="en-US" dirty="0"/>
          </a:p>
        </p:txBody>
      </p:sp>
    </p:spTree>
    <p:extLst>
      <p:ext uri="{BB962C8B-B14F-4D97-AF65-F5344CB8AC3E}">
        <p14:creationId xmlns:p14="http://schemas.microsoft.com/office/powerpoint/2010/main" val="95105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3</a:t>
            </a:fld>
            <a:endParaRPr lang="en-US" dirty="0"/>
          </a:p>
        </p:txBody>
      </p:sp>
    </p:spTree>
    <p:extLst>
      <p:ext uri="{BB962C8B-B14F-4D97-AF65-F5344CB8AC3E}">
        <p14:creationId xmlns:p14="http://schemas.microsoft.com/office/powerpoint/2010/main" val="386235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4</a:t>
            </a:fld>
            <a:endParaRPr lang="en-US" dirty="0"/>
          </a:p>
        </p:txBody>
      </p:sp>
    </p:spTree>
    <p:extLst>
      <p:ext uri="{BB962C8B-B14F-4D97-AF65-F5344CB8AC3E}">
        <p14:creationId xmlns:p14="http://schemas.microsoft.com/office/powerpoint/2010/main" val="382924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B393C-3B0B-4EAA-9F4B-EE2487738C67}" type="slidenum">
              <a:rPr lang="en-US" smtClean="0"/>
              <a:t>5</a:t>
            </a:fld>
            <a:endParaRPr lang="en-US" dirty="0"/>
          </a:p>
        </p:txBody>
      </p:sp>
    </p:spTree>
    <p:extLst>
      <p:ext uri="{BB962C8B-B14F-4D97-AF65-F5344CB8AC3E}">
        <p14:creationId xmlns:p14="http://schemas.microsoft.com/office/powerpoint/2010/main" val="3437294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6</a:t>
            </a:fld>
            <a:endParaRPr lang="en-US" dirty="0"/>
          </a:p>
        </p:txBody>
      </p:sp>
    </p:spTree>
    <p:extLst>
      <p:ext uri="{BB962C8B-B14F-4D97-AF65-F5344CB8AC3E}">
        <p14:creationId xmlns:p14="http://schemas.microsoft.com/office/powerpoint/2010/main" val="157654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B393C-3B0B-4EAA-9F4B-EE2487738C67}" type="slidenum">
              <a:rPr lang="en-US" smtClean="0"/>
              <a:t>7</a:t>
            </a:fld>
            <a:endParaRPr lang="en-US" dirty="0"/>
          </a:p>
        </p:txBody>
      </p:sp>
    </p:spTree>
    <p:extLst>
      <p:ext uri="{BB962C8B-B14F-4D97-AF65-F5344CB8AC3E}">
        <p14:creationId xmlns:p14="http://schemas.microsoft.com/office/powerpoint/2010/main" val="382747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8</a:t>
            </a:fld>
            <a:endParaRPr lang="en-US" dirty="0"/>
          </a:p>
        </p:txBody>
      </p:sp>
    </p:spTree>
    <p:extLst>
      <p:ext uri="{BB962C8B-B14F-4D97-AF65-F5344CB8AC3E}">
        <p14:creationId xmlns:p14="http://schemas.microsoft.com/office/powerpoint/2010/main" val="426089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AB393C-3B0B-4EAA-9F4B-EE2487738C67}" type="slidenum">
              <a:rPr lang="en-US" smtClean="0"/>
              <a:t>9</a:t>
            </a:fld>
            <a:endParaRPr lang="en-US" dirty="0"/>
          </a:p>
        </p:txBody>
      </p:sp>
    </p:spTree>
    <p:extLst>
      <p:ext uri="{BB962C8B-B14F-4D97-AF65-F5344CB8AC3E}">
        <p14:creationId xmlns:p14="http://schemas.microsoft.com/office/powerpoint/2010/main" val="685694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Slide</a:t>
            </a:r>
            <a:endParaRPr lang="en-US" dirty="0"/>
          </a:p>
        </p:txBody>
      </p:sp>
      <p:sp>
        <p:nvSpPr>
          <p:cNvPr id="6" name="Slide Number Placeholder 5"/>
          <p:cNvSpPr>
            <a:spLocks noGrp="1"/>
          </p:cNvSpPr>
          <p:nvPr>
            <p:ph type="sldNum" sz="quarter" idx="12"/>
          </p:nvPr>
        </p:nvSpPr>
        <p:spPr/>
        <p:txBody>
          <a:bodyPr/>
          <a:lstStyle/>
          <a:p>
            <a:fld id="{3251E5A3-D34A-42FD-B46C-F75F1E79F5A4}"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 y="609600"/>
            <a:ext cx="7610475" cy="3581400"/>
          </a:xfrm>
          <a:prstGeom prst="rect">
            <a:avLst/>
          </a:prstGeom>
        </p:spPr>
      </p:pic>
    </p:spTree>
    <p:extLst>
      <p:ext uri="{BB962C8B-B14F-4D97-AF65-F5344CB8AC3E}">
        <p14:creationId xmlns:p14="http://schemas.microsoft.com/office/powerpoint/2010/main" val="243525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Slide</a:t>
            </a:r>
            <a:endParaRPr lang="en-US" dirty="0"/>
          </a:p>
        </p:txBody>
      </p:sp>
      <p:sp>
        <p:nvSpPr>
          <p:cNvPr id="6" name="Slide Number Placeholder 5"/>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1001015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70C0"/>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Slide</a:t>
            </a:r>
            <a:endParaRPr lang="en-US" dirty="0"/>
          </a:p>
        </p:txBody>
      </p:sp>
      <p:sp>
        <p:nvSpPr>
          <p:cNvPr id="6" name="Slide Number Placeholder 5"/>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1853514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AAF81C-986B-4481-BCA5-1E8AEAFFCA22}"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829681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AAF81C-986B-4481-BCA5-1E8AEAFFCA22}"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26488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AAF81C-986B-4481-BCA5-1E8AEAFFCA22}"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814022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AAF81C-986B-4481-BCA5-1E8AEAFFCA22}"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759811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AF81C-986B-4481-BCA5-1E8AEAFFCA22}"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3044223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AAF81C-986B-4481-BCA5-1E8AEAFFCA22}"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3207719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AF81C-986B-4481-BCA5-1E8AEAFFCA22}"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2704728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AAF81C-986B-4481-BCA5-1E8AEAFFCA22}"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2123467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70C0"/>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63CB68"/>
              </a:buClr>
              <a:defRPr/>
            </a:lvl1pPr>
            <a:lvl2pPr>
              <a:buClr>
                <a:srgbClr val="63CB68"/>
              </a:buClr>
              <a:defRPr/>
            </a:lvl2pPr>
            <a:lvl3pPr>
              <a:buClr>
                <a:srgbClr val="63CB68"/>
              </a:buClr>
              <a:defRPr/>
            </a:lvl3pPr>
            <a:lvl4pPr>
              <a:buClr>
                <a:srgbClr val="63CB68"/>
              </a:buClr>
              <a:defRPr/>
            </a:lvl4pPr>
            <a:lvl5pPr>
              <a:buClr>
                <a:srgbClr val="63CB6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Slide</a:t>
            </a:r>
            <a:endParaRPr lang="en-US" dirty="0"/>
          </a:p>
        </p:txBody>
      </p:sp>
      <p:sp>
        <p:nvSpPr>
          <p:cNvPr id="6" name="Slide Number Placeholder 5"/>
          <p:cNvSpPr>
            <a:spLocks noGrp="1"/>
          </p:cNvSpPr>
          <p:nvPr>
            <p:ph type="sldNum" sz="quarter" idx="12"/>
          </p:nvPr>
        </p:nvSpPr>
        <p:spPr/>
        <p:txBody>
          <a:bodyPr/>
          <a:lstStyle>
            <a:lvl1pPr>
              <a:defRPr sz="1000">
                <a:solidFill>
                  <a:schemeClr val="tx1">
                    <a:lumMod val="50000"/>
                    <a:lumOff val="50000"/>
                  </a:schemeClr>
                </a:solidFill>
              </a:defRPr>
            </a:lvl1pPr>
          </a:lstStyle>
          <a:p>
            <a:r>
              <a:rPr lang="en-US" dirty="0"/>
              <a:t>Slide </a:t>
            </a:r>
            <a:fld id="{3251E5A3-D34A-42FD-B46C-F75F1E79F5A4}"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17336"/>
            <a:ext cx="2819400" cy="618893"/>
          </a:xfrm>
          <a:prstGeom prst="rect">
            <a:avLst/>
          </a:prstGeom>
        </p:spPr>
      </p:pic>
    </p:spTree>
    <p:extLst>
      <p:ext uri="{BB962C8B-B14F-4D97-AF65-F5344CB8AC3E}">
        <p14:creationId xmlns:p14="http://schemas.microsoft.com/office/powerpoint/2010/main" val="2301914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AAF81C-986B-4481-BCA5-1E8AEAFFCA22}"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1155735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AAF81C-986B-4481-BCA5-1E8AEAFFCA22}"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566441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AAF81C-986B-4481-BCA5-1E8AEAFFCA22}"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E9937-65FE-4078-A6E7-DC139EFC3340}" type="slidenum">
              <a:rPr lang="en-US" smtClean="0"/>
              <a:t>‹#›</a:t>
            </a:fld>
            <a:endParaRPr lang="en-US"/>
          </a:p>
        </p:txBody>
      </p:sp>
    </p:spTree>
    <p:extLst>
      <p:ext uri="{BB962C8B-B14F-4D97-AF65-F5344CB8AC3E}">
        <p14:creationId xmlns:p14="http://schemas.microsoft.com/office/powerpoint/2010/main" val="293546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2A75D1-8FC6-44AC-B1B2-2BF75A9BC94B}"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149195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2A75D1-8FC6-44AC-B1B2-2BF75A9BC94B}"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3089225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2A75D1-8FC6-44AC-B1B2-2BF75A9BC94B}"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3417041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2A75D1-8FC6-44AC-B1B2-2BF75A9BC94B}"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3391431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2A75D1-8FC6-44AC-B1B2-2BF75A9BC94B}"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2270207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2A75D1-8FC6-44AC-B1B2-2BF75A9BC94B}"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2648688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A75D1-8FC6-44AC-B1B2-2BF75A9BC94B}"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293488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70C0"/>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Slide</a:t>
            </a:r>
            <a:endParaRPr lang="en-US" dirty="0"/>
          </a:p>
        </p:txBody>
      </p:sp>
      <p:sp>
        <p:nvSpPr>
          <p:cNvPr id="6" name="Slide Number Placeholder 5"/>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2683108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2A75D1-8FC6-44AC-B1B2-2BF75A9BC94B}"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972664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2A75D1-8FC6-44AC-B1B2-2BF75A9BC94B}"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4073231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2A75D1-8FC6-44AC-B1B2-2BF75A9BC94B}"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4161733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2A75D1-8FC6-44AC-B1B2-2BF75A9BC94B}"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3B5C2-2A0C-4248-A042-552AA2A11CE9}" type="slidenum">
              <a:rPr lang="en-US" smtClean="0"/>
              <a:t>‹#›</a:t>
            </a:fld>
            <a:endParaRPr lang="en-US"/>
          </a:p>
        </p:txBody>
      </p:sp>
    </p:spTree>
    <p:extLst>
      <p:ext uri="{BB962C8B-B14F-4D97-AF65-F5344CB8AC3E}">
        <p14:creationId xmlns:p14="http://schemas.microsoft.com/office/powerpoint/2010/main" val="939370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Slide</a:t>
            </a:r>
            <a:endParaRPr lang="en-US" dirty="0"/>
          </a:p>
        </p:txBody>
      </p:sp>
      <p:sp>
        <p:nvSpPr>
          <p:cNvPr id="7" name="Slide Number Placeholder 6"/>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284588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r>
              <a:rPr lang="en-US"/>
              <a:t>Slide</a:t>
            </a:r>
            <a:endParaRPr lang="en-US" dirty="0"/>
          </a:p>
        </p:txBody>
      </p:sp>
      <p:sp>
        <p:nvSpPr>
          <p:cNvPr id="9" name="Slide Number Placeholder 8"/>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1912419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a:t>Slide</a:t>
            </a:r>
            <a:endParaRPr lang="en-US" dirty="0"/>
          </a:p>
        </p:txBody>
      </p:sp>
      <p:sp>
        <p:nvSpPr>
          <p:cNvPr id="5" name="Slide Number Placeholder 4"/>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376678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r>
              <a:rPr lang="en-US"/>
              <a:t>Slide</a:t>
            </a:r>
            <a:endParaRPr lang="en-US" dirty="0"/>
          </a:p>
        </p:txBody>
      </p:sp>
      <p:sp>
        <p:nvSpPr>
          <p:cNvPr id="4" name="Slide Number Placeholder 3"/>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1220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Slide</a:t>
            </a:r>
            <a:endParaRPr lang="en-US" dirty="0"/>
          </a:p>
        </p:txBody>
      </p:sp>
      <p:sp>
        <p:nvSpPr>
          <p:cNvPr id="7" name="Slide Number Placeholder 6"/>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40359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70C0"/>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Slide</a:t>
            </a:r>
            <a:endParaRPr lang="en-US" dirty="0"/>
          </a:p>
        </p:txBody>
      </p:sp>
      <p:sp>
        <p:nvSpPr>
          <p:cNvPr id="7" name="Slide Number Placeholder 6"/>
          <p:cNvSpPr>
            <a:spLocks noGrp="1"/>
          </p:cNvSpPr>
          <p:nvPr>
            <p:ph type="sldNum" sz="quarter" idx="12"/>
          </p:nvPr>
        </p:nvSpPr>
        <p:spPr/>
        <p:txBody>
          <a:bodyPr/>
          <a:lstStyle/>
          <a:p>
            <a:fld id="{3251E5A3-D34A-42FD-B46C-F75F1E79F5A4}" type="slidenum">
              <a:rPr lang="en-US" smtClean="0"/>
              <a:t>‹#›</a:t>
            </a:fld>
            <a:endParaRPr lang="en-US" dirty="0"/>
          </a:p>
        </p:txBody>
      </p:sp>
    </p:spTree>
    <p:extLst>
      <p:ext uri="{BB962C8B-B14F-4D97-AF65-F5344CB8AC3E}">
        <p14:creationId xmlns:p14="http://schemas.microsoft.com/office/powerpoint/2010/main" val="2586426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a:t>
            </a:r>
            <a:fld id="{3251E5A3-D34A-42FD-B46C-F75F1E79F5A4}" type="slidenum">
              <a:rPr lang="en-US" smtClean="0"/>
              <a:pPr/>
              <a:t>‹#›</a:t>
            </a:fld>
            <a:endParaRPr lang="en-US" dirty="0"/>
          </a:p>
        </p:txBody>
      </p:sp>
    </p:spTree>
    <p:extLst>
      <p:ext uri="{BB962C8B-B14F-4D97-AF65-F5344CB8AC3E}">
        <p14:creationId xmlns:p14="http://schemas.microsoft.com/office/powerpoint/2010/main" val="3162135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sz="4400" b="1"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AF81C-986B-4481-BCA5-1E8AEAFFCA22}" type="datetimeFigureOut">
              <a:rPr lang="en-US" smtClean="0"/>
              <a:t>9/12/2019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E9937-65FE-4078-A6E7-DC139EFC3340}" type="slidenum">
              <a:rPr lang="en-US" smtClean="0"/>
              <a:t>‹#›</a:t>
            </a:fld>
            <a:endParaRPr lang="en-US"/>
          </a:p>
        </p:txBody>
      </p:sp>
    </p:spTree>
    <p:extLst>
      <p:ext uri="{BB962C8B-B14F-4D97-AF65-F5344CB8AC3E}">
        <p14:creationId xmlns:p14="http://schemas.microsoft.com/office/powerpoint/2010/main" val="3565147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A75D1-8FC6-44AC-B1B2-2BF75A9BC94B}" type="datetimeFigureOut">
              <a:rPr lang="en-US" smtClean="0"/>
              <a:t>9/12/2019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3B5C2-2A0C-4248-A042-552AA2A11CE9}" type="slidenum">
              <a:rPr lang="en-US" smtClean="0"/>
              <a:t>‹#›</a:t>
            </a:fld>
            <a:endParaRPr lang="en-US"/>
          </a:p>
        </p:txBody>
      </p:sp>
    </p:spTree>
    <p:extLst>
      <p:ext uri="{BB962C8B-B14F-4D97-AF65-F5344CB8AC3E}">
        <p14:creationId xmlns:p14="http://schemas.microsoft.com/office/powerpoint/2010/main" val="24283510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hyperlink" Target="http://www.proftesting.com/"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4191000"/>
            <a:ext cx="8001000" cy="2590800"/>
          </a:xfrm>
          <a:ln>
            <a:noFill/>
          </a:ln>
        </p:spPr>
        <p:txBody>
          <a:bodyPr>
            <a:normAutofit fontScale="25000" lnSpcReduction="20000"/>
          </a:bodyPr>
          <a:lstStyle/>
          <a:p>
            <a:pPr>
              <a:spcBef>
                <a:spcPts val="600"/>
              </a:spcBef>
              <a:spcAft>
                <a:spcPts val="600"/>
              </a:spcAft>
            </a:pPr>
            <a:r>
              <a:rPr lang="en-US" sz="8000" b="1" dirty="0">
                <a:solidFill>
                  <a:srgbClr val="0070C0"/>
                </a:solidFill>
              </a:rPr>
              <a:t>Presentation to the Certification Network Group</a:t>
            </a:r>
          </a:p>
          <a:p>
            <a:pPr>
              <a:spcBef>
                <a:spcPts val="600"/>
              </a:spcBef>
              <a:spcAft>
                <a:spcPts val="600"/>
              </a:spcAft>
            </a:pPr>
            <a:r>
              <a:rPr lang="en-US" sz="8000" b="1" i="1" dirty="0">
                <a:solidFill>
                  <a:srgbClr val="0070C0"/>
                </a:solidFill>
              </a:rPr>
              <a:t>Certification Maintenance</a:t>
            </a:r>
          </a:p>
          <a:p>
            <a:pPr>
              <a:spcBef>
                <a:spcPts val="600"/>
              </a:spcBef>
              <a:spcAft>
                <a:spcPts val="600"/>
              </a:spcAft>
            </a:pPr>
            <a:r>
              <a:rPr lang="en-US" sz="8000" b="1" dirty="0">
                <a:solidFill>
                  <a:srgbClr val="0070C0"/>
                </a:solidFill>
              </a:rPr>
              <a:t>September 11, 2019</a:t>
            </a:r>
          </a:p>
          <a:p>
            <a:pPr>
              <a:spcBef>
                <a:spcPts val="0"/>
              </a:spcBef>
              <a:spcAft>
                <a:spcPts val="600"/>
              </a:spcAft>
            </a:pPr>
            <a:endParaRPr lang="en-US" sz="4400" dirty="0">
              <a:solidFill>
                <a:srgbClr val="0070C0"/>
              </a:solidFill>
            </a:endParaRPr>
          </a:p>
          <a:p>
            <a:pPr>
              <a:spcBef>
                <a:spcPts val="600"/>
              </a:spcBef>
              <a:spcAft>
                <a:spcPts val="600"/>
              </a:spcAft>
            </a:pPr>
            <a:r>
              <a:rPr lang="en-US" sz="8000" dirty="0">
                <a:solidFill>
                  <a:srgbClr val="0070C0"/>
                </a:solidFill>
              </a:rPr>
              <a:t>Christine D. Niero, Ph.D., Vice President, Professional Testing, Inc.</a:t>
            </a:r>
          </a:p>
          <a:p>
            <a:pPr>
              <a:spcBef>
                <a:spcPts val="600"/>
              </a:spcBef>
              <a:spcAft>
                <a:spcPts val="600"/>
              </a:spcAft>
            </a:pPr>
            <a:r>
              <a:rPr lang="en-US" sz="8000" i="1" dirty="0">
                <a:solidFill>
                  <a:srgbClr val="0070C0"/>
                </a:solidFill>
              </a:rPr>
              <a:t>On behalf of</a:t>
            </a:r>
          </a:p>
          <a:p>
            <a:pPr>
              <a:spcBef>
                <a:spcPts val="600"/>
              </a:spcBef>
            </a:pPr>
            <a:r>
              <a:rPr lang="en-US" sz="8000" dirty="0">
                <a:solidFill>
                  <a:srgbClr val="0070C0"/>
                </a:solidFill>
              </a:rPr>
              <a:t>Roy A. Swift, Ph.D., Executive Director, </a:t>
            </a:r>
            <a:r>
              <a:rPr lang="en-US" sz="8000" dirty="0" err="1">
                <a:solidFill>
                  <a:srgbClr val="0070C0"/>
                </a:solidFill>
              </a:rPr>
              <a:t>Workcred</a:t>
            </a:r>
            <a:endParaRPr lang="en-US" sz="8000" dirty="0">
              <a:solidFill>
                <a:srgbClr val="0070C0"/>
              </a:solidFill>
            </a:endParaRPr>
          </a:p>
          <a:p>
            <a:pPr>
              <a:spcBef>
                <a:spcPts val="600"/>
              </a:spcBef>
              <a:spcAft>
                <a:spcPts val="600"/>
              </a:spcAft>
            </a:pPr>
            <a:endParaRPr lang="en-US" sz="2000" dirty="0">
              <a:solidFill>
                <a:srgbClr val="64BE5A"/>
              </a:solidFill>
            </a:endParaRPr>
          </a:p>
        </p:txBody>
      </p:sp>
    </p:spTree>
    <p:extLst>
      <p:ext uri="{BB962C8B-B14F-4D97-AF65-F5344CB8AC3E}">
        <p14:creationId xmlns:p14="http://schemas.microsoft.com/office/powerpoint/2010/main" val="208551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700" y="111920"/>
            <a:ext cx="8610600" cy="1143000"/>
          </a:xfrm>
        </p:spPr>
        <p:txBody>
          <a:bodyPr>
            <a:normAutofit fontScale="90000"/>
          </a:bodyPr>
          <a:lstStyle/>
          <a:p>
            <a:r>
              <a:rPr lang="en-US" dirty="0"/>
              <a:t>A Growing Need for Integrated Models of Learning</a:t>
            </a:r>
          </a:p>
        </p:txBody>
      </p:sp>
      <p:sp>
        <p:nvSpPr>
          <p:cNvPr id="6" name="Content Placeholder 5"/>
          <p:cNvSpPr>
            <a:spLocks noGrp="1"/>
          </p:cNvSpPr>
          <p:nvPr>
            <p:ph idx="1"/>
          </p:nvPr>
        </p:nvSpPr>
        <p:spPr>
          <a:xfrm>
            <a:off x="266700" y="1254920"/>
            <a:ext cx="8420100" cy="4525963"/>
          </a:xfrm>
        </p:spPr>
        <p:txBody>
          <a:bodyPr>
            <a:normAutofit fontScale="25000" lnSpcReduction="20000"/>
          </a:bodyPr>
          <a:lstStyle/>
          <a:p>
            <a:endParaRPr lang="en-US" dirty="0"/>
          </a:p>
          <a:p>
            <a:pPr>
              <a:spcBef>
                <a:spcPts val="600"/>
              </a:spcBef>
            </a:pPr>
            <a:r>
              <a:rPr lang="en-US" sz="10400" dirty="0"/>
              <a:t>The future will hold greater demand for integrated models of learning:</a:t>
            </a:r>
          </a:p>
          <a:p>
            <a:pPr lvl="1"/>
            <a:r>
              <a:rPr lang="en-US" sz="10400" dirty="0"/>
              <a:t>Degrees embedded with certifications</a:t>
            </a:r>
          </a:p>
          <a:p>
            <a:pPr lvl="1"/>
            <a:r>
              <a:rPr lang="en-US" sz="10400" dirty="0"/>
              <a:t>Work-based learning</a:t>
            </a:r>
          </a:p>
          <a:p>
            <a:pPr lvl="1">
              <a:spcAft>
                <a:spcPts val="600"/>
              </a:spcAft>
            </a:pPr>
            <a:r>
              <a:rPr lang="en-US" sz="10400" dirty="0"/>
              <a:t>Boot camps</a:t>
            </a:r>
          </a:p>
          <a:p>
            <a:r>
              <a:rPr lang="en-US" sz="10400" dirty="0"/>
              <a:t>Integrating certifications and other non-degree credentials within baccalaureate programs can enhance the value of the degree by:</a:t>
            </a:r>
          </a:p>
          <a:p>
            <a:pPr lvl="1"/>
            <a:r>
              <a:rPr lang="en-US" sz="10400" dirty="0"/>
              <a:t>Increasing students’ mobility across employers and industries </a:t>
            </a:r>
          </a:p>
          <a:p>
            <a:pPr lvl="1"/>
            <a:r>
              <a:rPr lang="en-US" sz="10400" dirty="0"/>
              <a:t>Improving their employment outcomes</a:t>
            </a:r>
          </a:p>
          <a:p>
            <a:pPr lvl="1"/>
            <a:r>
              <a:rPr lang="en-US" sz="10400" dirty="0"/>
              <a:t>Sending stronger signals to employers about what a student can do</a:t>
            </a:r>
          </a:p>
          <a:p>
            <a:pPr marL="0" indent="0">
              <a:spcBef>
                <a:spcPts val="600"/>
              </a:spcBef>
              <a:buNone/>
            </a:pPr>
            <a:endParaRPr lang="en-US" sz="4400" dirty="0">
              <a:solidFill>
                <a:srgbClr val="64BE5A"/>
              </a:solidFill>
            </a:endParaRPr>
          </a:p>
          <a:p>
            <a:pPr marL="0" indent="0">
              <a:spcBef>
                <a:spcPts val="600"/>
              </a:spcBef>
              <a:buNone/>
            </a:pPr>
            <a:endParaRPr lang="en-US" sz="4400" dirty="0"/>
          </a:p>
          <a:p>
            <a:endParaRPr lang="en-US" dirty="0"/>
          </a:p>
        </p:txBody>
      </p:sp>
      <p:sp>
        <p:nvSpPr>
          <p:cNvPr id="4" name="Slide Number Placeholder 3"/>
          <p:cNvSpPr>
            <a:spLocks noGrp="1"/>
          </p:cNvSpPr>
          <p:nvPr>
            <p:ph type="sldNum" sz="quarter" idx="12"/>
          </p:nvPr>
        </p:nvSpPr>
        <p:spPr/>
        <p:txBody>
          <a:bodyPr/>
          <a:lstStyle/>
          <a:p>
            <a:r>
              <a:rPr lang="en-US" dirty="0"/>
              <a:t>Slide </a:t>
            </a:r>
            <a:fld id="{3251E5A3-D34A-42FD-B46C-F75F1E79F5A4}" type="slidenum">
              <a:rPr lang="en-US" smtClean="0"/>
              <a:t>10</a:t>
            </a:fld>
            <a:endParaRPr lang="en-US" dirty="0"/>
          </a:p>
        </p:txBody>
      </p:sp>
    </p:spTree>
    <p:extLst>
      <p:ext uri="{BB962C8B-B14F-4D97-AF65-F5344CB8AC3E}">
        <p14:creationId xmlns:p14="http://schemas.microsoft.com/office/powerpoint/2010/main" val="3145555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for Collaborative Model</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r>
              <a:rPr lang="en-US"/>
              <a:t>Slide </a:t>
            </a:r>
            <a:fld id="{3251E5A3-D34A-42FD-B46C-F75F1E79F5A4}" type="slidenum">
              <a:rPr lang="en-US" smtClean="0"/>
              <a:pPr/>
              <a:t>11</a:t>
            </a:fld>
            <a:endParaRPr lang="en-US" dirty="0"/>
          </a:p>
        </p:txBody>
      </p:sp>
      <p:graphicFrame>
        <p:nvGraphicFramePr>
          <p:cNvPr id="7" name="Content Placeholder 6"/>
          <p:cNvGraphicFramePr>
            <a:graphicFrameLocks/>
          </p:cNvGraphicFramePr>
          <p:nvPr>
            <p:extLst>
              <p:ext uri="{D42A27DB-BD31-4B8C-83A1-F6EECF244321}">
                <p14:modId xmlns:p14="http://schemas.microsoft.com/office/powerpoint/2010/main" val="122960887"/>
              </p:ext>
            </p:extLst>
          </p:nvPr>
        </p:nvGraphicFramePr>
        <p:xfrm>
          <a:off x="609600" y="1647825"/>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8055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t>Collaborative Model</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399" y="1178169"/>
            <a:ext cx="6685525" cy="5070231"/>
          </a:xfrm>
        </p:spPr>
      </p:pic>
      <p:sp>
        <p:nvSpPr>
          <p:cNvPr id="4" name="Slide Number Placeholder 3"/>
          <p:cNvSpPr>
            <a:spLocks noGrp="1"/>
          </p:cNvSpPr>
          <p:nvPr>
            <p:ph type="sldNum" sz="quarter" idx="12"/>
          </p:nvPr>
        </p:nvSpPr>
        <p:spPr/>
        <p:txBody>
          <a:bodyPr/>
          <a:lstStyle/>
          <a:p>
            <a:r>
              <a:rPr lang="en-US"/>
              <a:t>Slide </a:t>
            </a:r>
            <a:fld id="{3251E5A3-D34A-42FD-B46C-F75F1E79F5A4}" type="slidenum">
              <a:rPr lang="en-US" smtClean="0"/>
              <a:pPr/>
              <a:t>12</a:t>
            </a:fld>
            <a:endParaRPr lang="en-US" dirty="0"/>
          </a:p>
        </p:txBody>
      </p:sp>
      <p:sp>
        <p:nvSpPr>
          <p:cNvPr id="7" name="TextBox 6"/>
          <p:cNvSpPr txBox="1"/>
          <p:nvPr/>
        </p:nvSpPr>
        <p:spPr>
          <a:xfrm>
            <a:off x="6324600" y="2005124"/>
            <a:ext cx="2819400"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175C0"/>
                </a:solidFill>
              </a:rPr>
              <a:t>Enables students to take coursework that could lead to certificates and/or degrees</a:t>
            </a:r>
          </a:p>
          <a:p>
            <a:pPr marL="285750" indent="-285750">
              <a:buFont typeface="Arial" panose="020B0604020202020204" pitchFamily="34" charset="0"/>
              <a:buChar char="•"/>
            </a:pPr>
            <a:endParaRPr lang="en-US" b="1" dirty="0">
              <a:solidFill>
                <a:srgbClr val="0175C0"/>
              </a:solidFill>
            </a:endParaRPr>
          </a:p>
          <a:p>
            <a:endParaRPr lang="en-US" b="1" dirty="0">
              <a:solidFill>
                <a:srgbClr val="0175C0"/>
              </a:solidFill>
            </a:endParaRPr>
          </a:p>
          <a:p>
            <a:endParaRPr lang="en-US" b="1" dirty="0">
              <a:solidFill>
                <a:srgbClr val="0175C0"/>
              </a:solidFill>
            </a:endParaRPr>
          </a:p>
          <a:p>
            <a:endParaRPr lang="en-US" b="1" dirty="0">
              <a:solidFill>
                <a:srgbClr val="0175C0"/>
              </a:solidFill>
            </a:endParaRPr>
          </a:p>
          <a:p>
            <a:pPr marL="285750" indent="-285750">
              <a:buFont typeface="Arial" panose="020B0604020202020204" pitchFamily="34" charset="0"/>
              <a:buChar char="•"/>
            </a:pPr>
            <a:r>
              <a:rPr lang="en-US" b="1" dirty="0">
                <a:solidFill>
                  <a:srgbClr val="0175C0"/>
                </a:solidFill>
              </a:rPr>
              <a:t>Provides opportunities for students to gain </a:t>
            </a:r>
            <a:br>
              <a:rPr lang="en-US" b="1" dirty="0">
                <a:solidFill>
                  <a:srgbClr val="0175C0"/>
                </a:solidFill>
              </a:rPr>
            </a:br>
            <a:r>
              <a:rPr lang="en-US" b="1" dirty="0">
                <a:solidFill>
                  <a:srgbClr val="0175C0"/>
                </a:solidFill>
              </a:rPr>
              <a:t>up-to-date, relevant skills</a:t>
            </a:r>
            <a:endParaRPr lang="en-US" b="1" dirty="0"/>
          </a:p>
        </p:txBody>
      </p:sp>
    </p:spTree>
    <p:extLst>
      <p:ext uri="{BB962C8B-B14F-4D97-AF65-F5344CB8AC3E}">
        <p14:creationId xmlns:p14="http://schemas.microsoft.com/office/powerpoint/2010/main" val="356626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75C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60167" y="2703986"/>
            <a:ext cx="5740633" cy="2949575"/>
          </a:xfrm>
        </p:spPr>
        <p:txBody>
          <a:bodyPr>
            <a:normAutofit/>
          </a:bodyPr>
          <a:lstStyle/>
          <a:p>
            <a:r>
              <a:rPr lang="en-US" dirty="0">
                <a:solidFill>
                  <a:srgbClr val="64BE5A"/>
                </a:solidFill>
              </a:rPr>
              <a:t>On the Horizon: Recertification Research</a:t>
            </a:r>
          </a:p>
        </p:txBody>
      </p:sp>
    </p:spTree>
    <p:extLst>
      <p:ext uri="{BB962C8B-B14F-4D97-AF65-F5344CB8AC3E}">
        <p14:creationId xmlns:p14="http://schemas.microsoft.com/office/powerpoint/2010/main" val="2559681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Recertification: The Achilles Heel</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5519838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r>
              <a:rPr lang="en-US"/>
              <a:t>Slide </a:t>
            </a:r>
            <a:fld id="{3251E5A3-D34A-42FD-B46C-F75F1E79F5A4}" type="slidenum">
              <a:rPr lang="en-US" smtClean="0"/>
              <a:pPr/>
              <a:t>14</a:t>
            </a:fld>
            <a:endParaRPr lang="en-US" dirty="0"/>
          </a:p>
        </p:txBody>
      </p:sp>
    </p:spTree>
    <p:extLst>
      <p:ext uri="{BB962C8B-B14F-4D97-AF65-F5344CB8AC3E}">
        <p14:creationId xmlns:p14="http://schemas.microsoft.com/office/powerpoint/2010/main" val="13868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The Unequal Value of Recertification </a:t>
            </a:r>
            <a:br>
              <a:rPr lang="en-US" sz="2000" dirty="0"/>
            </a:br>
            <a:r>
              <a:rPr lang="en-US" sz="2000" dirty="0"/>
              <a:t>Analysis of the National Survey of College Graduates</a:t>
            </a:r>
          </a:p>
        </p:txBody>
      </p:sp>
      <p:sp>
        <p:nvSpPr>
          <p:cNvPr id="4" name="Slide Number Placeholder 3"/>
          <p:cNvSpPr>
            <a:spLocks noGrp="1"/>
          </p:cNvSpPr>
          <p:nvPr>
            <p:ph type="sldNum" sz="quarter" idx="12"/>
          </p:nvPr>
        </p:nvSpPr>
        <p:spPr/>
        <p:txBody>
          <a:bodyPr/>
          <a:lstStyle/>
          <a:p>
            <a:r>
              <a:rPr lang="en-US"/>
              <a:t>Slide </a:t>
            </a:r>
            <a:fld id="{3251E5A3-D34A-42FD-B46C-F75F1E79F5A4}" type="slidenum">
              <a:rPr lang="en-US" smtClean="0"/>
              <a:pPr/>
              <a:t>15</a:t>
            </a:fld>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1099176497"/>
              </p:ext>
            </p:extLst>
          </p:nvPr>
        </p:nvGraphicFramePr>
        <p:xfrm>
          <a:off x="487532" y="1432349"/>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1405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Understanding the Impact of Recertification</a:t>
            </a:r>
            <a:br>
              <a:rPr lang="en-US" dirty="0"/>
            </a:br>
            <a:r>
              <a:rPr lang="en-US" sz="2200" dirty="0"/>
              <a:t>An Exploratory Multi-Case Study Proposal</a:t>
            </a:r>
            <a:br>
              <a:rPr lang="en-US" sz="2200" dirty="0"/>
            </a:br>
            <a:endParaRPr lang="en-US" sz="2200" dirty="0"/>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r>
              <a:rPr lang="en-US"/>
              <a:t>Slide </a:t>
            </a:r>
            <a:fld id="{3251E5A3-D34A-42FD-B46C-F75F1E79F5A4}" type="slidenum">
              <a:rPr lang="en-US" smtClean="0"/>
              <a:pPr/>
              <a:t>16</a:t>
            </a:fld>
            <a:endParaRPr lang="en-US" dirty="0"/>
          </a:p>
        </p:txBody>
      </p:sp>
      <p:graphicFrame>
        <p:nvGraphicFramePr>
          <p:cNvPr id="5" name="Content Placeholder 6"/>
          <p:cNvGraphicFramePr>
            <a:graphicFrameLocks/>
          </p:cNvGraphicFramePr>
          <p:nvPr>
            <p:extLst>
              <p:ext uri="{D42A27DB-BD31-4B8C-83A1-F6EECF244321}">
                <p14:modId xmlns:p14="http://schemas.microsoft.com/office/powerpoint/2010/main" val="2271067220"/>
              </p:ext>
            </p:extLst>
          </p:nvPr>
        </p:nvGraphicFramePr>
        <p:xfrm>
          <a:off x="457200" y="1166019"/>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8185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64BE5A"/>
                </a:solidFill>
              </a:rPr>
              <a:t>for more information</a:t>
            </a:r>
          </a:p>
        </p:txBody>
      </p:sp>
      <p:sp>
        <p:nvSpPr>
          <p:cNvPr id="5" name="Content Placeholder 4"/>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spcBef>
                <a:spcPts val="0"/>
              </a:spcBef>
              <a:buNone/>
            </a:pPr>
            <a:br>
              <a:rPr lang="en-US" sz="2400" b="1" dirty="0">
                <a:solidFill>
                  <a:srgbClr val="0175C0"/>
                </a:solidFill>
              </a:rPr>
            </a:br>
            <a:br>
              <a:rPr lang="en-US" sz="2400" b="1" dirty="0">
                <a:solidFill>
                  <a:srgbClr val="0175C0"/>
                </a:solidFill>
              </a:rPr>
            </a:br>
            <a:br>
              <a:rPr lang="en-US" sz="2400" b="1" dirty="0">
                <a:solidFill>
                  <a:srgbClr val="0175C0"/>
                </a:solidFill>
              </a:rPr>
            </a:br>
            <a:r>
              <a:rPr lang="en-US" sz="2400" b="1" dirty="0">
                <a:solidFill>
                  <a:srgbClr val="0175C0"/>
                </a:solidFill>
              </a:rPr>
              <a:t>Workcred Headquarters</a:t>
            </a:r>
          </a:p>
          <a:p>
            <a:pPr marL="0" indent="0" algn="ctr">
              <a:spcBef>
                <a:spcPts val="0"/>
              </a:spcBef>
              <a:buNone/>
            </a:pPr>
            <a:r>
              <a:rPr lang="en-US" sz="2400" dirty="0">
                <a:solidFill>
                  <a:srgbClr val="0175C0"/>
                </a:solidFill>
              </a:rPr>
              <a:t>1899 L Street, NW</a:t>
            </a:r>
          </a:p>
          <a:p>
            <a:pPr marL="0" indent="0" algn="ctr">
              <a:spcBef>
                <a:spcPts val="0"/>
              </a:spcBef>
              <a:buNone/>
            </a:pPr>
            <a:r>
              <a:rPr lang="en-US" sz="2400" dirty="0">
                <a:solidFill>
                  <a:srgbClr val="0175C0"/>
                </a:solidFill>
              </a:rPr>
              <a:t>Washington, DC 20036</a:t>
            </a:r>
          </a:p>
          <a:p>
            <a:pPr marL="0" indent="0" algn="ctr">
              <a:spcBef>
                <a:spcPts val="0"/>
              </a:spcBef>
              <a:buNone/>
            </a:pPr>
            <a:r>
              <a:rPr lang="en-US" sz="2400" dirty="0">
                <a:solidFill>
                  <a:srgbClr val="64BE5A"/>
                </a:solidFill>
              </a:rPr>
              <a:t>www.workcred.org</a:t>
            </a:r>
          </a:p>
        </p:txBody>
      </p:sp>
      <p:sp>
        <p:nvSpPr>
          <p:cNvPr id="6" name="Text Placeholder 5"/>
          <p:cNvSpPr>
            <a:spLocks noGrp="1"/>
          </p:cNvSpPr>
          <p:nvPr>
            <p:ph type="body" sz="half" idx="2"/>
          </p:nvPr>
        </p:nvSpPr>
        <p:spPr>
          <a:ln w="12700">
            <a:solidFill>
              <a:srgbClr val="0175C0"/>
            </a:solidFill>
          </a:ln>
        </p:spPr>
        <p:txBody>
          <a:bodyPr/>
          <a:lstStyle/>
          <a:p>
            <a:endParaRPr lang="en-US" dirty="0"/>
          </a:p>
          <a:p>
            <a:pPr algn="ctr">
              <a:spcBef>
                <a:spcPts val="0"/>
              </a:spcBef>
            </a:pPr>
            <a:br>
              <a:rPr lang="en-US" sz="2400" b="1" dirty="0"/>
            </a:br>
            <a:br>
              <a:rPr lang="en-US" sz="2400" b="1" dirty="0"/>
            </a:br>
            <a:br>
              <a:rPr lang="en-US" sz="2400" b="1" dirty="0"/>
            </a:br>
            <a:r>
              <a:rPr lang="en-US" sz="2400" b="1" dirty="0">
                <a:solidFill>
                  <a:srgbClr val="0175C0"/>
                </a:solidFill>
              </a:rPr>
              <a:t>Roy Swift, Ph.D.</a:t>
            </a:r>
          </a:p>
          <a:p>
            <a:pPr algn="ctr">
              <a:spcBef>
                <a:spcPts val="0"/>
              </a:spcBef>
            </a:pPr>
            <a:r>
              <a:rPr lang="en-US" sz="2400" b="1" dirty="0">
                <a:solidFill>
                  <a:srgbClr val="0175C0"/>
                </a:solidFill>
              </a:rPr>
              <a:t>Executive Director</a:t>
            </a:r>
          </a:p>
          <a:p>
            <a:pPr algn="ctr">
              <a:spcBef>
                <a:spcPts val="0"/>
              </a:spcBef>
            </a:pPr>
            <a:r>
              <a:rPr lang="en-US" sz="2400" b="1" dirty="0">
                <a:solidFill>
                  <a:srgbClr val="0175C0"/>
                </a:solidFill>
              </a:rPr>
              <a:t>Workcred</a:t>
            </a:r>
          </a:p>
          <a:p>
            <a:pPr algn="ctr">
              <a:spcBef>
                <a:spcPts val="0"/>
              </a:spcBef>
            </a:pPr>
            <a:r>
              <a:rPr lang="en-US" sz="2400">
                <a:solidFill>
                  <a:srgbClr val="64BE5A"/>
                </a:solidFill>
              </a:rPr>
              <a:t>rswift@workcred.org</a:t>
            </a:r>
            <a:endParaRPr lang="en-US" sz="2400" dirty="0">
              <a:solidFill>
                <a:srgbClr val="64BE5A"/>
              </a:solidFill>
            </a:endParaRPr>
          </a:p>
          <a:p>
            <a:pPr algn="ctr">
              <a:spcBef>
                <a:spcPts val="0"/>
              </a:spcBef>
            </a:pPr>
            <a:r>
              <a:rPr lang="en-US" sz="2400" dirty="0">
                <a:solidFill>
                  <a:srgbClr val="64BE5A"/>
                </a:solidFill>
              </a:rPr>
              <a:t>202.331.3617</a:t>
            </a:r>
          </a:p>
          <a:p>
            <a:pPr algn="ctr">
              <a:spcBef>
                <a:spcPts val="0"/>
              </a:spcBef>
            </a:pPr>
            <a:r>
              <a:rPr lang="en-US" sz="2400" dirty="0">
                <a:solidFill>
                  <a:srgbClr val="64BE5A"/>
                </a:solidFill>
              </a:rPr>
              <a:t>www.workcred.org</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478280"/>
            <a:ext cx="3657600" cy="1737360"/>
          </a:xfrm>
          <a:prstGeom prst="rect">
            <a:avLst/>
          </a:prstGeom>
        </p:spPr>
      </p:pic>
    </p:spTree>
    <p:extLst>
      <p:ext uri="{BB962C8B-B14F-4D97-AF65-F5344CB8AC3E}">
        <p14:creationId xmlns:p14="http://schemas.microsoft.com/office/powerpoint/2010/main" val="1959808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D5C983-B852-4682-889E-37CB76FC6AFA}"/>
              </a:ext>
            </a:extLst>
          </p:cNvPr>
          <p:cNvSpPr>
            <a:spLocks noGrp="1"/>
          </p:cNvSpPr>
          <p:nvPr>
            <p:ph type="ctrTitle"/>
          </p:nvPr>
        </p:nvSpPr>
        <p:spPr>
          <a:xfrm>
            <a:off x="685800" y="2590800"/>
            <a:ext cx="7772400" cy="1470025"/>
          </a:xfrm>
        </p:spPr>
        <p:txBody>
          <a:bodyPr>
            <a:normAutofit fontScale="90000"/>
          </a:bodyPr>
          <a:lstStyle/>
          <a:p>
            <a:pPr>
              <a:spcBef>
                <a:spcPts val="0"/>
              </a:spcBef>
            </a:pPr>
            <a:r>
              <a:rPr lang="en-US" dirty="0">
                <a:solidFill>
                  <a:schemeClr val="accent1">
                    <a:lumMod val="75000"/>
                  </a:schemeClr>
                </a:solidFill>
              </a:rPr>
              <a:t>Professional Testing, Inc.</a:t>
            </a:r>
            <a:br>
              <a:rPr lang="en-US" dirty="0">
                <a:solidFill>
                  <a:schemeClr val="accent1">
                    <a:lumMod val="75000"/>
                  </a:schemeClr>
                </a:solidFill>
              </a:rPr>
            </a:br>
            <a:r>
              <a:rPr lang="en-US" dirty="0">
                <a:solidFill>
                  <a:schemeClr val="accent1">
                    <a:lumMod val="75000"/>
                  </a:schemeClr>
                </a:solidFill>
              </a:rPr>
              <a:t>Christine D. Niero, PhD</a:t>
            </a:r>
            <a:br>
              <a:rPr lang="en-US" dirty="0">
                <a:solidFill>
                  <a:schemeClr val="accent1">
                    <a:lumMod val="75000"/>
                  </a:schemeClr>
                </a:solidFill>
              </a:rPr>
            </a:br>
            <a:r>
              <a:rPr lang="en-US" i="1" dirty="0">
                <a:solidFill>
                  <a:schemeClr val="accent1">
                    <a:lumMod val="75000"/>
                  </a:schemeClr>
                </a:solidFill>
              </a:rPr>
              <a:t>Vice President</a:t>
            </a:r>
          </a:p>
        </p:txBody>
      </p:sp>
    </p:spTree>
    <p:extLst>
      <p:ext uri="{BB962C8B-B14F-4D97-AF65-F5344CB8AC3E}">
        <p14:creationId xmlns:p14="http://schemas.microsoft.com/office/powerpoint/2010/main" val="908891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7BA5-ECE1-407E-A045-CD21BECDFA3F}"/>
              </a:ext>
            </a:extLst>
          </p:cNvPr>
          <p:cNvSpPr>
            <a:spLocks noGrp="1"/>
          </p:cNvSpPr>
          <p:nvPr>
            <p:ph type="title"/>
          </p:nvPr>
        </p:nvSpPr>
        <p:spPr/>
        <p:txBody>
          <a:bodyPr/>
          <a:lstStyle/>
          <a:p>
            <a:r>
              <a:rPr lang="en-US" dirty="0"/>
              <a:t>Trends in Recertification</a:t>
            </a:r>
          </a:p>
        </p:txBody>
      </p:sp>
      <p:sp>
        <p:nvSpPr>
          <p:cNvPr id="3" name="Content Placeholder 2">
            <a:extLst>
              <a:ext uri="{FF2B5EF4-FFF2-40B4-BE49-F238E27FC236}">
                <a16:creationId xmlns:a16="http://schemas.microsoft.com/office/drawing/2014/main" id="{8832935E-CEC2-4FD7-AA7A-CFE6E316CC87}"/>
              </a:ext>
            </a:extLst>
          </p:cNvPr>
          <p:cNvSpPr>
            <a:spLocks noGrp="1"/>
          </p:cNvSpPr>
          <p:nvPr>
            <p:ph idx="1"/>
          </p:nvPr>
        </p:nvSpPr>
        <p:spPr/>
        <p:txBody>
          <a:bodyPr/>
          <a:lstStyle/>
          <a:p>
            <a:r>
              <a:rPr lang="en-US" dirty="0"/>
              <a:t>Customer Focused</a:t>
            </a:r>
          </a:p>
          <a:p>
            <a:r>
              <a:rPr lang="en-US" dirty="0"/>
              <a:t>Accessibility</a:t>
            </a:r>
          </a:p>
          <a:p>
            <a:r>
              <a:rPr lang="en-US" dirty="0"/>
              <a:t>Aligned with Competencies</a:t>
            </a:r>
          </a:p>
          <a:p>
            <a:r>
              <a:rPr lang="en-US" dirty="0"/>
              <a:t>Value Driven</a:t>
            </a:r>
          </a:p>
          <a:p>
            <a:r>
              <a:rPr lang="en-US" dirty="0"/>
              <a:t>Life-Long Learning</a:t>
            </a:r>
          </a:p>
        </p:txBody>
      </p:sp>
      <p:pic>
        <p:nvPicPr>
          <p:cNvPr id="6" name="Picture 5">
            <a:extLst>
              <a:ext uri="{FF2B5EF4-FFF2-40B4-BE49-F238E27FC236}">
                <a16:creationId xmlns:a16="http://schemas.microsoft.com/office/drawing/2014/main" id="{B20B80A1-87FB-4447-BB3B-C5D59C346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6126163"/>
            <a:ext cx="1219200" cy="643689"/>
          </a:xfrm>
          <a:prstGeom prst="rect">
            <a:avLst/>
          </a:prstGeom>
        </p:spPr>
      </p:pic>
    </p:spTree>
    <p:extLst>
      <p:ext uri="{BB962C8B-B14F-4D97-AF65-F5344CB8AC3E}">
        <p14:creationId xmlns:p14="http://schemas.microsoft.com/office/powerpoint/2010/main" val="165927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Workcred Mission &amp; Vision</a:t>
            </a:r>
          </a:p>
        </p:txBody>
      </p:sp>
      <p:sp>
        <p:nvSpPr>
          <p:cNvPr id="3" name="Content Placeholder 2"/>
          <p:cNvSpPr>
            <a:spLocks noGrp="1"/>
          </p:cNvSpPr>
          <p:nvPr>
            <p:ph idx="1"/>
          </p:nvPr>
        </p:nvSpPr>
        <p:spPr/>
        <p:txBody>
          <a:bodyPr>
            <a:normAutofit fontScale="92500" lnSpcReduction="10000"/>
          </a:bodyPr>
          <a:lstStyle/>
          <a:p>
            <a:pPr marL="3657600" lvl="3" indent="0">
              <a:buNone/>
            </a:pPr>
            <a:br>
              <a:rPr lang="en-US" b="1" dirty="0">
                <a:solidFill>
                  <a:srgbClr val="000000"/>
                </a:solidFill>
              </a:rPr>
            </a:br>
            <a:r>
              <a:rPr lang="en-US" sz="2400" b="1" dirty="0">
                <a:solidFill>
                  <a:srgbClr val="000000"/>
                </a:solidFill>
              </a:rPr>
              <a:t>Mission: </a:t>
            </a:r>
            <a:r>
              <a:rPr lang="en-US" sz="2400" dirty="0">
                <a:solidFill>
                  <a:srgbClr val="000000"/>
                </a:solidFill>
              </a:rPr>
              <a:t>To strengthen workforce quality by improving the credentialing system, ensuring its ongoing relevance, and preparing employers, workers, educators, and governments to use it effectively. </a:t>
            </a:r>
          </a:p>
          <a:p>
            <a:pPr marL="3657600" lvl="3" indent="0">
              <a:buNone/>
            </a:pPr>
            <a:endParaRPr lang="en-US" sz="2400" dirty="0">
              <a:solidFill>
                <a:srgbClr val="000000"/>
              </a:solidFill>
            </a:endParaRPr>
          </a:p>
          <a:p>
            <a:pPr marL="3657600" lvl="3" indent="0">
              <a:buNone/>
            </a:pPr>
            <a:r>
              <a:rPr lang="en-US" sz="2400" b="1" dirty="0">
                <a:solidFill>
                  <a:srgbClr val="000000"/>
                </a:solidFill>
              </a:rPr>
              <a:t>Vision: </a:t>
            </a:r>
            <a:r>
              <a:rPr lang="en-US" sz="2400" dirty="0"/>
              <a:t>A labor market which relies on the relevance, quality, and value of workforce credentials for opportunities, growth, and development. </a:t>
            </a:r>
          </a:p>
          <a:p>
            <a:pPr marL="3657600" lvl="3" indent="0">
              <a:buNone/>
            </a:pPr>
            <a:endParaRPr lang="en-US" dirty="0">
              <a:solidFill>
                <a:srgbClr val="000000"/>
              </a:solidFill>
            </a:endParaRPr>
          </a:p>
        </p:txBody>
      </p:sp>
      <p:sp>
        <p:nvSpPr>
          <p:cNvPr id="4" name="Slide Number Placeholder 1"/>
          <p:cNvSpPr>
            <a:spLocks noGrp="1"/>
          </p:cNvSpPr>
          <p:nvPr>
            <p:ph type="sldNum" sz="quarter" idx="4294967295"/>
          </p:nvPr>
        </p:nvSpPr>
        <p:spPr>
          <a:xfrm>
            <a:off x="7696200" y="6400800"/>
            <a:ext cx="990600" cy="304800"/>
          </a:xfrm>
          <a:prstGeom prst="rect">
            <a:avLst/>
          </a:prstGeom>
        </p:spPr>
        <p:txBody>
          <a:bodyPr/>
          <a:lstStyle/>
          <a:p>
            <a:pPr>
              <a:defRPr/>
            </a:pPr>
            <a:r>
              <a:rPr lang="en-US" sz="1100" dirty="0"/>
              <a:t>Slide </a:t>
            </a:r>
            <a:fld id="{2AD99537-0F31-42ED-8872-B96AF31DE4B0}" type="slidenum">
              <a:rPr lang="en-US" sz="1100" smtClean="0"/>
              <a:pPr>
                <a:defRPr/>
              </a:pPr>
              <a:t>2</a:t>
            </a:fld>
            <a:endParaRPr lang="en-US" sz="1100" dirty="0"/>
          </a:p>
        </p:txBody>
      </p:sp>
      <p:cxnSp>
        <p:nvCxnSpPr>
          <p:cNvPr id="7" name="Straight Connector 6"/>
          <p:cNvCxnSpPr/>
          <p:nvPr/>
        </p:nvCxnSpPr>
        <p:spPr>
          <a:xfrm>
            <a:off x="4061750" y="1676400"/>
            <a:ext cx="0" cy="4267200"/>
          </a:xfrm>
          <a:prstGeom prst="line">
            <a:avLst/>
          </a:prstGeom>
          <a:ln>
            <a:solidFill>
              <a:srgbClr val="64BE5A"/>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000" y="2590800"/>
            <a:ext cx="1676400" cy="1676400"/>
          </a:xfrm>
          <a:prstGeom prst="rect">
            <a:avLst/>
          </a:prstGeom>
        </p:spPr>
      </p:pic>
    </p:spTree>
    <p:extLst>
      <p:ext uri="{BB962C8B-B14F-4D97-AF65-F5344CB8AC3E}">
        <p14:creationId xmlns:p14="http://schemas.microsoft.com/office/powerpoint/2010/main" val="116298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7BA5-ECE1-407E-A045-CD21BECDFA3F}"/>
              </a:ext>
            </a:extLst>
          </p:cNvPr>
          <p:cNvSpPr>
            <a:spLocks noGrp="1"/>
          </p:cNvSpPr>
          <p:nvPr>
            <p:ph type="title"/>
          </p:nvPr>
        </p:nvSpPr>
        <p:spPr/>
        <p:txBody>
          <a:bodyPr/>
          <a:lstStyle/>
          <a:p>
            <a:r>
              <a:rPr lang="en-US" dirty="0"/>
              <a:t>Credentialing Ecosystems</a:t>
            </a:r>
          </a:p>
        </p:txBody>
      </p:sp>
      <p:sp>
        <p:nvSpPr>
          <p:cNvPr id="7" name="TextBox 6">
            <a:extLst>
              <a:ext uri="{FF2B5EF4-FFF2-40B4-BE49-F238E27FC236}">
                <a16:creationId xmlns:a16="http://schemas.microsoft.com/office/drawing/2014/main" id="{45EE3F58-D9B8-457E-A335-94D8C841B361}"/>
              </a:ext>
            </a:extLst>
          </p:cNvPr>
          <p:cNvSpPr txBox="1"/>
          <p:nvPr/>
        </p:nvSpPr>
        <p:spPr>
          <a:xfrm>
            <a:off x="2590800" y="4038600"/>
            <a:ext cx="2438400" cy="461665"/>
          </a:xfrm>
          <a:prstGeom prst="rect">
            <a:avLst/>
          </a:prstGeom>
          <a:noFill/>
        </p:spPr>
        <p:txBody>
          <a:bodyPr wrap="square" rtlCol="0">
            <a:spAutoFit/>
          </a:bodyPr>
          <a:lstStyle/>
          <a:p>
            <a:r>
              <a:rPr lang="en-US" sz="2400" b="1" dirty="0">
                <a:solidFill>
                  <a:schemeClr val="bg1"/>
                </a:solidFill>
              </a:rPr>
              <a:t>Certifications</a:t>
            </a:r>
          </a:p>
        </p:txBody>
      </p:sp>
      <p:sp>
        <p:nvSpPr>
          <p:cNvPr id="8" name="TextBox 7">
            <a:extLst>
              <a:ext uri="{FF2B5EF4-FFF2-40B4-BE49-F238E27FC236}">
                <a16:creationId xmlns:a16="http://schemas.microsoft.com/office/drawing/2014/main" id="{6BCBAA66-C73D-4D2A-86CC-D239E5103ABF}"/>
              </a:ext>
            </a:extLst>
          </p:cNvPr>
          <p:cNvSpPr txBox="1"/>
          <p:nvPr/>
        </p:nvSpPr>
        <p:spPr>
          <a:xfrm>
            <a:off x="189722" y="5715000"/>
            <a:ext cx="3010678" cy="461665"/>
          </a:xfrm>
          <a:prstGeom prst="rect">
            <a:avLst/>
          </a:prstGeom>
          <a:noFill/>
        </p:spPr>
        <p:txBody>
          <a:bodyPr wrap="square" rtlCol="0">
            <a:spAutoFit/>
          </a:bodyPr>
          <a:lstStyle/>
          <a:p>
            <a:r>
              <a:rPr lang="en-US" sz="2400" b="1" dirty="0">
                <a:solidFill>
                  <a:schemeClr val="bg1"/>
                </a:solidFill>
              </a:rPr>
              <a:t>Micro-Credentials</a:t>
            </a:r>
          </a:p>
        </p:txBody>
      </p:sp>
      <p:sp>
        <p:nvSpPr>
          <p:cNvPr id="9" name="TextBox 8">
            <a:extLst>
              <a:ext uri="{FF2B5EF4-FFF2-40B4-BE49-F238E27FC236}">
                <a16:creationId xmlns:a16="http://schemas.microsoft.com/office/drawing/2014/main" id="{4CF44613-AD95-4013-B86C-FAE4E940D03A}"/>
              </a:ext>
            </a:extLst>
          </p:cNvPr>
          <p:cNvSpPr txBox="1"/>
          <p:nvPr/>
        </p:nvSpPr>
        <p:spPr>
          <a:xfrm>
            <a:off x="6133322" y="4800600"/>
            <a:ext cx="3010678" cy="461665"/>
          </a:xfrm>
          <a:prstGeom prst="rect">
            <a:avLst/>
          </a:prstGeom>
          <a:noFill/>
        </p:spPr>
        <p:txBody>
          <a:bodyPr wrap="square" rtlCol="0">
            <a:spAutoFit/>
          </a:bodyPr>
          <a:lstStyle/>
          <a:p>
            <a:r>
              <a:rPr lang="en-US" sz="2400" b="1" dirty="0">
                <a:solidFill>
                  <a:schemeClr val="bg1"/>
                </a:solidFill>
              </a:rPr>
              <a:t>Degrees</a:t>
            </a:r>
          </a:p>
        </p:txBody>
      </p:sp>
      <p:sp>
        <p:nvSpPr>
          <p:cNvPr id="10" name="TextBox 9">
            <a:extLst>
              <a:ext uri="{FF2B5EF4-FFF2-40B4-BE49-F238E27FC236}">
                <a16:creationId xmlns:a16="http://schemas.microsoft.com/office/drawing/2014/main" id="{F90DA1EE-2F18-4042-A6B1-9F6F98087B9E}"/>
              </a:ext>
            </a:extLst>
          </p:cNvPr>
          <p:cNvSpPr txBox="1"/>
          <p:nvPr/>
        </p:nvSpPr>
        <p:spPr>
          <a:xfrm>
            <a:off x="2304661" y="1905000"/>
            <a:ext cx="3010678" cy="461665"/>
          </a:xfrm>
          <a:prstGeom prst="rect">
            <a:avLst/>
          </a:prstGeom>
          <a:noFill/>
        </p:spPr>
        <p:txBody>
          <a:bodyPr wrap="square" rtlCol="0">
            <a:spAutoFit/>
          </a:bodyPr>
          <a:lstStyle/>
          <a:p>
            <a:r>
              <a:rPr lang="en-US" sz="2400" b="1" dirty="0">
                <a:solidFill>
                  <a:schemeClr val="bg1"/>
                </a:solidFill>
              </a:rPr>
              <a:t>Continuing Education</a:t>
            </a:r>
          </a:p>
        </p:txBody>
      </p:sp>
    </p:spTree>
    <p:extLst>
      <p:ext uri="{BB962C8B-B14F-4D97-AF65-F5344CB8AC3E}">
        <p14:creationId xmlns:p14="http://schemas.microsoft.com/office/powerpoint/2010/main" val="4201610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25CAF-92EB-4CC2-9734-6DC60FFA1B1E}"/>
              </a:ext>
            </a:extLst>
          </p:cNvPr>
          <p:cNvSpPr>
            <a:spLocks noGrp="1"/>
          </p:cNvSpPr>
          <p:nvPr>
            <p:ph type="title"/>
          </p:nvPr>
        </p:nvSpPr>
        <p:spPr/>
        <p:txBody>
          <a:bodyPr/>
          <a:lstStyle/>
          <a:p>
            <a:r>
              <a:rPr lang="en-US" dirty="0"/>
              <a:t>Credentialing Ecosystems</a:t>
            </a:r>
          </a:p>
        </p:txBody>
      </p:sp>
      <p:sp>
        <p:nvSpPr>
          <p:cNvPr id="3" name="Content Placeholder 2">
            <a:extLst>
              <a:ext uri="{FF2B5EF4-FFF2-40B4-BE49-F238E27FC236}">
                <a16:creationId xmlns:a16="http://schemas.microsoft.com/office/drawing/2014/main" id="{AC44195E-2B5F-4DE2-8A1D-B7B1373D9143}"/>
              </a:ext>
            </a:extLst>
          </p:cNvPr>
          <p:cNvSpPr>
            <a:spLocks noGrp="1"/>
          </p:cNvSpPr>
          <p:nvPr>
            <p:ph idx="1"/>
          </p:nvPr>
        </p:nvSpPr>
        <p:spPr/>
        <p:txBody>
          <a:bodyPr/>
          <a:lstStyle/>
          <a:p>
            <a:r>
              <a:rPr lang="en-US" dirty="0"/>
              <a:t>Providing a variety of options for individuals</a:t>
            </a:r>
          </a:p>
          <a:p>
            <a:r>
              <a:rPr lang="en-US" dirty="0"/>
              <a:t>Not always a full-scope certification</a:t>
            </a:r>
          </a:p>
          <a:p>
            <a:r>
              <a:rPr lang="en-US" dirty="0"/>
              <a:t>Can be a combination of credentialing types</a:t>
            </a:r>
          </a:p>
          <a:p>
            <a:r>
              <a:rPr lang="en-US" dirty="0"/>
              <a:t>Purpose is to enable individuals to find the best option to meet their need for career advancement, professional development, maintenance of KSAs, fill a skills gap</a:t>
            </a:r>
          </a:p>
          <a:p>
            <a:r>
              <a:rPr lang="en-US" dirty="0"/>
              <a:t>Addresses credential maintenance</a:t>
            </a:r>
          </a:p>
        </p:txBody>
      </p:sp>
    </p:spTree>
    <p:extLst>
      <p:ext uri="{BB962C8B-B14F-4D97-AF65-F5344CB8AC3E}">
        <p14:creationId xmlns:p14="http://schemas.microsoft.com/office/powerpoint/2010/main" val="3806921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C11C-54F6-45DB-9D73-493083AE5CF0}"/>
              </a:ext>
            </a:extLst>
          </p:cNvPr>
          <p:cNvSpPr>
            <a:spLocks noGrp="1"/>
          </p:cNvSpPr>
          <p:nvPr>
            <p:ph type="title"/>
          </p:nvPr>
        </p:nvSpPr>
        <p:spPr/>
        <p:txBody>
          <a:bodyPr/>
          <a:lstStyle/>
          <a:p>
            <a:r>
              <a:rPr lang="en-US" dirty="0"/>
              <a:t>What are Micro-Credentials?</a:t>
            </a:r>
          </a:p>
        </p:txBody>
      </p:sp>
      <p:pic>
        <p:nvPicPr>
          <p:cNvPr id="7" name="Picture 6">
            <a:extLst>
              <a:ext uri="{FF2B5EF4-FFF2-40B4-BE49-F238E27FC236}">
                <a16:creationId xmlns:a16="http://schemas.microsoft.com/office/drawing/2014/main" id="{3D0CFB23-CB5A-4BA3-8019-DF6E269675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6126163"/>
            <a:ext cx="1219200" cy="643689"/>
          </a:xfrm>
          <a:prstGeom prst="rect">
            <a:avLst/>
          </a:prstGeom>
        </p:spPr>
      </p:pic>
    </p:spTree>
    <p:extLst>
      <p:ext uri="{BB962C8B-B14F-4D97-AF65-F5344CB8AC3E}">
        <p14:creationId xmlns:p14="http://schemas.microsoft.com/office/powerpoint/2010/main" val="3851581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12C9-25EF-4826-8462-2C51CC504128}"/>
              </a:ext>
            </a:extLst>
          </p:cNvPr>
          <p:cNvSpPr>
            <a:spLocks noGrp="1"/>
          </p:cNvSpPr>
          <p:nvPr>
            <p:ph type="title"/>
          </p:nvPr>
        </p:nvSpPr>
        <p:spPr/>
        <p:txBody>
          <a:bodyPr/>
          <a:lstStyle/>
          <a:p>
            <a:r>
              <a:rPr lang="en-US" dirty="0"/>
              <a:t>What are Micro-Credentials</a:t>
            </a:r>
          </a:p>
        </p:txBody>
      </p:sp>
      <p:sp>
        <p:nvSpPr>
          <p:cNvPr id="3" name="Content Placeholder 2">
            <a:extLst>
              <a:ext uri="{FF2B5EF4-FFF2-40B4-BE49-F238E27FC236}">
                <a16:creationId xmlns:a16="http://schemas.microsoft.com/office/drawing/2014/main" id="{05C28309-249F-40B1-98FE-5D0B2839A4EE}"/>
              </a:ext>
            </a:extLst>
          </p:cNvPr>
          <p:cNvSpPr>
            <a:spLocks noGrp="1"/>
          </p:cNvSpPr>
          <p:nvPr>
            <p:ph idx="1"/>
          </p:nvPr>
        </p:nvSpPr>
        <p:spPr/>
        <p:txBody>
          <a:bodyPr/>
          <a:lstStyle/>
          <a:p>
            <a:pPr marL="0" indent="0">
              <a:buFont typeface="Wingdings" pitchFamily="2" charset="2"/>
              <a:buNone/>
              <a:defRPr/>
            </a:pPr>
            <a:r>
              <a:rPr lang="en-US" dirty="0"/>
              <a:t>Generally agreed to as:</a:t>
            </a:r>
          </a:p>
          <a:p>
            <a:pPr marL="0" indent="0">
              <a:buFont typeface="Wingdings" pitchFamily="2" charset="2"/>
              <a:buNone/>
              <a:defRPr/>
            </a:pPr>
            <a:endParaRPr lang="en-US" dirty="0"/>
          </a:p>
          <a:p>
            <a:pPr marL="0" indent="0">
              <a:buNone/>
              <a:defRPr/>
            </a:pPr>
            <a:r>
              <a:rPr lang="en-US" dirty="0"/>
              <a:t>“A smaller, discrete, specialized opportunity for education and skills assessment for learners to achieve a level of proficiency in a skill and workers seeking the same to remain current in and/or advance in their jobs.” </a:t>
            </a:r>
          </a:p>
          <a:p>
            <a:pPr marL="0" indent="0">
              <a:buNone/>
            </a:pPr>
            <a:endParaRPr lang="en-US" dirty="0"/>
          </a:p>
        </p:txBody>
      </p:sp>
      <p:pic>
        <p:nvPicPr>
          <p:cNvPr id="5" name="Picture 4">
            <a:extLst>
              <a:ext uri="{FF2B5EF4-FFF2-40B4-BE49-F238E27FC236}">
                <a16:creationId xmlns:a16="http://schemas.microsoft.com/office/drawing/2014/main" id="{EE70BACD-F138-4C5E-B2C8-E55C1FD0A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6126163"/>
            <a:ext cx="1219200" cy="643689"/>
          </a:xfrm>
          <a:prstGeom prst="rect">
            <a:avLst/>
          </a:prstGeom>
        </p:spPr>
      </p:pic>
    </p:spTree>
    <p:extLst>
      <p:ext uri="{BB962C8B-B14F-4D97-AF65-F5344CB8AC3E}">
        <p14:creationId xmlns:p14="http://schemas.microsoft.com/office/powerpoint/2010/main" val="3011028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B195-46A5-400E-B587-AC6F37C6E383}"/>
              </a:ext>
            </a:extLst>
          </p:cNvPr>
          <p:cNvSpPr>
            <a:spLocks noGrp="1"/>
          </p:cNvSpPr>
          <p:nvPr>
            <p:ph type="title"/>
          </p:nvPr>
        </p:nvSpPr>
        <p:spPr/>
        <p:txBody>
          <a:bodyPr/>
          <a:lstStyle/>
          <a:p>
            <a:r>
              <a:rPr lang="en-US" dirty="0"/>
              <a:t>Credential Engine’s Definition</a:t>
            </a:r>
          </a:p>
        </p:txBody>
      </p:sp>
      <p:sp>
        <p:nvSpPr>
          <p:cNvPr id="3" name="Content Placeholder 2">
            <a:extLst>
              <a:ext uri="{FF2B5EF4-FFF2-40B4-BE49-F238E27FC236}">
                <a16:creationId xmlns:a16="http://schemas.microsoft.com/office/drawing/2014/main" id="{EB6013A7-3020-426C-9B3F-F90FC7E15582}"/>
              </a:ext>
            </a:extLst>
          </p:cNvPr>
          <p:cNvSpPr>
            <a:spLocks noGrp="1"/>
          </p:cNvSpPr>
          <p:nvPr>
            <p:ph idx="1"/>
          </p:nvPr>
        </p:nvSpPr>
        <p:spPr/>
        <p:txBody>
          <a:bodyPr/>
          <a:lstStyle/>
          <a:p>
            <a:pPr marL="0" indent="0">
              <a:buNone/>
            </a:pPr>
            <a:r>
              <a:rPr lang="en-US" dirty="0"/>
              <a:t>“Credential that addresses a subset of field specific knowledge, skills, or competencies; often developmental with relationship to other micro-credentials and field credentials.”</a:t>
            </a:r>
          </a:p>
        </p:txBody>
      </p:sp>
      <p:pic>
        <p:nvPicPr>
          <p:cNvPr id="4" name="Picture 3">
            <a:extLst>
              <a:ext uri="{FF2B5EF4-FFF2-40B4-BE49-F238E27FC236}">
                <a16:creationId xmlns:a16="http://schemas.microsoft.com/office/drawing/2014/main" id="{7117C2DA-4E3F-4618-8A05-9D88AECA8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6126163"/>
            <a:ext cx="1219200" cy="643689"/>
          </a:xfrm>
          <a:prstGeom prst="rect">
            <a:avLst/>
          </a:prstGeom>
        </p:spPr>
      </p:pic>
    </p:spTree>
    <p:extLst>
      <p:ext uri="{BB962C8B-B14F-4D97-AF65-F5344CB8AC3E}">
        <p14:creationId xmlns:p14="http://schemas.microsoft.com/office/powerpoint/2010/main" val="3595784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B195-46A5-400E-B587-AC6F37C6E383}"/>
              </a:ext>
            </a:extLst>
          </p:cNvPr>
          <p:cNvSpPr>
            <a:spLocks noGrp="1"/>
          </p:cNvSpPr>
          <p:nvPr>
            <p:ph type="title"/>
          </p:nvPr>
        </p:nvSpPr>
        <p:spPr/>
        <p:txBody>
          <a:bodyPr/>
          <a:lstStyle/>
          <a:p>
            <a:r>
              <a:rPr lang="en-US" dirty="0"/>
              <a:t>Models of Micro-Credentials</a:t>
            </a:r>
          </a:p>
        </p:txBody>
      </p:sp>
      <p:sp>
        <p:nvSpPr>
          <p:cNvPr id="3" name="Content Placeholder 2">
            <a:extLst>
              <a:ext uri="{FF2B5EF4-FFF2-40B4-BE49-F238E27FC236}">
                <a16:creationId xmlns:a16="http://schemas.microsoft.com/office/drawing/2014/main" id="{EB6013A7-3020-426C-9B3F-F90FC7E15582}"/>
              </a:ext>
            </a:extLst>
          </p:cNvPr>
          <p:cNvSpPr>
            <a:spLocks noGrp="1"/>
          </p:cNvSpPr>
          <p:nvPr>
            <p:ph idx="1"/>
          </p:nvPr>
        </p:nvSpPr>
        <p:spPr/>
        <p:txBody>
          <a:bodyPr/>
          <a:lstStyle/>
          <a:p>
            <a:r>
              <a:rPr lang="en-US" dirty="0"/>
              <a:t>Many models are emerging </a:t>
            </a:r>
          </a:p>
          <a:p>
            <a:pPr lvl="1"/>
            <a:r>
              <a:rPr lang="en-US" dirty="0"/>
              <a:t>Assessments</a:t>
            </a:r>
          </a:p>
          <a:p>
            <a:pPr lvl="1"/>
            <a:r>
              <a:rPr lang="en-US" dirty="0"/>
              <a:t>Training/education</a:t>
            </a:r>
          </a:p>
          <a:p>
            <a:pPr lvl="1"/>
            <a:r>
              <a:rPr lang="en-US" dirty="0"/>
              <a:t>Partnerships</a:t>
            </a:r>
          </a:p>
          <a:p>
            <a:pPr lvl="1"/>
            <a:r>
              <a:rPr lang="en-US" dirty="0"/>
              <a:t>Career Laddering</a:t>
            </a:r>
          </a:p>
          <a:p>
            <a:pPr lvl="1"/>
            <a:r>
              <a:rPr lang="en-US" dirty="0"/>
              <a:t>Collaboration within industry </a:t>
            </a:r>
          </a:p>
        </p:txBody>
      </p:sp>
      <p:pic>
        <p:nvPicPr>
          <p:cNvPr id="4" name="Picture 3">
            <a:extLst>
              <a:ext uri="{FF2B5EF4-FFF2-40B4-BE49-F238E27FC236}">
                <a16:creationId xmlns:a16="http://schemas.microsoft.com/office/drawing/2014/main" id="{1FCC6E3D-E8DB-48C5-8D31-2502374FB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6126163"/>
            <a:ext cx="1219200" cy="643689"/>
          </a:xfrm>
          <a:prstGeom prst="rect">
            <a:avLst/>
          </a:prstGeom>
        </p:spPr>
      </p:pic>
    </p:spTree>
    <p:extLst>
      <p:ext uri="{BB962C8B-B14F-4D97-AF65-F5344CB8AC3E}">
        <p14:creationId xmlns:p14="http://schemas.microsoft.com/office/powerpoint/2010/main" val="1718508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Public-Private Partnership—Certification and Micro-Credentials</a:t>
            </a:r>
            <a:endParaRPr lang="en-US" dirty="0">
              <a:solidFill>
                <a:srgbClr val="FF0000"/>
              </a:solidFill>
            </a:endParaRPr>
          </a:p>
        </p:txBody>
      </p:sp>
      <p:pic>
        <p:nvPicPr>
          <p:cNvPr id="2050" name="Picture 2" descr="C:\Users\edoherty\Pictures\Puzz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1524000"/>
            <a:ext cx="4841649"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0" y="2354759"/>
            <a:ext cx="2204579" cy="769441"/>
          </a:xfrm>
          <a:prstGeom prst="rect">
            <a:avLst/>
          </a:prstGeom>
          <a:noFill/>
        </p:spPr>
        <p:txBody>
          <a:bodyPr wrap="square" rtlCol="0">
            <a:spAutoFit/>
          </a:bodyPr>
          <a:lstStyle/>
          <a:p>
            <a:pPr algn="ctr"/>
            <a:r>
              <a:rPr lang="en-US" sz="4400" dirty="0"/>
              <a:t>FEDERAL</a:t>
            </a:r>
          </a:p>
        </p:txBody>
      </p:sp>
      <p:sp>
        <p:nvSpPr>
          <p:cNvPr id="7" name="TextBox 6"/>
          <p:cNvSpPr txBox="1"/>
          <p:nvPr/>
        </p:nvSpPr>
        <p:spPr>
          <a:xfrm>
            <a:off x="2286000" y="4590663"/>
            <a:ext cx="4609575" cy="769441"/>
          </a:xfrm>
          <a:prstGeom prst="rect">
            <a:avLst/>
          </a:prstGeom>
          <a:noFill/>
        </p:spPr>
        <p:txBody>
          <a:bodyPr wrap="square" rtlCol="0">
            <a:spAutoFit/>
          </a:bodyPr>
          <a:lstStyle/>
          <a:p>
            <a:pPr algn="ctr"/>
            <a:r>
              <a:rPr lang="en-US" sz="4400" dirty="0"/>
              <a:t>RIMS CRMP</a:t>
            </a:r>
          </a:p>
        </p:txBody>
      </p:sp>
    </p:spTree>
    <p:extLst>
      <p:ext uri="{BB962C8B-B14F-4D97-AF65-F5344CB8AC3E}">
        <p14:creationId xmlns:p14="http://schemas.microsoft.com/office/powerpoint/2010/main" val="589921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La Carte—Earn &amp; Maintain, or Earn Micro-Credential</a:t>
            </a:r>
            <a:endParaRPr lang="en-US" dirty="0">
              <a:solidFill>
                <a:srgbClr val="FF0000"/>
              </a:solidFill>
            </a:endParaRPr>
          </a:p>
        </p:txBody>
      </p:sp>
      <p:pic>
        <p:nvPicPr>
          <p:cNvPr id="1027" name="Picture 3" descr="C:\Users\edoherty\Pictures\Stackab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57195"/>
            <a:ext cx="8305800" cy="53770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4426803"/>
            <a:ext cx="3124200" cy="830997"/>
          </a:xfrm>
          <a:prstGeom prst="rect">
            <a:avLst/>
          </a:prstGeom>
          <a:noFill/>
        </p:spPr>
        <p:txBody>
          <a:bodyPr wrap="square" rtlCol="0">
            <a:spAutoFit/>
          </a:bodyPr>
          <a:lstStyle/>
          <a:p>
            <a:pPr algn="ctr"/>
            <a:r>
              <a:rPr lang="en-US" sz="4800" dirty="0"/>
              <a:t>CPACC</a:t>
            </a:r>
          </a:p>
        </p:txBody>
      </p:sp>
      <p:sp>
        <p:nvSpPr>
          <p:cNvPr id="7" name="TextBox 6"/>
          <p:cNvSpPr txBox="1"/>
          <p:nvPr/>
        </p:nvSpPr>
        <p:spPr>
          <a:xfrm>
            <a:off x="3962400" y="2217003"/>
            <a:ext cx="1371600" cy="830997"/>
          </a:xfrm>
          <a:prstGeom prst="rect">
            <a:avLst/>
          </a:prstGeom>
          <a:noFill/>
        </p:spPr>
        <p:txBody>
          <a:bodyPr wrap="square" rtlCol="0">
            <a:spAutoFit/>
          </a:bodyPr>
          <a:lstStyle/>
          <a:p>
            <a:pPr algn="ctr"/>
            <a:r>
              <a:rPr lang="en-US" sz="4800" dirty="0"/>
              <a:t>WAS</a:t>
            </a:r>
          </a:p>
        </p:txBody>
      </p:sp>
      <p:sp>
        <p:nvSpPr>
          <p:cNvPr id="8" name="TextBox 7"/>
          <p:cNvSpPr txBox="1"/>
          <p:nvPr/>
        </p:nvSpPr>
        <p:spPr>
          <a:xfrm>
            <a:off x="2971800" y="2826603"/>
            <a:ext cx="1371600" cy="830997"/>
          </a:xfrm>
          <a:prstGeom prst="rect">
            <a:avLst/>
          </a:prstGeom>
          <a:noFill/>
        </p:spPr>
        <p:txBody>
          <a:bodyPr wrap="square" rtlCol="0">
            <a:spAutoFit/>
          </a:bodyPr>
          <a:lstStyle/>
          <a:p>
            <a:pPr algn="ctr"/>
            <a:r>
              <a:rPr lang="en-US" sz="4800" dirty="0"/>
              <a:t>+</a:t>
            </a:r>
          </a:p>
        </p:txBody>
      </p:sp>
      <p:cxnSp>
        <p:nvCxnSpPr>
          <p:cNvPr id="6" name="Straight Connector 5"/>
          <p:cNvCxnSpPr/>
          <p:nvPr/>
        </p:nvCxnSpPr>
        <p:spPr>
          <a:xfrm>
            <a:off x="5715000" y="19812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29200" y="1447800"/>
            <a:ext cx="1371600" cy="584775"/>
          </a:xfrm>
          <a:prstGeom prst="rect">
            <a:avLst/>
          </a:prstGeom>
          <a:noFill/>
        </p:spPr>
        <p:txBody>
          <a:bodyPr wrap="square" rtlCol="0">
            <a:spAutoFit/>
          </a:bodyPr>
          <a:lstStyle/>
          <a:p>
            <a:pPr algn="ctr"/>
            <a:r>
              <a:rPr lang="en-US" sz="3200" dirty="0"/>
              <a:t>OR</a:t>
            </a:r>
          </a:p>
        </p:txBody>
      </p:sp>
      <p:sp>
        <p:nvSpPr>
          <p:cNvPr id="13" name="TextBox 12"/>
          <p:cNvSpPr txBox="1"/>
          <p:nvPr/>
        </p:nvSpPr>
        <p:spPr>
          <a:xfrm>
            <a:off x="6477000" y="2217003"/>
            <a:ext cx="1371600" cy="830997"/>
          </a:xfrm>
          <a:prstGeom prst="rect">
            <a:avLst/>
          </a:prstGeom>
          <a:noFill/>
        </p:spPr>
        <p:txBody>
          <a:bodyPr wrap="square" rtlCol="0">
            <a:spAutoFit/>
          </a:bodyPr>
          <a:lstStyle/>
          <a:p>
            <a:pPr algn="ctr"/>
            <a:r>
              <a:rPr lang="en-US" sz="4800" dirty="0"/>
              <a:t>WAS</a:t>
            </a:r>
          </a:p>
        </p:txBody>
      </p:sp>
    </p:spTree>
    <p:extLst>
      <p:ext uri="{BB962C8B-B14F-4D97-AF65-F5344CB8AC3E}">
        <p14:creationId xmlns:p14="http://schemas.microsoft.com/office/powerpoint/2010/main" val="3119238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7000"/>
            <a:lum/>
          </a:blip>
          <a:srcRect/>
          <a:stretch>
            <a:fillRect r="-35000" b="-25000"/>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19BE0D1-EAE0-4A65-82BE-03BE000D6E70}"/>
              </a:ext>
            </a:extLst>
          </p:cNvPr>
          <p:cNvSpPr>
            <a:spLocks noGrp="1"/>
          </p:cNvSpPr>
          <p:nvPr>
            <p:ph type="title"/>
          </p:nvPr>
        </p:nvSpPr>
        <p:spPr>
          <a:xfrm>
            <a:off x="457200" y="274638"/>
            <a:ext cx="8229600" cy="1143000"/>
          </a:xfrm>
        </p:spPr>
        <p:txBody>
          <a:bodyPr>
            <a:normAutofit/>
          </a:bodyPr>
          <a:lstStyle/>
          <a:p>
            <a:r>
              <a:rPr lang="en-US" sz="4000" b="1" dirty="0">
                <a:solidFill>
                  <a:srgbClr val="0175C0"/>
                </a:solidFill>
              </a:rPr>
              <a:t>Train-Up</a:t>
            </a:r>
          </a:p>
        </p:txBody>
      </p:sp>
    </p:spTree>
    <p:extLst>
      <p:ext uri="{BB962C8B-B14F-4D97-AF65-F5344CB8AC3E}">
        <p14:creationId xmlns:p14="http://schemas.microsoft.com/office/powerpoint/2010/main" val="461838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7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Micro-Credentials &amp; Maintenance</a:t>
            </a:r>
          </a:p>
        </p:txBody>
      </p:sp>
      <p:sp>
        <p:nvSpPr>
          <p:cNvPr id="3" name="Content Placeholder 2"/>
          <p:cNvSpPr>
            <a:spLocks noGrp="1"/>
          </p:cNvSpPr>
          <p:nvPr>
            <p:ph idx="1"/>
          </p:nvPr>
        </p:nvSpPr>
        <p:spPr>
          <a:xfrm>
            <a:off x="381000" y="1295400"/>
            <a:ext cx="7924800" cy="4525963"/>
          </a:xfrm>
        </p:spPr>
        <p:txBody>
          <a:bodyPr/>
          <a:lstStyle/>
          <a:p>
            <a:r>
              <a:rPr lang="en-US" dirty="0"/>
              <a:t>Can serve many purposes</a:t>
            </a:r>
          </a:p>
          <a:p>
            <a:pPr lvl="1"/>
            <a:r>
              <a:rPr lang="en-US" dirty="0"/>
              <a:t>1 Provide CE</a:t>
            </a:r>
          </a:p>
          <a:p>
            <a:pPr lvl="1"/>
            <a:r>
              <a:rPr lang="en-US" dirty="0"/>
              <a:t>2 Provide advanced training</a:t>
            </a:r>
          </a:p>
          <a:p>
            <a:pPr lvl="1"/>
            <a:r>
              <a:rPr lang="en-US" dirty="0"/>
              <a:t>Demonstrate continued competence</a:t>
            </a:r>
          </a:p>
          <a:p>
            <a:pPr lvl="1"/>
            <a:r>
              <a:rPr lang="en-US" dirty="0"/>
              <a:t>Demonstrate compliance with job trends</a:t>
            </a:r>
          </a:p>
          <a:p>
            <a:r>
              <a:rPr lang="en-US" dirty="0"/>
              <a:t>Internal product to assist professionals in continued growth</a:t>
            </a:r>
          </a:p>
          <a:p>
            <a:r>
              <a:rPr lang="en-US" dirty="0"/>
              <a:t>Can be applied to credential maintenance </a:t>
            </a:r>
          </a:p>
        </p:txBody>
      </p:sp>
      <p:pic>
        <p:nvPicPr>
          <p:cNvPr id="4" name="Picture 3">
            <a:extLst>
              <a:ext uri="{FF2B5EF4-FFF2-40B4-BE49-F238E27FC236}">
                <a16:creationId xmlns:a16="http://schemas.microsoft.com/office/drawing/2014/main" id="{E23CDDBF-CD18-45CE-AF3C-EF775422BC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6126163"/>
            <a:ext cx="1219200" cy="643689"/>
          </a:xfrm>
          <a:prstGeom prst="rect">
            <a:avLst/>
          </a:prstGeom>
        </p:spPr>
      </p:pic>
    </p:spTree>
    <p:extLst>
      <p:ext uri="{BB962C8B-B14F-4D97-AF65-F5344CB8AC3E}">
        <p14:creationId xmlns:p14="http://schemas.microsoft.com/office/powerpoint/2010/main" val="1470266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1" y="-152400"/>
            <a:ext cx="9296400" cy="9296400"/>
          </a:xfrm>
          <a:prstGeom prst="rect">
            <a:avLst/>
          </a:prstGeom>
        </p:spPr>
      </p:pic>
      <p:sp>
        <p:nvSpPr>
          <p:cNvPr id="5" name="Title 4"/>
          <p:cNvSpPr>
            <a:spLocks noGrp="1"/>
          </p:cNvSpPr>
          <p:nvPr>
            <p:ph type="title"/>
          </p:nvPr>
        </p:nvSpPr>
        <p:spPr>
          <a:xfrm>
            <a:off x="4343400" y="2133600"/>
            <a:ext cx="2895600" cy="1622425"/>
          </a:xfrm>
        </p:spPr>
        <p:txBody>
          <a:bodyPr>
            <a:normAutofit/>
          </a:bodyPr>
          <a:lstStyle/>
          <a:p>
            <a:r>
              <a:rPr lang="en-US" sz="1800" dirty="0">
                <a:solidFill>
                  <a:schemeClr val="bg1">
                    <a:lumMod val="95000"/>
                  </a:schemeClr>
                </a:solidFill>
              </a:rPr>
              <a:t>Workcred is connecting the certification community with the broader education and workforce community</a:t>
            </a:r>
            <a:endParaRPr lang="en-US" sz="3600" dirty="0">
              <a:solidFill>
                <a:schemeClr val="bg1">
                  <a:lumMod val="95000"/>
                </a:schemeClr>
              </a:solidFill>
            </a:endParaRPr>
          </a:p>
        </p:txBody>
      </p:sp>
      <p:sp>
        <p:nvSpPr>
          <p:cNvPr id="4" name="Slide Number Placeholder 3"/>
          <p:cNvSpPr>
            <a:spLocks noGrp="1"/>
          </p:cNvSpPr>
          <p:nvPr>
            <p:ph type="sldNum" sz="quarter" idx="12"/>
          </p:nvPr>
        </p:nvSpPr>
        <p:spPr/>
        <p:txBody>
          <a:bodyPr/>
          <a:lstStyle/>
          <a:p>
            <a:r>
              <a:rPr lang="en-US" dirty="0"/>
              <a:t>Slide </a:t>
            </a:r>
            <a:fld id="{3251E5A3-D34A-42FD-B46C-F75F1E79F5A4}" type="slidenum">
              <a:rPr lang="en-US" smtClean="0"/>
              <a:t>3</a:t>
            </a:fld>
            <a:endParaRPr lang="en-US" dirty="0"/>
          </a:p>
        </p:txBody>
      </p:sp>
      <p:sp>
        <p:nvSpPr>
          <p:cNvPr id="12" name="TextBox 11"/>
          <p:cNvSpPr txBox="1"/>
          <p:nvPr/>
        </p:nvSpPr>
        <p:spPr>
          <a:xfrm>
            <a:off x="5791200" y="3791618"/>
            <a:ext cx="3585479" cy="957413"/>
          </a:xfrm>
          <a:prstGeom prst="rect">
            <a:avLst/>
          </a:prstGeom>
          <a:noFill/>
        </p:spPr>
        <p:txBody>
          <a:bodyPr wrap="none" rtlCol="0">
            <a:noAutofit/>
          </a:bodyPr>
          <a:lstStyle/>
          <a:p>
            <a:r>
              <a:rPr lang="en-US" b="1" dirty="0">
                <a:solidFill>
                  <a:schemeClr val="bg1">
                    <a:lumMod val="95000"/>
                  </a:schemeClr>
                </a:solidFill>
              </a:rPr>
              <a:t>to facilitate a more integrated, </a:t>
            </a:r>
          </a:p>
          <a:p>
            <a:r>
              <a:rPr lang="en-US" b="1" dirty="0">
                <a:solidFill>
                  <a:schemeClr val="bg1">
                    <a:lumMod val="95000"/>
                  </a:schemeClr>
                </a:solidFill>
              </a:rPr>
              <a:t>effective credentialing system</a:t>
            </a:r>
            <a:endParaRPr lang="en-US" b="1" dirty="0"/>
          </a:p>
        </p:txBody>
      </p:sp>
    </p:spTree>
    <p:extLst>
      <p:ext uri="{BB962C8B-B14F-4D97-AF65-F5344CB8AC3E}">
        <p14:creationId xmlns:p14="http://schemas.microsoft.com/office/powerpoint/2010/main" val="3119399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7000"/>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E000-93EF-4B90-A3DB-20B21E52462E}"/>
              </a:ext>
            </a:extLst>
          </p:cNvPr>
          <p:cNvSpPr>
            <a:spLocks noGrp="1"/>
          </p:cNvSpPr>
          <p:nvPr>
            <p:ph type="title"/>
          </p:nvPr>
        </p:nvSpPr>
        <p:spPr/>
        <p:txBody>
          <a:bodyPr>
            <a:normAutofit fontScale="90000"/>
          </a:bodyPr>
          <a:lstStyle/>
          <a:p>
            <a:pPr algn="ctr"/>
            <a:r>
              <a:rPr lang="en-US" dirty="0"/>
              <a:t>Are Micro-Credentials Right for Your Credential’s Maintenance?</a:t>
            </a:r>
          </a:p>
        </p:txBody>
      </p:sp>
      <p:sp>
        <p:nvSpPr>
          <p:cNvPr id="3" name="Content Placeholder 2">
            <a:extLst>
              <a:ext uri="{FF2B5EF4-FFF2-40B4-BE49-F238E27FC236}">
                <a16:creationId xmlns:a16="http://schemas.microsoft.com/office/drawing/2014/main" id="{D2BC2680-BCD7-4F96-8737-602783467E1F}"/>
              </a:ext>
            </a:extLst>
          </p:cNvPr>
          <p:cNvSpPr>
            <a:spLocks noGrp="1"/>
          </p:cNvSpPr>
          <p:nvPr>
            <p:ph idx="1"/>
          </p:nvPr>
        </p:nvSpPr>
        <p:spPr/>
        <p:txBody>
          <a:bodyPr/>
          <a:lstStyle/>
          <a:p>
            <a:r>
              <a:rPr lang="en-US" dirty="0"/>
              <a:t>Are your credential holders receptive?</a:t>
            </a:r>
          </a:p>
          <a:p>
            <a:r>
              <a:rPr lang="en-US" dirty="0"/>
              <a:t>Is the profession or industry appropriate?</a:t>
            </a:r>
          </a:p>
          <a:p>
            <a:r>
              <a:rPr lang="en-US" dirty="0"/>
              <a:t>How quickly do aspects of the job change?</a:t>
            </a:r>
          </a:p>
          <a:p>
            <a:r>
              <a:rPr lang="en-US" dirty="0"/>
              <a:t>Are credential holders expected to have skills outside of the defined job?</a:t>
            </a:r>
          </a:p>
          <a:p>
            <a:r>
              <a:rPr lang="en-US" dirty="0"/>
              <a:t>Will micro-credentials be marketable? Understood?</a:t>
            </a:r>
          </a:p>
          <a:p>
            <a:r>
              <a:rPr lang="en-US" dirty="0"/>
              <a:t>What if any confusion can result? Downside?</a:t>
            </a:r>
          </a:p>
          <a:p>
            <a:pPr marL="0" indent="0">
              <a:buNone/>
            </a:pPr>
            <a:endParaRPr lang="en-US" dirty="0"/>
          </a:p>
          <a:p>
            <a:endParaRPr lang="en-US" dirty="0"/>
          </a:p>
        </p:txBody>
      </p:sp>
      <p:pic>
        <p:nvPicPr>
          <p:cNvPr id="5" name="Picture 4">
            <a:extLst>
              <a:ext uri="{FF2B5EF4-FFF2-40B4-BE49-F238E27FC236}">
                <a16:creationId xmlns:a16="http://schemas.microsoft.com/office/drawing/2014/main" id="{F204C6D5-03B8-4D58-BE7A-1506AB4E2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6126163"/>
            <a:ext cx="1219200" cy="643689"/>
          </a:xfrm>
          <a:prstGeom prst="rect">
            <a:avLst/>
          </a:prstGeom>
        </p:spPr>
      </p:pic>
    </p:spTree>
    <p:extLst>
      <p:ext uri="{BB962C8B-B14F-4D97-AF65-F5344CB8AC3E}">
        <p14:creationId xmlns:p14="http://schemas.microsoft.com/office/powerpoint/2010/main" val="1726477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a:t>Thank You</a:t>
            </a:r>
          </a:p>
        </p:txBody>
      </p:sp>
      <p:sp>
        <p:nvSpPr>
          <p:cNvPr id="3" name="Content Placeholder 2"/>
          <p:cNvSpPr>
            <a:spLocks noGrp="1"/>
          </p:cNvSpPr>
          <p:nvPr>
            <p:ph idx="1"/>
          </p:nvPr>
        </p:nvSpPr>
        <p:spPr>
          <a:xfrm>
            <a:off x="457200" y="1219200"/>
            <a:ext cx="8229600" cy="4906963"/>
          </a:xfrm>
        </p:spPr>
        <p:txBody>
          <a:bodyPr/>
          <a:lstStyle/>
          <a:p>
            <a:pPr marL="0" indent="0" algn="ctr">
              <a:buNone/>
            </a:pPr>
            <a:r>
              <a:rPr lang="en-US" b="1" dirty="0"/>
              <a:t>Questions? </a:t>
            </a:r>
          </a:p>
          <a:p>
            <a:pPr marL="0" indent="0" algn="ctr">
              <a:buNone/>
            </a:pPr>
            <a:endParaRPr lang="en-US" b="1" dirty="0"/>
          </a:p>
        </p:txBody>
      </p:sp>
      <p:sp>
        <p:nvSpPr>
          <p:cNvPr id="4" name="Rectangle 3"/>
          <p:cNvSpPr/>
          <p:nvPr/>
        </p:nvSpPr>
        <p:spPr>
          <a:xfrm>
            <a:off x="0" y="990600"/>
            <a:ext cx="9144000" cy="64008"/>
          </a:xfrm>
          <a:prstGeom prst="rect">
            <a:avLst/>
          </a:prstGeom>
          <a:solidFill>
            <a:srgbClr val="B6C234"/>
          </a:solidFill>
          <a:ln>
            <a:noFill/>
          </a:ln>
          <a:effectLst>
            <a:reflection blurRad="6350" stA="50000" endA="300" endPos="550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196" name="Picture 4" descr="Image result for questions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304" y="1826455"/>
            <a:ext cx="3407391" cy="255554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0" y="4724400"/>
            <a:ext cx="91440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dirty="0">
                <a:hlinkClick r:id="rId3"/>
              </a:rPr>
              <a:t>www.proftesting.com</a:t>
            </a:r>
            <a:endParaRPr lang="en-US" b="1" dirty="0"/>
          </a:p>
          <a:p>
            <a:pPr marL="0" indent="0" algn="ctr">
              <a:buFont typeface="Arial" panose="020B0604020202020204" pitchFamily="34" charset="0"/>
              <a:buNone/>
            </a:pPr>
            <a:r>
              <a:rPr lang="en-US" b="1" dirty="0"/>
              <a:t> Visit our Store to download 2 free White Papers on Micro-credentials</a:t>
            </a:r>
          </a:p>
        </p:txBody>
      </p:sp>
    </p:spTree>
    <p:extLst>
      <p:ext uri="{BB962C8B-B14F-4D97-AF65-F5344CB8AC3E}">
        <p14:creationId xmlns:p14="http://schemas.microsoft.com/office/powerpoint/2010/main" val="71973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264"/>
            <a:ext cx="8229600" cy="1143000"/>
          </a:xfrm>
        </p:spPr>
        <p:txBody>
          <a:bodyPr>
            <a:normAutofit/>
          </a:bodyPr>
          <a:lstStyle/>
          <a:p>
            <a:r>
              <a:rPr lang="en-US" sz="4000" dirty="0"/>
              <a:t>Workcred Services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6062" y="914400"/>
            <a:ext cx="8611875" cy="5180635"/>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Slide </a:t>
            </a:r>
            <a:fld id="{3251E5A3-D34A-42FD-B46C-F75F1E79F5A4}" type="slidenum">
              <a:rPr kumimoji="0" lang="en-US" sz="1000" b="0" i="0" u="none" strike="noStrike" kern="1200" cap="none" spc="0" normalizeH="0" baseline="0" noProof="0" smtClean="0">
                <a:ln>
                  <a:noFill/>
                </a:ln>
                <a:solidFill>
                  <a:prstClr val="black">
                    <a:lumMod val="50000"/>
                    <a:lumOff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3268863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Workcred’s Unique Expertise</a:t>
            </a:r>
          </a:p>
        </p:txBody>
      </p:sp>
      <p:sp>
        <p:nvSpPr>
          <p:cNvPr id="3" name="Content Placeholder 2"/>
          <p:cNvSpPr>
            <a:spLocks noGrp="1"/>
          </p:cNvSpPr>
          <p:nvPr>
            <p:ph idx="1"/>
          </p:nvPr>
        </p:nvSpPr>
        <p:spPr>
          <a:xfrm>
            <a:off x="457200" y="1319424"/>
            <a:ext cx="8229600" cy="4998720"/>
          </a:xfrm>
        </p:spPr>
        <p:txBody>
          <a:bodyPr>
            <a:normAutofit fontScale="92500" lnSpcReduction="10000"/>
          </a:bodyPr>
          <a:lstStyle/>
          <a:p>
            <a:pPr marL="845820" lvl="2" indent="-342900">
              <a:spcAft>
                <a:spcPts val="1000"/>
              </a:spcAft>
              <a:buFont typeface="Wingdings" panose="05000000000000000000" pitchFamily="2" charset="2"/>
              <a:buChar char="ü"/>
            </a:pPr>
            <a:r>
              <a:rPr lang="en-US" dirty="0"/>
              <a:t>Building quality credentialing (certificate/certification) programs that meet national and/or international standards</a:t>
            </a:r>
          </a:p>
          <a:p>
            <a:pPr marL="845820" lvl="2" indent="-342900">
              <a:spcAft>
                <a:spcPts val="1000"/>
              </a:spcAft>
              <a:buFont typeface="Wingdings" panose="05000000000000000000" pitchFamily="2" charset="2"/>
              <a:buChar char="ü"/>
            </a:pPr>
            <a:r>
              <a:rPr lang="en-US" dirty="0"/>
              <a:t>Helping employers articulate competencies and design or select appropriate credentials</a:t>
            </a:r>
          </a:p>
          <a:p>
            <a:pPr marL="845820" lvl="2" indent="-342900">
              <a:spcAft>
                <a:spcPts val="1000"/>
              </a:spcAft>
              <a:buFont typeface="Wingdings" panose="05000000000000000000" pitchFamily="2" charset="2"/>
              <a:buChar char="ü"/>
            </a:pPr>
            <a:r>
              <a:rPr lang="en-US" dirty="0"/>
              <a:t>Ensuring that credentials are aligned to the current body of knowledge for an occupation</a:t>
            </a:r>
          </a:p>
          <a:p>
            <a:pPr marL="845820" lvl="2" indent="-342900">
              <a:spcAft>
                <a:spcPts val="1000"/>
              </a:spcAft>
              <a:buFont typeface="Wingdings" panose="05000000000000000000" pitchFamily="2" charset="2"/>
              <a:buChar char="ü"/>
            </a:pPr>
            <a:r>
              <a:rPr lang="en-US" dirty="0"/>
              <a:t>Determining the quality, effectiveness, and market value of a credential, and its impact on an industry </a:t>
            </a:r>
          </a:p>
          <a:p>
            <a:pPr marL="845820" lvl="2" indent="-342900">
              <a:spcAft>
                <a:spcPts val="1000"/>
              </a:spcAft>
              <a:buFont typeface="Wingdings" panose="05000000000000000000" pitchFamily="2" charset="2"/>
              <a:buChar char="ü"/>
            </a:pPr>
            <a:r>
              <a:rPr lang="en-US" dirty="0"/>
              <a:t>Assessing competencies/learning outcomes</a:t>
            </a:r>
          </a:p>
          <a:p>
            <a:pPr marL="845820" lvl="2" indent="-342900">
              <a:spcAft>
                <a:spcPts val="1000"/>
              </a:spcAft>
              <a:buFont typeface="Wingdings" panose="05000000000000000000" pitchFamily="2" charset="2"/>
              <a:buChar char="ü"/>
              <a:defRPr/>
            </a:pPr>
            <a:r>
              <a:rPr lang="en-US" dirty="0"/>
              <a:t>Creating valid qualitative and quantitative research projects</a:t>
            </a:r>
          </a:p>
          <a:p>
            <a:pPr marL="845820" lvl="2" indent="-342900">
              <a:spcAft>
                <a:spcPts val="1000"/>
              </a:spcAft>
              <a:buFont typeface="Wingdings" panose="05000000000000000000" pitchFamily="2" charset="2"/>
              <a:buChar char="ü"/>
              <a:defRPr/>
            </a:pPr>
            <a:r>
              <a:rPr lang="en-US"/>
              <a:t>Aligning industry</a:t>
            </a:r>
            <a:r>
              <a:rPr lang="en-US" dirty="0"/>
              <a:t>, education, and </a:t>
            </a:r>
            <a:r>
              <a:rPr lang="en-US"/>
              <a:t>credentialing organizations</a:t>
            </a:r>
            <a:endParaRPr lang="en-US" dirty="0"/>
          </a:p>
          <a:p>
            <a:endParaRPr lang="en-US" dirty="0"/>
          </a:p>
        </p:txBody>
      </p:sp>
      <p:sp>
        <p:nvSpPr>
          <p:cNvPr id="4" name="Slide Number Placeholder 1"/>
          <p:cNvSpPr>
            <a:spLocks noGrp="1"/>
          </p:cNvSpPr>
          <p:nvPr>
            <p:ph type="sldNum" sz="quarter" idx="4294967295"/>
          </p:nvPr>
        </p:nvSpPr>
        <p:spPr>
          <a:xfrm>
            <a:off x="7696200" y="6400800"/>
            <a:ext cx="990600" cy="304800"/>
          </a:xfrm>
          <a:prstGeom prst="rect">
            <a:avLst/>
          </a:prstGeom>
        </p:spPr>
        <p:txBody>
          <a:bodyPr/>
          <a:lstStyle/>
          <a:p>
            <a:pPr>
              <a:defRPr/>
            </a:pPr>
            <a:r>
              <a:rPr lang="en-US" sz="1100" dirty="0"/>
              <a:t>Slide </a:t>
            </a:r>
            <a:fld id="{2AD99537-0F31-42ED-8872-B96AF31DE4B0}" type="slidenum">
              <a:rPr lang="en-US" sz="1100" smtClean="0"/>
              <a:pPr>
                <a:defRPr/>
              </a:pPr>
              <a:t>5</a:t>
            </a:fld>
            <a:endParaRPr lang="en-US" sz="1100" dirty="0"/>
          </a:p>
        </p:txBody>
      </p:sp>
    </p:spTree>
    <p:extLst>
      <p:ext uri="{BB962C8B-B14F-4D97-AF65-F5344CB8AC3E}">
        <p14:creationId xmlns:p14="http://schemas.microsoft.com/office/powerpoint/2010/main" val="523803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Workcred’s Areas of Research Interest </a:t>
            </a:r>
          </a:p>
        </p:txBody>
      </p:sp>
      <p:graphicFrame>
        <p:nvGraphicFramePr>
          <p:cNvPr id="7" name="Content Placeholder 6"/>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r>
              <a:rPr lang="en-US"/>
              <a:t>Slide </a:t>
            </a:r>
            <a:fld id="{3251E5A3-D34A-42FD-B46C-F75F1E79F5A4}" type="slidenum">
              <a:rPr lang="en-US" smtClean="0"/>
              <a:pPr/>
              <a:t>6</a:t>
            </a:fld>
            <a:endParaRPr lang="en-US" dirty="0"/>
          </a:p>
        </p:txBody>
      </p:sp>
      <p:sp>
        <p:nvSpPr>
          <p:cNvPr id="8" name="TextBox 7"/>
          <p:cNvSpPr txBox="1"/>
          <p:nvPr/>
        </p:nvSpPr>
        <p:spPr>
          <a:xfrm>
            <a:off x="3886200" y="2359852"/>
            <a:ext cx="549894" cy="3006657"/>
          </a:xfrm>
          <a:prstGeom prst="rect">
            <a:avLst/>
          </a:prstGeom>
          <a:noFill/>
        </p:spPr>
        <p:txBody>
          <a:bodyPr vert="wordArtVert" wrap="none" rtlCol="0">
            <a:spAutoFit/>
          </a:bodyPr>
          <a:lstStyle/>
          <a:p>
            <a:r>
              <a:rPr lang="en-US" sz="2000" cap="all" dirty="0">
                <a:solidFill>
                  <a:srgbClr val="64BE5A"/>
                </a:solidFill>
              </a:rPr>
              <a:t>Research</a:t>
            </a:r>
          </a:p>
        </p:txBody>
      </p:sp>
    </p:spTree>
    <p:extLst>
      <p:ext uri="{BB962C8B-B14F-4D97-AF65-F5344CB8AC3E}">
        <p14:creationId xmlns:p14="http://schemas.microsoft.com/office/powerpoint/2010/main" val="3798127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75C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60167" y="2703986"/>
            <a:ext cx="5740633" cy="2949575"/>
          </a:xfrm>
        </p:spPr>
        <p:txBody>
          <a:bodyPr>
            <a:normAutofit fontScale="90000"/>
          </a:bodyPr>
          <a:lstStyle/>
          <a:p>
            <a:r>
              <a:rPr lang="en-US" dirty="0">
                <a:solidFill>
                  <a:srgbClr val="64BE5A"/>
                </a:solidFill>
              </a:rPr>
              <a:t>Connecting Recertification and Continuing Competency for Lifelong Learning </a:t>
            </a:r>
          </a:p>
        </p:txBody>
      </p:sp>
    </p:spTree>
    <p:extLst>
      <p:ext uri="{BB962C8B-B14F-4D97-AF65-F5344CB8AC3E}">
        <p14:creationId xmlns:p14="http://schemas.microsoft.com/office/powerpoint/2010/main" val="742587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Climate of Lifelong Learning</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4408786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r>
              <a:rPr lang="en-US" dirty="0"/>
              <a:t>Slide </a:t>
            </a:r>
            <a:fld id="{3251E5A3-D34A-42FD-B46C-F75F1E79F5A4}" type="slidenum">
              <a:rPr lang="en-US" smtClean="0"/>
              <a:t>8</a:t>
            </a:fld>
            <a:endParaRPr lang="en-US" dirty="0"/>
          </a:p>
        </p:txBody>
      </p:sp>
    </p:spTree>
    <p:extLst>
      <p:ext uri="{BB962C8B-B14F-4D97-AF65-F5344CB8AC3E}">
        <p14:creationId xmlns:p14="http://schemas.microsoft.com/office/powerpoint/2010/main" val="5487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700" y="111920"/>
            <a:ext cx="8610600" cy="1143000"/>
          </a:xfrm>
        </p:spPr>
        <p:txBody>
          <a:bodyPr>
            <a:normAutofit fontScale="90000"/>
          </a:bodyPr>
          <a:lstStyle/>
          <a:p>
            <a:r>
              <a:rPr lang="en-US" dirty="0"/>
              <a:t>A Growing Need for Integrated Models of Learning</a:t>
            </a:r>
          </a:p>
        </p:txBody>
      </p:sp>
      <p:sp>
        <p:nvSpPr>
          <p:cNvPr id="4" name="Slide Number Placeholder 3"/>
          <p:cNvSpPr>
            <a:spLocks noGrp="1"/>
          </p:cNvSpPr>
          <p:nvPr>
            <p:ph type="sldNum" sz="quarter" idx="12"/>
          </p:nvPr>
        </p:nvSpPr>
        <p:spPr/>
        <p:txBody>
          <a:bodyPr/>
          <a:lstStyle/>
          <a:p>
            <a:r>
              <a:rPr lang="en-US" dirty="0"/>
              <a:t>Slide </a:t>
            </a:r>
            <a:fld id="{3251E5A3-D34A-42FD-B46C-F75F1E79F5A4}" type="slidenum">
              <a:rPr lang="en-US" smtClean="0"/>
              <a:t>9</a:t>
            </a:fld>
            <a:endParaRPr lang="en-US" dirty="0"/>
          </a:p>
        </p:txBody>
      </p:sp>
      <p:sp>
        <p:nvSpPr>
          <p:cNvPr id="7" name="TextBox 6"/>
          <p:cNvSpPr txBox="1"/>
          <p:nvPr/>
        </p:nvSpPr>
        <p:spPr>
          <a:xfrm>
            <a:off x="609600" y="2126594"/>
            <a:ext cx="2868498" cy="1828800"/>
          </a:xfrm>
          <a:prstGeom prst="rect">
            <a:avLst/>
          </a:prstGeom>
          <a:noFill/>
        </p:spPr>
        <p:txBody>
          <a:bodyPr wrap="none" rtlCol="0">
            <a:noAutofit/>
          </a:bodyPr>
          <a:lstStyle/>
          <a:p>
            <a:r>
              <a:rPr lang="en-US" sz="12500" b="1" dirty="0">
                <a:solidFill>
                  <a:srgbClr val="64BE5A"/>
                </a:solidFill>
              </a:rPr>
              <a:t>64%</a:t>
            </a:r>
          </a:p>
        </p:txBody>
      </p:sp>
      <p:sp>
        <p:nvSpPr>
          <p:cNvPr id="8" name="TextBox 7"/>
          <p:cNvSpPr txBox="1"/>
          <p:nvPr/>
        </p:nvSpPr>
        <p:spPr>
          <a:xfrm>
            <a:off x="3733800" y="2271989"/>
            <a:ext cx="4648200" cy="1538011"/>
          </a:xfrm>
          <a:prstGeom prst="rect">
            <a:avLst/>
          </a:prstGeom>
          <a:noFill/>
        </p:spPr>
        <p:txBody>
          <a:bodyPr wrap="none" rtlCol="0">
            <a:noAutofit/>
          </a:bodyPr>
          <a:lstStyle/>
          <a:p>
            <a:pPr>
              <a:lnSpc>
                <a:spcPct val="120000"/>
              </a:lnSpc>
              <a:spcAft>
                <a:spcPts val="1200"/>
              </a:spcAft>
            </a:pPr>
            <a:r>
              <a:rPr lang="en-US" sz="2400" b="1" dirty="0"/>
              <a:t>of employers believe the need for </a:t>
            </a:r>
            <a:br>
              <a:rPr lang="en-US" sz="2400" b="1" dirty="0"/>
            </a:br>
            <a:r>
              <a:rPr lang="en-US" sz="2400" b="1" dirty="0"/>
              <a:t>continuous lifelong learning will </a:t>
            </a:r>
            <a:br>
              <a:rPr lang="en-US" sz="2400" b="1" dirty="0"/>
            </a:br>
            <a:r>
              <a:rPr lang="en-US" sz="2400" b="1" dirty="0"/>
              <a:t>demand higher levels of education </a:t>
            </a:r>
            <a:br>
              <a:rPr lang="en-US" sz="2400" b="1" dirty="0"/>
            </a:br>
            <a:r>
              <a:rPr lang="en-US" sz="2400" b="1" dirty="0"/>
              <a:t>and more credentials</a:t>
            </a:r>
            <a:r>
              <a:rPr lang="en-US" sz="2400" b="1" dirty="0">
                <a:solidFill>
                  <a:srgbClr val="64BE5A"/>
                </a:solidFill>
              </a:rPr>
              <a:t>*</a:t>
            </a:r>
          </a:p>
        </p:txBody>
      </p:sp>
      <p:sp>
        <p:nvSpPr>
          <p:cNvPr id="3" name="Rectangle 2"/>
          <p:cNvSpPr/>
          <p:nvPr/>
        </p:nvSpPr>
        <p:spPr>
          <a:xfrm>
            <a:off x="128107" y="5867400"/>
            <a:ext cx="8887786" cy="276999"/>
          </a:xfrm>
          <a:prstGeom prst="rect">
            <a:avLst/>
          </a:prstGeom>
        </p:spPr>
        <p:txBody>
          <a:bodyPr wrap="square">
            <a:spAutoFit/>
          </a:bodyPr>
          <a:lstStyle/>
          <a:p>
            <a:r>
              <a:rPr lang="en-US" sz="1200" dirty="0">
                <a:solidFill>
                  <a:srgbClr val="64BE5A"/>
                </a:solidFill>
              </a:rPr>
              <a:t>*</a:t>
            </a:r>
            <a:r>
              <a:rPr lang="en-US" sz="1200" dirty="0">
                <a:solidFill>
                  <a:srgbClr val="0175C0"/>
                </a:solidFill>
              </a:rPr>
              <a:t> </a:t>
            </a:r>
            <a:r>
              <a:rPr lang="en-US" sz="1200" dirty="0"/>
              <a:t>Northeastern University. </a:t>
            </a:r>
            <a:r>
              <a:rPr lang="en-US" sz="1200" i="1" dirty="0"/>
              <a:t>Educational Credentials Come of Age: A Survey on the Use and Value of Educational Credentials in Hiring</a:t>
            </a:r>
            <a:r>
              <a:rPr lang="en-US" sz="1200" dirty="0"/>
              <a:t>. 2018. </a:t>
            </a:r>
          </a:p>
        </p:txBody>
      </p:sp>
    </p:spTree>
    <p:extLst>
      <p:ext uri="{BB962C8B-B14F-4D97-AF65-F5344CB8AC3E}">
        <p14:creationId xmlns:p14="http://schemas.microsoft.com/office/powerpoint/2010/main" val="2470014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PTI">
      <a:dk1>
        <a:srgbClr val="002160"/>
      </a:dk1>
      <a:lt1>
        <a:sysClr val="window" lastClr="FFFFFF"/>
      </a:lt1>
      <a:dk2>
        <a:srgbClr val="262626"/>
      </a:dk2>
      <a:lt2>
        <a:srgbClr val="BCC746"/>
      </a:lt2>
      <a:accent1>
        <a:srgbClr val="00007E"/>
      </a:accent1>
      <a:accent2>
        <a:srgbClr val="2A6CB2"/>
      </a:accent2>
      <a:accent3>
        <a:srgbClr val="3B3B3B"/>
      </a:accent3>
      <a:accent4>
        <a:srgbClr val="D18316"/>
      </a:accent4>
      <a:accent5>
        <a:srgbClr val="262626"/>
      </a:accent5>
      <a:accent6>
        <a:srgbClr val="00007E"/>
      </a:accent6>
      <a:hlink>
        <a:srgbClr val="BCC746"/>
      </a:hlink>
      <a:folHlink>
        <a:srgbClr val="FCB504"/>
      </a:folHlink>
    </a:clrScheme>
    <a:fontScheme name="Professional Testing PowerPoint">
      <a:majorFont>
        <a:latin typeface="Myriad Pro"/>
        <a:ea typeface=""/>
        <a:cs typeface=""/>
      </a:majorFont>
      <a:minorFont>
        <a:latin typeface="Calibri"/>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6067</TotalTime>
  <Words>1088</Words>
  <Application>Microsoft Office PowerPoint</Application>
  <PresentationFormat>On-screen Show (4:3)</PresentationFormat>
  <Paragraphs>197</Paragraphs>
  <Slides>31</Slides>
  <Notes>28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Calibri</vt:lpstr>
      <vt:lpstr>Myriad Pro</vt:lpstr>
      <vt:lpstr>Trebuchet MS</vt:lpstr>
      <vt:lpstr>Wingdings</vt:lpstr>
      <vt:lpstr>Office Theme</vt:lpstr>
      <vt:lpstr>1_Office Theme</vt:lpstr>
      <vt:lpstr>2_Office Theme</vt:lpstr>
      <vt:lpstr>PowerPoint Presentation</vt:lpstr>
      <vt:lpstr>Workcred Mission &amp; Vision</vt:lpstr>
      <vt:lpstr>Workcred is connecting the certification community with the broader education and workforce community</vt:lpstr>
      <vt:lpstr>Workcred Services</vt:lpstr>
      <vt:lpstr>Workcred’s Unique Expertise</vt:lpstr>
      <vt:lpstr>Workcred’s Areas of Research Interest </vt:lpstr>
      <vt:lpstr>Connecting Recertification and Continuing Competency for Lifelong Learning </vt:lpstr>
      <vt:lpstr>A Climate of Lifelong Learning</vt:lpstr>
      <vt:lpstr>A Growing Need for Integrated Models of Learning</vt:lpstr>
      <vt:lpstr>A Growing Need for Integrated Models of Learning</vt:lpstr>
      <vt:lpstr>Need for Collaborative Model</vt:lpstr>
      <vt:lpstr>Collaborative Model</vt:lpstr>
      <vt:lpstr>On the Horizon: Recertification Research</vt:lpstr>
      <vt:lpstr>Recertification: The Achilles Heel</vt:lpstr>
      <vt:lpstr>The Unequal Value of Recertification  Analysis of the National Survey of College Graduates</vt:lpstr>
      <vt:lpstr>Understanding the Impact of Recertification An Exploratory Multi-Case Study Proposal </vt:lpstr>
      <vt:lpstr>for more information</vt:lpstr>
      <vt:lpstr>Professional Testing, Inc. Christine D. Niero, PhD Vice President</vt:lpstr>
      <vt:lpstr>Trends in Recertification</vt:lpstr>
      <vt:lpstr>Credentialing Ecosystems</vt:lpstr>
      <vt:lpstr>Credentialing Ecosystems</vt:lpstr>
      <vt:lpstr>What are Micro-Credentials?</vt:lpstr>
      <vt:lpstr>What are Micro-Credentials</vt:lpstr>
      <vt:lpstr>Credential Engine’s Definition</vt:lpstr>
      <vt:lpstr>Models of Micro-Credentials</vt:lpstr>
      <vt:lpstr>Public-Private Partnership—Certification and Micro-Credentials</vt:lpstr>
      <vt:lpstr>A La Carte—Earn &amp; Maintain, or Earn Micro-Credential</vt:lpstr>
      <vt:lpstr>Train-Up</vt:lpstr>
      <vt:lpstr>Micro-Credentials &amp; Maintenance</vt:lpstr>
      <vt:lpstr>Are Micro-Credentials Right for Your Credential’s Maintenance?</vt:lpstr>
      <vt:lpstr>Thank You</vt:lpstr>
    </vt:vector>
  </TitlesOfParts>
  <Company>American National Standards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Neiman</dc:creator>
  <cp:lastModifiedBy>Erin Doherty</cp:lastModifiedBy>
  <cp:revision>744</cp:revision>
  <cp:lastPrinted>2019-09-09T18:52:23Z</cp:lastPrinted>
  <dcterms:created xsi:type="dcterms:W3CDTF">2014-02-18T15:05:59Z</dcterms:created>
  <dcterms:modified xsi:type="dcterms:W3CDTF">2019-09-12T20:31:25Z</dcterms:modified>
</cp:coreProperties>
</file>