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0"/>
  </p:notesMasterIdLst>
  <p:sldIdLst>
    <p:sldId id="257" r:id="rId4"/>
    <p:sldId id="264" r:id="rId5"/>
    <p:sldId id="265" r:id="rId6"/>
    <p:sldId id="258" r:id="rId7"/>
    <p:sldId id="309" r:id="rId8"/>
    <p:sldId id="353" r:id="rId9"/>
    <p:sldId id="334" r:id="rId10"/>
    <p:sldId id="441" r:id="rId11"/>
    <p:sldId id="355" r:id="rId12"/>
    <p:sldId id="338" r:id="rId13"/>
    <p:sldId id="335" r:id="rId14"/>
    <p:sldId id="266" r:id="rId15"/>
    <p:sldId id="256" r:id="rId16"/>
    <p:sldId id="406" r:id="rId17"/>
    <p:sldId id="402" r:id="rId18"/>
    <p:sldId id="426" r:id="rId19"/>
    <p:sldId id="427" r:id="rId20"/>
    <p:sldId id="428" r:id="rId21"/>
    <p:sldId id="430" r:id="rId22"/>
    <p:sldId id="404" r:id="rId23"/>
    <p:sldId id="407" r:id="rId24"/>
    <p:sldId id="394" r:id="rId25"/>
    <p:sldId id="384" r:id="rId26"/>
    <p:sldId id="408" r:id="rId27"/>
    <p:sldId id="409" r:id="rId28"/>
    <p:sldId id="410" r:id="rId29"/>
    <p:sldId id="388" r:id="rId30"/>
    <p:sldId id="397" r:id="rId31"/>
    <p:sldId id="405" r:id="rId32"/>
    <p:sldId id="433" r:id="rId33"/>
    <p:sldId id="435" r:id="rId34"/>
    <p:sldId id="436" r:id="rId35"/>
    <p:sldId id="434" r:id="rId36"/>
    <p:sldId id="424" r:id="rId37"/>
    <p:sldId id="422" r:id="rId38"/>
    <p:sldId id="416" r:id="rId39"/>
    <p:sldId id="420" r:id="rId40"/>
    <p:sldId id="413" r:id="rId41"/>
    <p:sldId id="414" r:id="rId42"/>
    <p:sldId id="401" r:id="rId43"/>
    <p:sldId id="261" r:id="rId44"/>
    <p:sldId id="262" r:id="rId45"/>
    <p:sldId id="263" r:id="rId46"/>
    <p:sldId id="437" r:id="rId47"/>
    <p:sldId id="438" r:id="rId48"/>
    <p:sldId id="439" r:id="rId49"/>
    <p:sldId id="267" r:id="rId50"/>
    <p:sldId id="268" r:id="rId51"/>
    <p:sldId id="269" r:id="rId52"/>
    <p:sldId id="270" r:id="rId53"/>
    <p:sldId id="271" r:id="rId54"/>
    <p:sldId id="272" r:id="rId55"/>
    <p:sldId id="273" r:id="rId56"/>
    <p:sldId id="274" r:id="rId57"/>
    <p:sldId id="275" r:id="rId58"/>
    <p:sldId id="276" r:id="rId59"/>
    <p:sldId id="277" r:id="rId60"/>
    <p:sldId id="278" r:id="rId61"/>
    <p:sldId id="279" r:id="rId62"/>
    <p:sldId id="280" r:id="rId63"/>
    <p:sldId id="281" r:id="rId64"/>
    <p:sldId id="282" r:id="rId65"/>
    <p:sldId id="440" r:id="rId66"/>
    <p:sldId id="337" r:id="rId67"/>
    <p:sldId id="259" r:id="rId68"/>
    <p:sldId id="33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49ACE-EA67-421D-847F-E96B8244E7B9}" v="10" dt="2020-10-07T00:40:29.4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6" autoAdjust="0"/>
    <p:restoredTop sz="94660"/>
  </p:normalViewPr>
  <p:slideViewPr>
    <p:cSldViewPr snapToGrid="0">
      <p:cViewPr>
        <p:scale>
          <a:sx n="38" d="100"/>
          <a:sy n="38" d="100"/>
        </p:scale>
        <p:origin x="10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Killeen" userId="087166b1-c73d-4642-b969-5fa95343f6ac" providerId="ADAL" clId="{4A949ACE-EA67-421D-847F-E96B8244E7B9}"/>
    <pc:docChg chg="undo custSel addSld delSld modSld sldOrd">
      <pc:chgData name="Erin Killeen" userId="087166b1-c73d-4642-b969-5fa95343f6ac" providerId="ADAL" clId="{4A949ACE-EA67-421D-847F-E96B8244E7B9}" dt="2020-10-07T00:40:29.153" v="227"/>
      <pc:docMkLst>
        <pc:docMk/>
      </pc:docMkLst>
      <pc:sldChg chg="del">
        <pc:chgData name="Erin Killeen" userId="087166b1-c73d-4642-b969-5fa95343f6ac" providerId="ADAL" clId="{4A949ACE-EA67-421D-847F-E96B8244E7B9}" dt="2020-10-06T18:48:03.740" v="209" actId="47"/>
        <pc:sldMkLst>
          <pc:docMk/>
          <pc:sldMk cId="1375281280" sldId="263"/>
        </pc:sldMkLst>
      </pc:sldChg>
      <pc:sldChg chg="addSp delSp modSp mod">
        <pc:chgData name="Erin Killeen" userId="087166b1-c73d-4642-b969-5fa95343f6ac" providerId="ADAL" clId="{4A949ACE-EA67-421D-847F-E96B8244E7B9}" dt="2020-10-06T18:42:16.575" v="183" actId="6549"/>
        <pc:sldMkLst>
          <pc:docMk/>
          <pc:sldMk cId="2366317508" sldId="266"/>
        </pc:sldMkLst>
        <pc:spChg chg="mod">
          <ac:chgData name="Erin Killeen" userId="087166b1-c73d-4642-b969-5fa95343f6ac" providerId="ADAL" clId="{4A949ACE-EA67-421D-847F-E96B8244E7B9}" dt="2020-10-06T18:42:16.575" v="183" actId="6549"/>
          <ac:spMkLst>
            <pc:docMk/>
            <pc:sldMk cId="2366317508" sldId="266"/>
            <ac:spMk id="6" creationId="{82B1834B-6BB6-4639-B45A-B2B89FABCAAD}"/>
          </ac:spMkLst>
        </pc:spChg>
        <pc:picChg chg="del">
          <ac:chgData name="Erin Killeen" userId="087166b1-c73d-4642-b969-5fa95343f6ac" providerId="ADAL" clId="{4A949ACE-EA67-421D-847F-E96B8244E7B9}" dt="2020-10-06T18:33:27.782" v="0" actId="478"/>
          <ac:picMkLst>
            <pc:docMk/>
            <pc:sldMk cId="2366317508" sldId="266"/>
            <ac:picMk id="3" creationId="{77382DEA-39AD-4728-BFAA-34032E0F6809}"/>
          </ac:picMkLst>
        </pc:picChg>
        <pc:picChg chg="add mod modCrop">
          <ac:chgData name="Erin Killeen" userId="087166b1-c73d-4642-b969-5fa95343f6ac" providerId="ADAL" clId="{4A949ACE-EA67-421D-847F-E96B8244E7B9}" dt="2020-10-06T18:41:44.576" v="172" actId="1076"/>
          <ac:picMkLst>
            <pc:docMk/>
            <pc:sldMk cId="2366317508" sldId="266"/>
            <ac:picMk id="4" creationId="{A87510B4-0A7A-46AD-89AB-5E1D4E1A6A14}"/>
          </ac:picMkLst>
        </pc:picChg>
        <pc:picChg chg="add mod">
          <ac:chgData name="Erin Killeen" userId="087166b1-c73d-4642-b969-5fa95343f6ac" providerId="ADAL" clId="{4A949ACE-EA67-421D-847F-E96B8244E7B9}" dt="2020-10-06T18:41:41.998" v="171" actId="1076"/>
          <ac:picMkLst>
            <pc:docMk/>
            <pc:sldMk cId="2366317508" sldId="266"/>
            <ac:picMk id="8" creationId="{47B2323B-926C-4721-BAD7-6469D6E63151}"/>
          </ac:picMkLst>
        </pc:picChg>
        <pc:picChg chg="del">
          <ac:chgData name="Erin Killeen" userId="087166b1-c73d-4642-b969-5fa95343f6ac" providerId="ADAL" clId="{4A949ACE-EA67-421D-847F-E96B8244E7B9}" dt="2020-10-06T18:33:29.323" v="1" actId="478"/>
          <ac:picMkLst>
            <pc:docMk/>
            <pc:sldMk cId="2366317508" sldId="266"/>
            <ac:picMk id="10" creationId="{93A60870-58E1-4F6C-9417-88BA1C3640BB}"/>
          </ac:picMkLst>
        </pc:picChg>
      </pc:sldChg>
      <pc:sldChg chg="add">
        <pc:chgData name="Erin Killeen" userId="087166b1-c73d-4642-b969-5fa95343f6ac" providerId="ADAL" clId="{4A949ACE-EA67-421D-847F-E96B8244E7B9}" dt="2020-10-07T00:40:29.153" v="227"/>
        <pc:sldMkLst>
          <pc:docMk/>
          <pc:sldMk cId="3585519111" sldId="309"/>
        </pc:sldMkLst>
      </pc:sldChg>
      <pc:sldChg chg="add">
        <pc:chgData name="Erin Killeen" userId="087166b1-c73d-4642-b969-5fa95343f6ac" providerId="ADAL" clId="{4A949ACE-EA67-421D-847F-E96B8244E7B9}" dt="2020-10-07T00:40:29.153" v="227"/>
        <pc:sldMkLst>
          <pc:docMk/>
          <pc:sldMk cId="1145761049" sldId="334"/>
        </pc:sldMkLst>
      </pc:sldChg>
      <pc:sldChg chg="del">
        <pc:chgData name="Erin Killeen" userId="087166b1-c73d-4642-b969-5fa95343f6ac" providerId="ADAL" clId="{4A949ACE-EA67-421D-847F-E96B8244E7B9}" dt="2020-10-06T18:42:22.820" v="184" actId="47"/>
        <pc:sldMkLst>
          <pc:docMk/>
          <pc:sldMk cId="29180212" sldId="336"/>
        </pc:sldMkLst>
      </pc:sldChg>
      <pc:sldChg chg="delSp modSp add del mod ord">
        <pc:chgData name="Erin Killeen" userId="087166b1-c73d-4642-b969-5fa95343f6ac" providerId="ADAL" clId="{4A949ACE-EA67-421D-847F-E96B8244E7B9}" dt="2020-10-06T18:47:34.842" v="208"/>
        <pc:sldMkLst>
          <pc:docMk/>
          <pc:sldMk cId="3240610120" sldId="338"/>
        </pc:sldMkLst>
        <pc:spChg chg="mod">
          <ac:chgData name="Erin Killeen" userId="087166b1-c73d-4642-b969-5fa95343f6ac" providerId="ADAL" clId="{4A949ACE-EA67-421D-847F-E96B8244E7B9}" dt="2020-10-06T18:47:28.057" v="205" actId="1076"/>
          <ac:spMkLst>
            <pc:docMk/>
            <pc:sldMk cId="3240610120" sldId="338"/>
            <ac:spMk id="4" creationId="{5690D3D8-23DE-47E7-8C3E-084A2B757462}"/>
          </ac:spMkLst>
        </pc:spChg>
        <pc:spChg chg="del mod">
          <ac:chgData name="Erin Killeen" userId="087166b1-c73d-4642-b969-5fa95343f6ac" providerId="ADAL" clId="{4A949ACE-EA67-421D-847F-E96B8244E7B9}" dt="2020-10-06T18:47:34.842" v="208"/>
          <ac:spMkLst>
            <pc:docMk/>
            <pc:sldMk cId="3240610120" sldId="338"/>
            <ac:spMk id="6" creationId="{08E6FF08-F990-413E-BACA-D028F141F639}"/>
          </ac:spMkLst>
        </pc:spChg>
        <pc:picChg chg="mod">
          <ac:chgData name="Erin Killeen" userId="087166b1-c73d-4642-b969-5fa95343f6ac" providerId="ADAL" clId="{4A949ACE-EA67-421D-847F-E96B8244E7B9}" dt="2020-10-06T18:47:33.713" v="206" actId="14100"/>
          <ac:picMkLst>
            <pc:docMk/>
            <pc:sldMk cId="3240610120" sldId="338"/>
            <ac:picMk id="8" creationId="{00000000-0000-0000-0000-000000000000}"/>
          </ac:picMkLst>
        </pc:picChg>
      </pc:sldChg>
      <pc:sldChg chg="add">
        <pc:chgData name="Erin Killeen" userId="087166b1-c73d-4642-b969-5fa95343f6ac" providerId="ADAL" clId="{4A949ACE-EA67-421D-847F-E96B8244E7B9}" dt="2020-10-07T00:40:29.153" v="227"/>
        <pc:sldMkLst>
          <pc:docMk/>
          <pc:sldMk cId="1756584038" sldId="353"/>
        </pc:sldMkLst>
      </pc:sldChg>
      <pc:sldChg chg="add">
        <pc:chgData name="Erin Killeen" userId="087166b1-c73d-4642-b969-5fa95343f6ac" providerId="ADAL" clId="{4A949ACE-EA67-421D-847F-E96B8244E7B9}" dt="2020-10-07T00:40:29.153" v="227"/>
        <pc:sldMkLst>
          <pc:docMk/>
          <pc:sldMk cId="875159903" sldId="355"/>
        </pc:sldMkLst>
      </pc:sldChg>
      <pc:sldChg chg="del">
        <pc:chgData name="Erin Killeen" userId="087166b1-c73d-4642-b969-5fa95343f6ac" providerId="ADAL" clId="{4A949ACE-EA67-421D-847F-E96B8244E7B9}" dt="2020-10-06T18:52:38.593" v="210" actId="47"/>
        <pc:sldMkLst>
          <pc:docMk/>
          <pc:sldMk cId="4020105701" sldId="415"/>
        </pc:sldMkLst>
      </pc:sldChg>
      <pc:sldChg chg="modSp add mod">
        <pc:chgData name="Erin Killeen" userId="087166b1-c73d-4642-b969-5fa95343f6ac" providerId="ADAL" clId="{4A949ACE-EA67-421D-847F-E96B8244E7B9}" dt="2020-10-06T18:53:53.037" v="224" actId="20577"/>
        <pc:sldMkLst>
          <pc:docMk/>
          <pc:sldMk cId="1014061021" sldId="440"/>
        </pc:sldMkLst>
        <pc:spChg chg="mod">
          <ac:chgData name="Erin Killeen" userId="087166b1-c73d-4642-b969-5fa95343f6ac" providerId="ADAL" clId="{4A949ACE-EA67-421D-847F-E96B8244E7B9}" dt="2020-10-06T18:53:53.037" v="224" actId="20577"/>
          <ac:spMkLst>
            <pc:docMk/>
            <pc:sldMk cId="1014061021" sldId="440"/>
            <ac:spMk id="2" creationId="{9411F21A-D766-43B6-BCB2-A2990C86C673}"/>
          </ac:spMkLst>
        </pc:spChg>
      </pc:sldChg>
      <pc:sldChg chg="add">
        <pc:chgData name="Erin Killeen" userId="087166b1-c73d-4642-b969-5fa95343f6ac" providerId="ADAL" clId="{4A949ACE-EA67-421D-847F-E96B8244E7B9}" dt="2020-10-07T00:40:29.153" v="227"/>
        <pc:sldMkLst>
          <pc:docMk/>
          <pc:sldMk cId="449360675" sldId="441"/>
        </pc:sldMkLst>
      </pc:sldChg>
      <pc:sldChg chg="add del">
        <pc:chgData name="Erin Killeen" userId="087166b1-c73d-4642-b969-5fa95343f6ac" providerId="ADAL" clId="{4A949ACE-EA67-421D-847F-E96B8244E7B9}" dt="2020-10-07T00:40:15.905" v="226"/>
        <pc:sldMkLst>
          <pc:docMk/>
          <pc:sldMk cId="740207546" sldId="44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numRef>
              <c:f>Sheet1!$A$2:$A$7</c:f>
              <c:numCache>
                <c:formatCode>mmm\-yy</c:formatCode>
                <c:ptCount val="6"/>
                <c:pt idx="0">
                  <c:v>43891</c:v>
                </c:pt>
                <c:pt idx="1">
                  <c:v>43922</c:v>
                </c:pt>
                <c:pt idx="2">
                  <c:v>43952</c:v>
                </c:pt>
                <c:pt idx="3">
                  <c:v>43983</c:v>
                </c:pt>
                <c:pt idx="4">
                  <c:v>44013</c:v>
                </c:pt>
                <c:pt idx="5">
                  <c:v>44044</c:v>
                </c:pt>
              </c:numCache>
            </c:numRef>
          </c:cat>
          <c:val>
            <c:numRef>
              <c:f>Sheet1!$B$2:$B$7</c:f>
              <c:numCache>
                <c:formatCode>#,##0</c:formatCode>
                <c:ptCount val="6"/>
                <c:pt idx="0">
                  <c:v>9387781</c:v>
                </c:pt>
                <c:pt idx="1">
                  <c:v>18973539</c:v>
                </c:pt>
                <c:pt idx="2">
                  <c:v>10928973</c:v>
                </c:pt>
                <c:pt idx="3">
                  <c:v>5911304</c:v>
                </c:pt>
                <c:pt idx="4">
                  <c:v>5491867</c:v>
                </c:pt>
                <c:pt idx="5">
                  <c:v>4379550</c:v>
                </c:pt>
              </c:numCache>
            </c:numRef>
          </c:val>
          <c:extLst>
            <c:ext xmlns:c16="http://schemas.microsoft.com/office/drawing/2014/chart" uri="{C3380CC4-5D6E-409C-BE32-E72D297353CC}">
              <c16:uniqueId val="{00000000-FC0A-4C68-AD72-6BC873DD36B2}"/>
            </c:ext>
          </c:extLst>
        </c:ser>
        <c:ser>
          <c:idx val="1"/>
          <c:order val="1"/>
          <c:tx>
            <c:strRef>
              <c:f>Sheet1!$C$1</c:f>
              <c:strCache>
                <c:ptCount val="1"/>
                <c:pt idx="0">
                  <c:v>Column2</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numRef>
              <c:f>Sheet1!$A$2:$A$7</c:f>
              <c:numCache>
                <c:formatCode>mmm\-yy</c:formatCode>
                <c:ptCount val="6"/>
                <c:pt idx="0">
                  <c:v>43891</c:v>
                </c:pt>
                <c:pt idx="1">
                  <c:v>43922</c:v>
                </c:pt>
                <c:pt idx="2">
                  <c:v>43952</c:v>
                </c:pt>
                <c:pt idx="3">
                  <c:v>43983</c:v>
                </c:pt>
                <c:pt idx="4">
                  <c:v>44013</c:v>
                </c:pt>
                <c:pt idx="5">
                  <c:v>44044</c:v>
                </c:pt>
              </c:numCache>
            </c:numRef>
          </c:cat>
          <c:val>
            <c:numRef>
              <c:f>Sheet1!$C$2:$C$7</c:f>
              <c:numCache>
                <c:formatCode>General</c:formatCode>
                <c:ptCount val="6"/>
              </c:numCache>
            </c:numRef>
          </c:val>
          <c:extLst>
            <c:ext xmlns:c16="http://schemas.microsoft.com/office/drawing/2014/chart" uri="{C3380CC4-5D6E-409C-BE32-E72D297353CC}">
              <c16:uniqueId val="{00000001-FC0A-4C68-AD72-6BC873DD36B2}"/>
            </c:ext>
          </c:extLst>
        </c:ser>
        <c:ser>
          <c:idx val="2"/>
          <c:order val="2"/>
          <c:tx>
            <c:strRef>
              <c:f>Sheet1!$D$1</c:f>
              <c:strCache>
                <c:ptCount val="1"/>
                <c:pt idx="0">
                  <c:v>Column1</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numRef>
              <c:f>Sheet1!$A$2:$A$7</c:f>
              <c:numCache>
                <c:formatCode>mmm\-yy</c:formatCode>
                <c:ptCount val="6"/>
                <c:pt idx="0">
                  <c:v>43891</c:v>
                </c:pt>
                <c:pt idx="1">
                  <c:v>43922</c:v>
                </c:pt>
                <c:pt idx="2">
                  <c:v>43952</c:v>
                </c:pt>
                <c:pt idx="3">
                  <c:v>43983</c:v>
                </c:pt>
                <c:pt idx="4">
                  <c:v>44013</c:v>
                </c:pt>
                <c:pt idx="5">
                  <c:v>44044</c:v>
                </c:pt>
              </c:numCache>
            </c:numRef>
          </c:cat>
          <c:val>
            <c:numRef>
              <c:f>Sheet1!$D$2:$D$7</c:f>
              <c:numCache>
                <c:formatCode>General</c:formatCode>
                <c:ptCount val="6"/>
              </c:numCache>
            </c:numRef>
          </c:val>
          <c:extLst>
            <c:ext xmlns:c16="http://schemas.microsoft.com/office/drawing/2014/chart" uri="{C3380CC4-5D6E-409C-BE32-E72D297353CC}">
              <c16:uniqueId val="{00000002-FC0A-4C68-AD72-6BC873DD36B2}"/>
            </c:ext>
          </c:extLst>
        </c:ser>
        <c:dLbls>
          <c:showLegendKey val="0"/>
          <c:showVal val="0"/>
          <c:showCatName val="0"/>
          <c:showSerName val="0"/>
          <c:showPercent val="0"/>
          <c:showBubbleSize val="0"/>
        </c:dLbls>
        <c:gapWidth val="100"/>
        <c:overlap val="-24"/>
        <c:axId val="423683288"/>
        <c:axId val="423683616"/>
      </c:barChart>
      <c:dateAx>
        <c:axId val="423683288"/>
        <c:scaling>
          <c:orientation val="minMax"/>
        </c:scaling>
        <c:delete val="0"/>
        <c:axPos val="b"/>
        <c:numFmt formatCode="mmm\-yy"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23683616"/>
        <c:crosses val="autoZero"/>
        <c:auto val="1"/>
        <c:lblOffset val="100"/>
        <c:baseTimeUnit val="months"/>
      </c:dateAx>
      <c:valAx>
        <c:axId val="423683616"/>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23683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At last enrollment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23 or younger</c:v>
                </c:pt>
                <c:pt idx="1">
                  <c:v>24-29</c:v>
                </c:pt>
                <c:pt idx="2">
                  <c:v>30-39</c:v>
                </c:pt>
                <c:pt idx="3">
                  <c:v>40-49</c:v>
                </c:pt>
                <c:pt idx="4">
                  <c:v>50 or older</c:v>
                </c:pt>
              </c:strCache>
            </c:strRef>
          </c:cat>
          <c:val>
            <c:numRef>
              <c:f>Sheet1!$B$2:$B$6</c:f>
              <c:numCache>
                <c:formatCode>0%</c:formatCode>
                <c:ptCount val="5"/>
                <c:pt idx="0">
                  <c:v>0.38</c:v>
                </c:pt>
                <c:pt idx="1">
                  <c:v>0.18</c:v>
                </c:pt>
                <c:pt idx="2">
                  <c:v>0.17</c:v>
                </c:pt>
                <c:pt idx="3">
                  <c:v>0.12</c:v>
                </c:pt>
                <c:pt idx="4">
                  <c:v>0.11</c:v>
                </c:pt>
              </c:numCache>
            </c:numRef>
          </c:val>
          <c:extLst>
            <c:ext xmlns:c16="http://schemas.microsoft.com/office/drawing/2014/chart" uri="{C3380CC4-5D6E-409C-BE32-E72D297353CC}">
              <c16:uniqueId val="{00000000-E64C-4D70-B96E-607F459E7D75}"/>
            </c:ext>
          </c:extLst>
        </c:ser>
        <c:ser>
          <c:idx val="1"/>
          <c:order val="1"/>
          <c:tx>
            <c:strRef>
              <c:f>Sheet1!$C$1</c:f>
              <c:strCache>
                <c:ptCount val="1"/>
                <c:pt idx="0">
                  <c:v>As of 2018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23 or younger</c:v>
                </c:pt>
                <c:pt idx="1">
                  <c:v>24-29</c:v>
                </c:pt>
                <c:pt idx="2">
                  <c:v>30-39</c:v>
                </c:pt>
                <c:pt idx="3">
                  <c:v>40-49</c:v>
                </c:pt>
                <c:pt idx="4">
                  <c:v>50 or older</c:v>
                </c:pt>
              </c:strCache>
            </c:strRef>
          </c:cat>
          <c:val>
            <c:numRef>
              <c:f>Sheet1!$C$2:$C$6</c:f>
              <c:numCache>
                <c:formatCode>0%</c:formatCode>
                <c:ptCount val="5"/>
                <c:pt idx="0">
                  <c:v>0.06</c:v>
                </c:pt>
                <c:pt idx="1">
                  <c:v>0.17</c:v>
                </c:pt>
                <c:pt idx="2">
                  <c:v>0.28000000000000003</c:v>
                </c:pt>
                <c:pt idx="3">
                  <c:v>0.18</c:v>
                </c:pt>
                <c:pt idx="4">
                  <c:v>0.26</c:v>
                </c:pt>
              </c:numCache>
            </c:numRef>
          </c:val>
          <c:extLst>
            <c:ext xmlns:c16="http://schemas.microsoft.com/office/drawing/2014/chart" uri="{C3380CC4-5D6E-409C-BE32-E72D297353CC}">
              <c16:uniqueId val="{00000001-E64C-4D70-B96E-607F459E7D75}"/>
            </c:ext>
          </c:extLst>
        </c:ser>
        <c:dLbls>
          <c:dLblPos val="outEnd"/>
          <c:showLegendKey val="0"/>
          <c:showVal val="1"/>
          <c:showCatName val="0"/>
          <c:showSerName val="0"/>
          <c:showPercent val="0"/>
          <c:showBubbleSize val="0"/>
        </c:dLbls>
        <c:gapWidth val="219"/>
        <c:overlap val="-27"/>
        <c:axId val="435107720"/>
        <c:axId val="435108704"/>
      </c:barChart>
      <c:catAx>
        <c:axId val="435107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5108704"/>
        <c:crosses val="autoZero"/>
        <c:auto val="1"/>
        <c:lblAlgn val="ctr"/>
        <c:lblOffset val="100"/>
        <c:noMultiLvlLbl val="0"/>
      </c:catAx>
      <c:valAx>
        <c:axId val="435108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5107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Willing</c:v>
                </c:pt>
              </c:strCache>
            </c:strRef>
          </c:tx>
          <c:spPr>
            <a:solidFill>
              <a:schemeClr val="accent1"/>
            </a:solidFill>
            <a:ln>
              <a:noFill/>
            </a:ln>
            <a:effectLst/>
          </c:spPr>
          <c:invertIfNegative val="0"/>
          <c:cat>
            <c:strRef>
              <c:f>Sheet1!$A$2:$A$7</c:f>
              <c:strCache>
                <c:ptCount val="6"/>
                <c:pt idx="0">
                  <c:v>Credential Name</c:v>
                </c:pt>
                <c:pt idx="1">
                  <c:v>Last Name</c:v>
                </c:pt>
                <c:pt idx="2">
                  <c:v>First Name</c:v>
                </c:pt>
                <c:pt idx="3">
                  <c:v>Birthdate</c:v>
                </c:pt>
                <c:pt idx="4">
                  <c:v>Credential Award Date</c:v>
                </c:pt>
                <c:pt idx="5">
                  <c:v>Credential Purpose</c:v>
                </c:pt>
              </c:strCache>
            </c:strRef>
          </c:cat>
          <c:val>
            <c:numRef>
              <c:f>Sheet1!$B$2:$B$7</c:f>
              <c:numCache>
                <c:formatCode>General</c:formatCode>
                <c:ptCount val="6"/>
                <c:pt idx="0">
                  <c:v>4.17</c:v>
                </c:pt>
                <c:pt idx="1">
                  <c:v>8</c:v>
                </c:pt>
                <c:pt idx="2">
                  <c:v>8</c:v>
                </c:pt>
                <c:pt idx="3">
                  <c:v>8</c:v>
                </c:pt>
                <c:pt idx="4">
                  <c:v>16</c:v>
                </c:pt>
                <c:pt idx="5">
                  <c:v>28</c:v>
                </c:pt>
              </c:numCache>
            </c:numRef>
          </c:val>
          <c:extLst>
            <c:ext xmlns:c16="http://schemas.microsoft.com/office/drawing/2014/chart" uri="{C3380CC4-5D6E-409C-BE32-E72D297353CC}">
              <c16:uniqueId val="{00000000-50E2-4F5B-863D-3FEBEAB20898}"/>
            </c:ext>
          </c:extLst>
        </c:ser>
        <c:ser>
          <c:idx val="1"/>
          <c:order val="1"/>
          <c:tx>
            <c:strRef>
              <c:f>Sheet1!$C$1</c:f>
              <c:strCache>
                <c:ptCount val="1"/>
                <c:pt idx="0">
                  <c:v>Inclined</c:v>
                </c:pt>
              </c:strCache>
            </c:strRef>
          </c:tx>
          <c:spPr>
            <a:solidFill>
              <a:schemeClr val="accent2"/>
            </a:solidFill>
            <a:ln>
              <a:noFill/>
            </a:ln>
            <a:effectLst/>
          </c:spPr>
          <c:invertIfNegative val="0"/>
          <c:cat>
            <c:strRef>
              <c:f>Sheet1!$A$2:$A$7</c:f>
              <c:strCache>
                <c:ptCount val="6"/>
                <c:pt idx="0">
                  <c:v>Credential Name</c:v>
                </c:pt>
                <c:pt idx="1">
                  <c:v>Last Name</c:v>
                </c:pt>
                <c:pt idx="2">
                  <c:v>First Name</c:v>
                </c:pt>
                <c:pt idx="3">
                  <c:v>Birthdate</c:v>
                </c:pt>
                <c:pt idx="4">
                  <c:v>Credential Award Date</c:v>
                </c:pt>
                <c:pt idx="5">
                  <c:v>Credential Purpose</c:v>
                </c:pt>
              </c:strCache>
            </c:strRef>
          </c:cat>
          <c:val>
            <c:numRef>
              <c:f>Sheet1!$C$2:$C$7</c:f>
              <c:numCache>
                <c:formatCode>General</c:formatCode>
                <c:ptCount val="6"/>
                <c:pt idx="0">
                  <c:v>4.17</c:v>
                </c:pt>
                <c:pt idx="1">
                  <c:v>4</c:v>
                </c:pt>
                <c:pt idx="2">
                  <c:v>4</c:v>
                </c:pt>
                <c:pt idx="3">
                  <c:v>4</c:v>
                </c:pt>
                <c:pt idx="4">
                  <c:v>4</c:v>
                </c:pt>
                <c:pt idx="5">
                  <c:v>0</c:v>
                </c:pt>
              </c:numCache>
            </c:numRef>
          </c:val>
          <c:extLst>
            <c:ext xmlns:c16="http://schemas.microsoft.com/office/drawing/2014/chart" uri="{C3380CC4-5D6E-409C-BE32-E72D297353CC}">
              <c16:uniqueId val="{00000001-50E2-4F5B-863D-3FEBEAB20898}"/>
            </c:ext>
          </c:extLst>
        </c:ser>
        <c:ser>
          <c:idx val="2"/>
          <c:order val="2"/>
          <c:tx>
            <c:strRef>
              <c:f>Sheet1!$D$1</c:f>
              <c:strCache>
                <c:ptCount val="1"/>
                <c:pt idx="0">
                  <c:v>Receptive</c:v>
                </c:pt>
              </c:strCache>
            </c:strRef>
          </c:tx>
          <c:spPr>
            <a:solidFill>
              <a:schemeClr val="accent3"/>
            </a:solidFill>
            <a:ln>
              <a:noFill/>
            </a:ln>
            <a:effectLst/>
          </c:spPr>
          <c:invertIfNegative val="0"/>
          <c:cat>
            <c:strRef>
              <c:f>Sheet1!$A$2:$A$7</c:f>
              <c:strCache>
                <c:ptCount val="6"/>
                <c:pt idx="0">
                  <c:v>Credential Name</c:v>
                </c:pt>
                <c:pt idx="1">
                  <c:v>Last Name</c:v>
                </c:pt>
                <c:pt idx="2">
                  <c:v>First Name</c:v>
                </c:pt>
                <c:pt idx="3">
                  <c:v>Birthdate</c:v>
                </c:pt>
                <c:pt idx="4">
                  <c:v>Credential Award Date</c:v>
                </c:pt>
                <c:pt idx="5">
                  <c:v>Credential Purpose</c:v>
                </c:pt>
              </c:strCache>
            </c:strRef>
          </c:cat>
          <c:val>
            <c:numRef>
              <c:f>Sheet1!$D$2:$D$7</c:f>
              <c:numCache>
                <c:formatCode>General</c:formatCode>
                <c:ptCount val="6"/>
                <c:pt idx="0">
                  <c:v>4.17</c:v>
                </c:pt>
                <c:pt idx="1">
                  <c:v>4</c:v>
                </c:pt>
                <c:pt idx="2">
                  <c:v>24</c:v>
                </c:pt>
                <c:pt idx="3">
                  <c:v>24</c:v>
                </c:pt>
                <c:pt idx="4">
                  <c:v>4</c:v>
                </c:pt>
                <c:pt idx="5">
                  <c:v>36</c:v>
                </c:pt>
              </c:numCache>
            </c:numRef>
          </c:val>
          <c:extLst>
            <c:ext xmlns:c16="http://schemas.microsoft.com/office/drawing/2014/chart" uri="{C3380CC4-5D6E-409C-BE32-E72D297353CC}">
              <c16:uniqueId val="{00000002-50E2-4F5B-863D-3FEBEAB20898}"/>
            </c:ext>
          </c:extLst>
        </c:ser>
        <c:ser>
          <c:idx val="3"/>
          <c:order val="3"/>
          <c:tx>
            <c:strRef>
              <c:f>Sheet1!$E$1</c:f>
              <c:strCache>
                <c:ptCount val="1"/>
                <c:pt idx="0">
                  <c:v>Uninclined</c:v>
                </c:pt>
              </c:strCache>
            </c:strRef>
          </c:tx>
          <c:spPr>
            <a:solidFill>
              <a:schemeClr val="accent4"/>
            </a:solidFill>
            <a:ln>
              <a:noFill/>
            </a:ln>
            <a:effectLst/>
          </c:spPr>
          <c:invertIfNegative val="0"/>
          <c:cat>
            <c:strRef>
              <c:f>Sheet1!$A$2:$A$7</c:f>
              <c:strCache>
                <c:ptCount val="6"/>
                <c:pt idx="0">
                  <c:v>Credential Name</c:v>
                </c:pt>
                <c:pt idx="1">
                  <c:v>Last Name</c:v>
                </c:pt>
                <c:pt idx="2">
                  <c:v>First Name</c:v>
                </c:pt>
                <c:pt idx="3">
                  <c:v>Birthdate</c:v>
                </c:pt>
                <c:pt idx="4">
                  <c:v>Credential Award Date</c:v>
                </c:pt>
                <c:pt idx="5">
                  <c:v>Credential Purpose</c:v>
                </c:pt>
              </c:strCache>
            </c:strRef>
          </c:cat>
          <c:val>
            <c:numRef>
              <c:f>Sheet1!$E$2:$E$7</c:f>
              <c:numCache>
                <c:formatCode>General</c:formatCode>
                <c:ptCount val="6"/>
                <c:pt idx="0">
                  <c:v>0</c:v>
                </c:pt>
                <c:pt idx="1">
                  <c:v>0</c:v>
                </c:pt>
                <c:pt idx="2">
                  <c:v>4</c:v>
                </c:pt>
                <c:pt idx="3">
                  <c:v>4</c:v>
                </c:pt>
                <c:pt idx="4">
                  <c:v>0</c:v>
                </c:pt>
                <c:pt idx="5">
                  <c:v>4</c:v>
                </c:pt>
              </c:numCache>
            </c:numRef>
          </c:val>
          <c:extLst>
            <c:ext xmlns:c16="http://schemas.microsoft.com/office/drawing/2014/chart" uri="{C3380CC4-5D6E-409C-BE32-E72D297353CC}">
              <c16:uniqueId val="{00000003-50E2-4F5B-863D-3FEBEAB20898}"/>
            </c:ext>
          </c:extLst>
        </c:ser>
        <c:ser>
          <c:idx val="4"/>
          <c:order val="4"/>
          <c:tx>
            <c:strRef>
              <c:f>Sheet1!$F$1</c:f>
              <c:strCache>
                <c:ptCount val="1"/>
                <c:pt idx="0">
                  <c:v>Unwilling</c:v>
                </c:pt>
              </c:strCache>
            </c:strRef>
          </c:tx>
          <c:spPr>
            <a:solidFill>
              <a:schemeClr val="accent5"/>
            </a:solidFill>
            <a:ln>
              <a:noFill/>
            </a:ln>
            <a:effectLst/>
          </c:spPr>
          <c:invertIfNegative val="0"/>
          <c:cat>
            <c:strRef>
              <c:f>Sheet1!$A$2:$A$7</c:f>
              <c:strCache>
                <c:ptCount val="6"/>
                <c:pt idx="0">
                  <c:v>Credential Name</c:v>
                </c:pt>
                <c:pt idx="1">
                  <c:v>Last Name</c:v>
                </c:pt>
                <c:pt idx="2">
                  <c:v>First Name</c:v>
                </c:pt>
                <c:pt idx="3">
                  <c:v>Birthdate</c:v>
                </c:pt>
                <c:pt idx="4">
                  <c:v>Credential Award Date</c:v>
                </c:pt>
                <c:pt idx="5">
                  <c:v>Credential Purpose</c:v>
                </c:pt>
              </c:strCache>
            </c:strRef>
          </c:cat>
          <c:val>
            <c:numRef>
              <c:f>Sheet1!$F$2:$F$7</c:f>
              <c:numCache>
                <c:formatCode>General</c:formatCode>
                <c:ptCount val="6"/>
                <c:pt idx="0">
                  <c:v>4.17</c:v>
                </c:pt>
                <c:pt idx="1">
                  <c:v>4</c:v>
                </c:pt>
                <c:pt idx="2">
                  <c:v>8</c:v>
                </c:pt>
                <c:pt idx="3">
                  <c:v>8</c:v>
                </c:pt>
                <c:pt idx="4">
                  <c:v>0</c:v>
                </c:pt>
                <c:pt idx="5">
                  <c:v>0</c:v>
                </c:pt>
              </c:numCache>
            </c:numRef>
          </c:val>
          <c:extLst>
            <c:ext xmlns:c16="http://schemas.microsoft.com/office/drawing/2014/chart" uri="{C3380CC4-5D6E-409C-BE32-E72D297353CC}">
              <c16:uniqueId val="{00000004-50E2-4F5B-863D-3FEBEAB20898}"/>
            </c:ext>
          </c:extLst>
        </c:ser>
        <c:ser>
          <c:idx val="5"/>
          <c:order val="5"/>
          <c:tx>
            <c:strRef>
              <c:f>Sheet1!$G$1</c:f>
              <c:strCache>
                <c:ptCount val="1"/>
                <c:pt idx="0">
                  <c:v>N/A or Already Collect</c:v>
                </c:pt>
              </c:strCache>
            </c:strRef>
          </c:tx>
          <c:spPr>
            <a:solidFill>
              <a:schemeClr val="accent6"/>
            </a:solidFill>
            <a:ln>
              <a:noFill/>
            </a:ln>
            <a:effectLst/>
          </c:spPr>
          <c:invertIfNegative val="0"/>
          <c:cat>
            <c:strRef>
              <c:f>Sheet1!$A$2:$A$7</c:f>
              <c:strCache>
                <c:ptCount val="6"/>
                <c:pt idx="0">
                  <c:v>Credential Name</c:v>
                </c:pt>
                <c:pt idx="1">
                  <c:v>Last Name</c:v>
                </c:pt>
                <c:pt idx="2">
                  <c:v>First Name</c:v>
                </c:pt>
                <c:pt idx="3">
                  <c:v>Birthdate</c:v>
                </c:pt>
                <c:pt idx="4">
                  <c:v>Credential Award Date</c:v>
                </c:pt>
                <c:pt idx="5">
                  <c:v>Credential Purpose</c:v>
                </c:pt>
              </c:strCache>
            </c:strRef>
          </c:cat>
          <c:val>
            <c:numRef>
              <c:f>Sheet1!$G$2:$G$7</c:f>
              <c:numCache>
                <c:formatCode>General</c:formatCode>
                <c:ptCount val="6"/>
                <c:pt idx="0">
                  <c:v>83.33</c:v>
                </c:pt>
                <c:pt idx="1">
                  <c:v>80</c:v>
                </c:pt>
                <c:pt idx="2">
                  <c:v>52</c:v>
                </c:pt>
                <c:pt idx="3">
                  <c:v>52</c:v>
                </c:pt>
                <c:pt idx="4">
                  <c:v>76</c:v>
                </c:pt>
                <c:pt idx="5">
                  <c:v>32</c:v>
                </c:pt>
              </c:numCache>
            </c:numRef>
          </c:val>
          <c:extLst>
            <c:ext xmlns:c16="http://schemas.microsoft.com/office/drawing/2014/chart" uri="{C3380CC4-5D6E-409C-BE32-E72D297353CC}">
              <c16:uniqueId val="{00000005-50E2-4F5B-863D-3FEBEAB20898}"/>
            </c:ext>
          </c:extLst>
        </c:ser>
        <c:dLbls>
          <c:showLegendKey val="0"/>
          <c:showVal val="0"/>
          <c:showCatName val="0"/>
          <c:showSerName val="0"/>
          <c:showPercent val="0"/>
          <c:showBubbleSize val="0"/>
        </c:dLbls>
        <c:gapWidth val="219"/>
        <c:overlap val="-27"/>
        <c:axId val="383349088"/>
        <c:axId val="383349416"/>
      </c:barChart>
      <c:catAx>
        <c:axId val="38334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349416"/>
        <c:crosses val="autoZero"/>
        <c:auto val="1"/>
        <c:lblAlgn val="ctr"/>
        <c:lblOffset val="100"/>
        <c:noMultiLvlLbl val="0"/>
      </c:catAx>
      <c:valAx>
        <c:axId val="383349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349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22817633906876"/>
          <c:y val="3.3672391930733854E-2"/>
          <c:w val="0.79643700787401572"/>
          <c:h val="0.81432283030152919"/>
        </c:manualLayout>
      </c:layout>
      <c:barChart>
        <c:barDir val="col"/>
        <c:grouping val="clustered"/>
        <c:varyColors val="0"/>
        <c:ser>
          <c:idx val="0"/>
          <c:order val="0"/>
          <c:tx>
            <c:strRef>
              <c:f>Sheet1!$B$1</c:f>
              <c:strCache>
                <c:ptCount val="1"/>
                <c:pt idx="0">
                  <c:v>Unwilling</c:v>
                </c:pt>
              </c:strCache>
            </c:strRef>
          </c:tx>
          <c:spPr>
            <a:solidFill>
              <a:schemeClr val="accent1"/>
            </a:solidFill>
            <a:ln>
              <a:noFill/>
            </a:ln>
            <a:effectLst/>
          </c:spPr>
          <c:invertIfNegative val="0"/>
          <c:cat>
            <c:strRef>
              <c:f>Sheet1!$A$2:$A$6</c:f>
              <c:strCache>
                <c:ptCount val="5"/>
                <c:pt idx="0">
                  <c:v>Zip Code</c:v>
                </c:pt>
                <c:pt idx="1">
                  <c:v>Full Address</c:v>
                </c:pt>
                <c:pt idx="2">
                  <c:v>Previous First Name</c:v>
                </c:pt>
                <c:pt idx="3">
                  <c:v>Middle Name</c:v>
                </c:pt>
                <c:pt idx="4">
                  <c:v>Middle Initial</c:v>
                </c:pt>
              </c:strCache>
            </c:strRef>
          </c:cat>
          <c:val>
            <c:numRef>
              <c:f>Sheet1!$B$2:$B$6</c:f>
              <c:numCache>
                <c:formatCode>General</c:formatCode>
                <c:ptCount val="5"/>
                <c:pt idx="0">
                  <c:v>8</c:v>
                </c:pt>
                <c:pt idx="1">
                  <c:v>4</c:v>
                </c:pt>
                <c:pt idx="2">
                  <c:v>4</c:v>
                </c:pt>
                <c:pt idx="3">
                  <c:v>28</c:v>
                </c:pt>
                <c:pt idx="4">
                  <c:v>33.33</c:v>
                </c:pt>
              </c:numCache>
            </c:numRef>
          </c:val>
          <c:extLst>
            <c:ext xmlns:c16="http://schemas.microsoft.com/office/drawing/2014/chart" uri="{C3380CC4-5D6E-409C-BE32-E72D297353CC}">
              <c16:uniqueId val="{00000000-2965-4ED6-985F-4F1020D5695C}"/>
            </c:ext>
          </c:extLst>
        </c:ser>
        <c:ser>
          <c:idx val="1"/>
          <c:order val="1"/>
          <c:tx>
            <c:strRef>
              <c:f>Sheet1!$C$1</c:f>
              <c:strCache>
                <c:ptCount val="1"/>
                <c:pt idx="0">
                  <c:v>Unclined</c:v>
                </c:pt>
              </c:strCache>
            </c:strRef>
          </c:tx>
          <c:spPr>
            <a:solidFill>
              <a:schemeClr val="accent2"/>
            </a:solidFill>
            <a:ln>
              <a:noFill/>
            </a:ln>
            <a:effectLst/>
          </c:spPr>
          <c:invertIfNegative val="0"/>
          <c:cat>
            <c:strRef>
              <c:f>Sheet1!$A$2:$A$6</c:f>
              <c:strCache>
                <c:ptCount val="5"/>
                <c:pt idx="0">
                  <c:v>Zip Code</c:v>
                </c:pt>
                <c:pt idx="1">
                  <c:v>Full Address</c:v>
                </c:pt>
                <c:pt idx="2">
                  <c:v>Previous First Name</c:v>
                </c:pt>
                <c:pt idx="3">
                  <c:v>Middle Name</c:v>
                </c:pt>
                <c:pt idx="4">
                  <c:v>Middle Initial</c:v>
                </c:pt>
              </c:strCache>
            </c:strRef>
          </c:cat>
          <c:val>
            <c:numRef>
              <c:f>Sheet1!$C$2:$C$6</c:f>
              <c:numCache>
                <c:formatCode>General</c:formatCode>
                <c:ptCount val="5"/>
                <c:pt idx="0">
                  <c:v>36</c:v>
                </c:pt>
                <c:pt idx="1">
                  <c:v>4</c:v>
                </c:pt>
                <c:pt idx="2">
                  <c:v>4</c:v>
                </c:pt>
                <c:pt idx="3">
                  <c:v>0</c:v>
                </c:pt>
                <c:pt idx="4">
                  <c:v>0</c:v>
                </c:pt>
              </c:numCache>
            </c:numRef>
          </c:val>
          <c:extLst>
            <c:ext xmlns:c16="http://schemas.microsoft.com/office/drawing/2014/chart" uri="{C3380CC4-5D6E-409C-BE32-E72D297353CC}">
              <c16:uniqueId val="{00000001-2965-4ED6-985F-4F1020D5695C}"/>
            </c:ext>
          </c:extLst>
        </c:ser>
        <c:ser>
          <c:idx val="2"/>
          <c:order val="2"/>
          <c:tx>
            <c:strRef>
              <c:f>Sheet1!$D$1</c:f>
              <c:strCache>
                <c:ptCount val="1"/>
                <c:pt idx="0">
                  <c:v>Receptive</c:v>
                </c:pt>
              </c:strCache>
            </c:strRef>
          </c:tx>
          <c:spPr>
            <a:solidFill>
              <a:schemeClr val="accent3"/>
            </a:solidFill>
            <a:ln>
              <a:noFill/>
            </a:ln>
            <a:effectLst/>
          </c:spPr>
          <c:invertIfNegative val="0"/>
          <c:cat>
            <c:strRef>
              <c:f>Sheet1!$A$2:$A$6</c:f>
              <c:strCache>
                <c:ptCount val="5"/>
                <c:pt idx="0">
                  <c:v>Zip Code</c:v>
                </c:pt>
                <c:pt idx="1">
                  <c:v>Full Address</c:v>
                </c:pt>
                <c:pt idx="2">
                  <c:v>Previous First Name</c:v>
                </c:pt>
                <c:pt idx="3">
                  <c:v>Middle Name</c:v>
                </c:pt>
                <c:pt idx="4">
                  <c:v>Middle Initial</c:v>
                </c:pt>
              </c:strCache>
            </c:strRef>
          </c:cat>
          <c:val>
            <c:numRef>
              <c:f>Sheet1!$D$2:$D$6</c:f>
              <c:numCache>
                <c:formatCode>General</c:formatCode>
                <c:ptCount val="5"/>
                <c:pt idx="0">
                  <c:v>32</c:v>
                </c:pt>
                <c:pt idx="1">
                  <c:v>0</c:v>
                </c:pt>
                <c:pt idx="2">
                  <c:v>4</c:v>
                </c:pt>
                <c:pt idx="3">
                  <c:v>32</c:v>
                </c:pt>
                <c:pt idx="4">
                  <c:v>29.17</c:v>
                </c:pt>
              </c:numCache>
            </c:numRef>
          </c:val>
          <c:extLst>
            <c:ext xmlns:c16="http://schemas.microsoft.com/office/drawing/2014/chart" uri="{C3380CC4-5D6E-409C-BE32-E72D297353CC}">
              <c16:uniqueId val="{00000002-2965-4ED6-985F-4F1020D5695C}"/>
            </c:ext>
          </c:extLst>
        </c:ser>
        <c:ser>
          <c:idx val="3"/>
          <c:order val="3"/>
          <c:tx>
            <c:strRef>
              <c:f>Sheet1!$E$1</c:f>
              <c:strCache>
                <c:ptCount val="1"/>
                <c:pt idx="0">
                  <c:v>Inclined</c:v>
                </c:pt>
              </c:strCache>
            </c:strRef>
          </c:tx>
          <c:spPr>
            <a:solidFill>
              <a:schemeClr val="accent4"/>
            </a:solidFill>
            <a:ln>
              <a:noFill/>
            </a:ln>
            <a:effectLst/>
          </c:spPr>
          <c:invertIfNegative val="0"/>
          <c:cat>
            <c:strRef>
              <c:f>Sheet1!$A$2:$A$6</c:f>
              <c:strCache>
                <c:ptCount val="5"/>
                <c:pt idx="0">
                  <c:v>Zip Code</c:v>
                </c:pt>
                <c:pt idx="1">
                  <c:v>Full Address</c:v>
                </c:pt>
                <c:pt idx="2">
                  <c:v>Previous First Name</c:v>
                </c:pt>
                <c:pt idx="3">
                  <c:v>Middle Name</c:v>
                </c:pt>
                <c:pt idx="4">
                  <c:v>Middle Initial</c:v>
                </c:pt>
              </c:strCache>
            </c:strRef>
          </c:cat>
          <c:val>
            <c:numRef>
              <c:f>Sheet1!$E$2:$E$6</c:f>
              <c:numCache>
                <c:formatCode>General</c:formatCode>
                <c:ptCount val="5"/>
                <c:pt idx="0">
                  <c:v>0</c:v>
                </c:pt>
                <c:pt idx="1">
                  <c:v>8</c:v>
                </c:pt>
                <c:pt idx="2">
                  <c:v>4</c:v>
                </c:pt>
                <c:pt idx="3">
                  <c:v>12</c:v>
                </c:pt>
                <c:pt idx="4">
                  <c:v>12.5</c:v>
                </c:pt>
              </c:numCache>
            </c:numRef>
          </c:val>
          <c:extLst>
            <c:ext xmlns:c16="http://schemas.microsoft.com/office/drawing/2014/chart" uri="{C3380CC4-5D6E-409C-BE32-E72D297353CC}">
              <c16:uniqueId val="{00000003-2965-4ED6-985F-4F1020D5695C}"/>
            </c:ext>
          </c:extLst>
        </c:ser>
        <c:ser>
          <c:idx val="4"/>
          <c:order val="4"/>
          <c:tx>
            <c:strRef>
              <c:f>Sheet1!$F$1</c:f>
              <c:strCache>
                <c:ptCount val="1"/>
                <c:pt idx="0">
                  <c:v>Willing</c:v>
                </c:pt>
              </c:strCache>
            </c:strRef>
          </c:tx>
          <c:spPr>
            <a:solidFill>
              <a:schemeClr val="accent5"/>
            </a:solidFill>
            <a:ln>
              <a:noFill/>
            </a:ln>
            <a:effectLst/>
          </c:spPr>
          <c:invertIfNegative val="0"/>
          <c:cat>
            <c:strRef>
              <c:f>Sheet1!$A$2:$A$6</c:f>
              <c:strCache>
                <c:ptCount val="5"/>
                <c:pt idx="0">
                  <c:v>Zip Code</c:v>
                </c:pt>
                <c:pt idx="1">
                  <c:v>Full Address</c:v>
                </c:pt>
                <c:pt idx="2">
                  <c:v>Previous First Name</c:v>
                </c:pt>
                <c:pt idx="3">
                  <c:v>Middle Name</c:v>
                </c:pt>
                <c:pt idx="4">
                  <c:v>Middle Initial</c:v>
                </c:pt>
              </c:strCache>
            </c:strRef>
          </c:cat>
          <c:val>
            <c:numRef>
              <c:f>Sheet1!$F$2:$F$6</c:f>
              <c:numCache>
                <c:formatCode>General</c:formatCode>
                <c:ptCount val="5"/>
                <c:pt idx="0">
                  <c:v>20</c:v>
                </c:pt>
                <c:pt idx="1">
                  <c:v>8</c:v>
                </c:pt>
                <c:pt idx="2">
                  <c:v>12</c:v>
                </c:pt>
                <c:pt idx="3">
                  <c:v>4</c:v>
                </c:pt>
                <c:pt idx="4">
                  <c:v>4.17</c:v>
                </c:pt>
              </c:numCache>
            </c:numRef>
          </c:val>
          <c:extLst>
            <c:ext xmlns:c16="http://schemas.microsoft.com/office/drawing/2014/chart" uri="{C3380CC4-5D6E-409C-BE32-E72D297353CC}">
              <c16:uniqueId val="{00000006-2965-4ED6-985F-4F1020D5695C}"/>
            </c:ext>
          </c:extLst>
        </c:ser>
        <c:ser>
          <c:idx val="5"/>
          <c:order val="5"/>
          <c:tx>
            <c:strRef>
              <c:f>Sheet1!$G$1</c:f>
              <c:strCache>
                <c:ptCount val="1"/>
                <c:pt idx="0">
                  <c:v>N/A or Already Collected</c:v>
                </c:pt>
              </c:strCache>
            </c:strRef>
          </c:tx>
          <c:spPr>
            <a:solidFill>
              <a:schemeClr val="accent6"/>
            </a:solidFill>
            <a:ln>
              <a:noFill/>
            </a:ln>
            <a:effectLst/>
          </c:spPr>
          <c:invertIfNegative val="0"/>
          <c:cat>
            <c:strRef>
              <c:f>Sheet1!$A$2:$A$6</c:f>
              <c:strCache>
                <c:ptCount val="5"/>
                <c:pt idx="0">
                  <c:v>Zip Code</c:v>
                </c:pt>
                <c:pt idx="1">
                  <c:v>Full Address</c:v>
                </c:pt>
                <c:pt idx="2">
                  <c:v>Previous First Name</c:v>
                </c:pt>
                <c:pt idx="3">
                  <c:v>Middle Name</c:v>
                </c:pt>
                <c:pt idx="4">
                  <c:v>Middle Initial</c:v>
                </c:pt>
              </c:strCache>
            </c:strRef>
          </c:cat>
          <c:val>
            <c:numRef>
              <c:f>Sheet1!$G$2:$G$6</c:f>
              <c:numCache>
                <c:formatCode>General</c:formatCode>
                <c:ptCount val="5"/>
                <c:pt idx="0">
                  <c:v>4</c:v>
                </c:pt>
                <c:pt idx="1">
                  <c:v>76</c:v>
                </c:pt>
                <c:pt idx="2">
                  <c:v>56</c:v>
                </c:pt>
                <c:pt idx="3">
                  <c:v>24</c:v>
                </c:pt>
                <c:pt idx="4">
                  <c:v>20.83</c:v>
                </c:pt>
              </c:numCache>
            </c:numRef>
          </c:val>
          <c:extLst>
            <c:ext xmlns:c16="http://schemas.microsoft.com/office/drawing/2014/chart" uri="{C3380CC4-5D6E-409C-BE32-E72D297353CC}">
              <c16:uniqueId val="{00000007-2965-4ED6-985F-4F1020D5695C}"/>
            </c:ext>
          </c:extLst>
        </c:ser>
        <c:dLbls>
          <c:showLegendKey val="0"/>
          <c:showVal val="0"/>
          <c:showCatName val="0"/>
          <c:showSerName val="0"/>
          <c:showPercent val="0"/>
          <c:showBubbleSize val="0"/>
        </c:dLbls>
        <c:gapWidth val="219"/>
        <c:overlap val="-27"/>
        <c:axId val="693977488"/>
        <c:axId val="693977816"/>
      </c:barChart>
      <c:catAx>
        <c:axId val="69397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3977816"/>
        <c:crosses val="autoZero"/>
        <c:auto val="1"/>
        <c:lblAlgn val="ctr"/>
        <c:lblOffset val="100"/>
        <c:noMultiLvlLbl val="0"/>
      </c:catAx>
      <c:valAx>
        <c:axId val="693977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3977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Willing</c:v>
                </c:pt>
              </c:strCache>
            </c:strRef>
          </c:tx>
          <c:spPr>
            <a:solidFill>
              <a:schemeClr val="accent1"/>
            </a:solidFill>
            <a:ln>
              <a:noFill/>
            </a:ln>
            <a:effectLst/>
          </c:spPr>
          <c:invertIfNegative val="0"/>
          <c:cat>
            <c:strRef>
              <c:f>Sheet1!$A$2:$A$5</c:f>
              <c:strCache>
                <c:ptCount val="4"/>
                <c:pt idx="0">
                  <c:v>Name of Previous 
Educational Institution</c:v>
                </c:pt>
                <c:pt idx="1">
                  <c:v>Email Address</c:v>
                </c:pt>
                <c:pt idx="2">
                  <c:v>Cell Phone Number</c:v>
                </c:pt>
                <c:pt idx="3">
                  <c:v>Previous Last Name</c:v>
                </c:pt>
              </c:strCache>
            </c:strRef>
          </c:cat>
          <c:val>
            <c:numRef>
              <c:f>Sheet1!$B$2:$B$5</c:f>
              <c:numCache>
                <c:formatCode>General</c:formatCode>
                <c:ptCount val="4"/>
                <c:pt idx="0">
                  <c:v>32</c:v>
                </c:pt>
                <c:pt idx="1">
                  <c:v>8</c:v>
                </c:pt>
                <c:pt idx="2">
                  <c:v>12.5</c:v>
                </c:pt>
                <c:pt idx="3">
                  <c:v>20</c:v>
                </c:pt>
              </c:numCache>
            </c:numRef>
          </c:val>
          <c:extLst>
            <c:ext xmlns:c16="http://schemas.microsoft.com/office/drawing/2014/chart" uri="{C3380CC4-5D6E-409C-BE32-E72D297353CC}">
              <c16:uniqueId val="{00000000-48BF-4624-AC08-30B14F7E0B45}"/>
            </c:ext>
          </c:extLst>
        </c:ser>
        <c:ser>
          <c:idx val="1"/>
          <c:order val="1"/>
          <c:tx>
            <c:strRef>
              <c:f>Sheet1!$C$1</c:f>
              <c:strCache>
                <c:ptCount val="1"/>
                <c:pt idx="0">
                  <c:v>Inclined</c:v>
                </c:pt>
              </c:strCache>
            </c:strRef>
          </c:tx>
          <c:spPr>
            <a:solidFill>
              <a:schemeClr val="accent2"/>
            </a:solidFill>
            <a:ln>
              <a:noFill/>
            </a:ln>
            <a:effectLst/>
          </c:spPr>
          <c:invertIfNegative val="0"/>
          <c:cat>
            <c:strRef>
              <c:f>Sheet1!$A$2:$A$5</c:f>
              <c:strCache>
                <c:ptCount val="4"/>
                <c:pt idx="0">
                  <c:v>Name of Previous 
Educational Institution</c:v>
                </c:pt>
                <c:pt idx="1">
                  <c:v>Email Address</c:v>
                </c:pt>
                <c:pt idx="2">
                  <c:v>Cell Phone Number</c:v>
                </c:pt>
                <c:pt idx="3">
                  <c:v>Previous Last Name</c:v>
                </c:pt>
              </c:strCache>
            </c:strRef>
          </c:cat>
          <c:val>
            <c:numRef>
              <c:f>Sheet1!$C$2:$C$5</c:f>
              <c:numCache>
                <c:formatCode>General</c:formatCode>
                <c:ptCount val="4"/>
                <c:pt idx="0">
                  <c:v>0</c:v>
                </c:pt>
                <c:pt idx="1">
                  <c:v>4</c:v>
                </c:pt>
                <c:pt idx="2">
                  <c:v>8.33</c:v>
                </c:pt>
                <c:pt idx="3">
                  <c:v>0</c:v>
                </c:pt>
              </c:numCache>
            </c:numRef>
          </c:val>
          <c:extLst>
            <c:ext xmlns:c16="http://schemas.microsoft.com/office/drawing/2014/chart" uri="{C3380CC4-5D6E-409C-BE32-E72D297353CC}">
              <c16:uniqueId val="{00000001-48BF-4624-AC08-30B14F7E0B45}"/>
            </c:ext>
          </c:extLst>
        </c:ser>
        <c:ser>
          <c:idx val="2"/>
          <c:order val="2"/>
          <c:tx>
            <c:strRef>
              <c:f>Sheet1!$D$1</c:f>
              <c:strCache>
                <c:ptCount val="1"/>
                <c:pt idx="0">
                  <c:v>Receptive</c:v>
                </c:pt>
              </c:strCache>
            </c:strRef>
          </c:tx>
          <c:spPr>
            <a:solidFill>
              <a:schemeClr val="accent3"/>
            </a:solidFill>
            <a:ln>
              <a:noFill/>
            </a:ln>
            <a:effectLst/>
          </c:spPr>
          <c:invertIfNegative val="0"/>
          <c:cat>
            <c:strRef>
              <c:f>Sheet1!$A$2:$A$5</c:f>
              <c:strCache>
                <c:ptCount val="4"/>
                <c:pt idx="0">
                  <c:v>Name of Previous 
Educational Institution</c:v>
                </c:pt>
                <c:pt idx="1">
                  <c:v>Email Address</c:v>
                </c:pt>
                <c:pt idx="2">
                  <c:v>Cell Phone Number</c:v>
                </c:pt>
                <c:pt idx="3">
                  <c:v>Previous Last Name</c:v>
                </c:pt>
              </c:strCache>
            </c:strRef>
          </c:cat>
          <c:val>
            <c:numRef>
              <c:f>Sheet1!$D$2:$D$5</c:f>
              <c:numCache>
                <c:formatCode>General</c:formatCode>
                <c:ptCount val="4"/>
                <c:pt idx="0">
                  <c:v>12</c:v>
                </c:pt>
                <c:pt idx="1">
                  <c:v>0</c:v>
                </c:pt>
                <c:pt idx="2">
                  <c:v>12.5</c:v>
                </c:pt>
                <c:pt idx="3">
                  <c:v>28</c:v>
                </c:pt>
              </c:numCache>
            </c:numRef>
          </c:val>
          <c:extLst>
            <c:ext xmlns:c16="http://schemas.microsoft.com/office/drawing/2014/chart" uri="{C3380CC4-5D6E-409C-BE32-E72D297353CC}">
              <c16:uniqueId val="{00000002-48BF-4624-AC08-30B14F7E0B45}"/>
            </c:ext>
          </c:extLst>
        </c:ser>
        <c:ser>
          <c:idx val="3"/>
          <c:order val="3"/>
          <c:tx>
            <c:strRef>
              <c:f>Sheet1!$E$1</c:f>
              <c:strCache>
                <c:ptCount val="1"/>
                <c:pt idx="0">
                  <c:v>Unclined</c:v>
                </c:pt>
              </c:strCache>
            </c:strRef>
          </c:tx>
          <c:spPr>
            <a:solidFill>
              <a:schemeClr val="accent4"/>
            </a:solidFill>
            <a:ln>
              <a:noFill/>
            </a:ln>
            <a:effectLst/>
          </c:spPr>
          <c:invertIfNegative val="0"/>
          <c:cat>
            <c:strRef>
              <c:f>Sheet1!$A$2:$A$5</c:f>
              <c:strCache>
                <c:ptCount val="4"/>
                <c:pt idx="0">
                  <c:v>Name of Previous 
Educational Institution</c:v>
                </c:pt>
                <c:pt idx="1">
                  <c:v>Email Address</c:v>
                </c:pt>
                <c:pt idx="2">
                  <c:v>Cell Phone Number</c:v>
                </c:pt>
                <c:pt idx="3">
                  <c:v>Previous Last Name</c:v>
                </c:pt>
              </c:strCache>
            </c:strRef>
          </c:cat>
          <c:val>
            <c:numRef>
              <c:f>Sheet1!$E$2:$E$5</c:f>
              <c:numCache>
                <c:formatCode>General</c:formatCode>
                <c:ptCount val="4"/>
                <c:pt idx="0">
                  <c:v>16</c:v>
                </c:pt>
                <c:pt idx="1">
                  <c:v>4</c:v>
                </c:pt>
                <c:pt idx="2">
                  <c:v>12.5</c:v>
                </c:pt>
                <c:pt idx="3">
                  <c:v>32</c:v>
                </c:pt>
              </c:numCache>
            </c:numRef>
          </c:val>
          <c:extLst>
            <c:ext xmlns:c16="http://schemas.microsoft.com/office/drawing/2014/chart" uri="{C3380CC4-5D6E-409C-BE32-E72D297353CC}">
              <c16:uniqueId val="{00000003-48BF-4624-AC08-30B14F7E0B45}"/>
            </c:ext>
          </c:extLst>
        </c:ser>
        <c:ser>
          <c:idx val="4"/>
          <c:order val="4"/>
          <c:tx>
            <c:strRef>
              <c:f>Sheet1!$F$1</c:f>
              <c:strCache>
                <c:ptCount val="1"/>
                <c:pt idx="0">
                  <c:v>Unwilling</c:v>
                </c:pt>
              </c:strCache>
            </c:strRef>
          </c:tx>
          <c:spPr>
            <a:solidFill>
              <a:schemeClr val="accent5"/>
            </a:solidFill>
            <a:ln>
              <a:noFill/>
            </a:ln>
            <a:effectLst/>
          </c:spPr>
          <c:invertIfNegative val="0"/>
          <c:cat>
            <c:strRef>
              <c:f>Sheet1!$A$2:$A$5</c:f>
              <c:strCache>
                <c:ptCount val="4"/>
                <c:pt idx="0">
                  <c:v>Name of Previous 
Educational Institution</c:v>
                </c:pt>
                <c:pt idx="1">
                  <c:v>Email Address</c:v>
                </c:pt>
                <c:pt idx="2">
                  <c:v>Cell Phone Number</c:v>
                </c:pt>
                <c:pt idx="3">
                  <c:v>Previous Last Name</c:v>
                </c:pt>
              </c:strCache>
            </c:strRef>
          </c:cat>
          <c:val>
            <c:numRef>
              <c:f>Sheet1!$F$2:$F$5</c:f>
              <c:numCache>
                <c:formatCode>General</c:formatCode>
                <c:ptCount val="4"/>
                <c:pt idx="0">
                  <c:v>0</c:v>
                </c:pt>
                <c:pt idx="1">
                  <c:v>4</c:v>
                </c:pt>
                <c:pt idx="2">
                  <c:v>8.33</c:v>
                </c:pt>
                <c:pt idx="3">
                  <c:v>8</c:v>
                </c:pt>
              </c:numCache>
            </c:numRef>
          </c:val>
          <c:extLst>
            <c:ext xmlns:c16="http://schemas.microsoft.com/office/drawing/2014/chart" uri="{C3380CC4-5D6E-409C-BE32-E72D297353CC}">
              <c16:uniqueId val="{00000004-48BF-4624-AC08-30B14F7E0B45}"/>
            </c:ext>
          </c:extLst>
        </c:ser>
        <c:ser>
          <c:idx val="5"/>
          <c:order val="5"/>
          <c:tx>
            <c:strRef>
              <c:f>Sheet1!$G$1</c:f>
              <c:strCache>
                <c:ptCount val="1"/>
                <c:pt idx="0">
                  <c:v>N/A or Already Collected</c:v>
                </c:pt>
              </c:strCache>
            </c:strRef>
          </c:tx>
          <c:spPr>
            <a:solidFill>
              <a:schemeClr val="accent6"/>
            </a:solidFill>
            <a:ln>
              <a:noFill/>
            </a:ln>
            <a:effectLst/>
          </c:spPr>
          <c:invertIfNegative val="0"/>
          <c:cat>
            <c:strRef>
              <c:f>Sheet1!$A$2:$A$5</c:f>
              <c:strCache>
                <c:ptCount val="4"/>
                <c:pt idx="0">
                  <c:v>Name of Previous 
Educational Institution</c:v>
                </c:pt>
                <c:pt idx="1">
                  <c:v>Email Address</c:v>
                </c:pt>
                <c:pt idx="2">
                  <c:v>Cell Phone Number</c:v>
                </c:pt>
                <c:pt idx="3">
                  <c:v>Previous Last Name</c:v>
                </c:pt>
              </c:strCache>
            </c:strRef>
          </c:cat>
          <c:val>
            <c:numRef>
              <c:f>Sheet1!$G$2:$G$5</c:f>
              <c:numCache>
                <c:formatCode>General</c:formatCode>
                <c:ptCount val="4"/>
                <c:pt idx="0">
                  <c:v>40</c:v>
                </c:pt>
                <c:pt idx="1">
                  <c:v>80</c:v>
                </c:pt>
                <c:pt idx="2">
                  <c:v>45.83</c:v>
                </c:pt>
                <c:pt idx="3">
                  <c:v>12</c:v>
                </c:pt>
              </c:numCache>
            </c:numRef>
          </c:val>
          <c:extLst>
            <c:ext xmlns:c16="http://schemas.microsoft.com/office/drawing/2014/chart" uri="{C3380CC4-5D6E-409C-BE32-E72D297353CC}">
              <c16:uniqueId val="{00000005-48BF-4624-AC08-30B14F7E0B45}"/>
            </c:ext>
          </c:extLst>
        </c:ser>
        <c:dLbls>
          <c:showLegendKey val="0"/>
          <c:showVal val="0"/>
          <c:showCatName val="0"/>
          <c:showSerName val="0"/>
          <c:showPercent val="0"/>
          <c:showBubbleSize val="0"/>
        </c:dLbls>
        <c:gapWidth val="219"/>
        <c:overlap val="-27"/>
        <c:axId val="707902192"/>
        <c:axId val="707903176"/>
      </c:barChart>
      <c:catAx>
        <c:axId val="70790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7903176"/>
        <c:crosses val="autoZero"/>
        <c:auto val="1"/>
        <c:lblAlgn val="ctr"/>
        <c:lblOffset val="100"/>
        <c:noMultiLvlLbl val="0"/>
      </c:catAx>
      <c:valAx>
        <c:axId val="707903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7902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Willing</c:v>
                </c:pt>
              </c:strCache>
            </c:strRef>
          </c:tx>
          <c:spPr>
            <a:solidFill>
              <a:schemeClr val="accent1"/>
            </a:solidFill>
            <a:ln>
              <a:noFill/>
            </a:ln>
            <a:effectLst/>
          </c:spPr>
          <c:invertIfNegative val="0"/>
          <c:cat>
            <c:strRef>
              <c:f>Sheet1!$A$2:$A$6</c:f>
              <c:strCache>
                <c:ptCount val="5"/>
                <c:pt idx="0">
                  <c:v>Military Status</c:v>
                </c:pt>
                <c:pt idx="1">
                  <c:v>Race/Ethnicity</c:v>
                </c:pt>
                <c:pt idx="2">
                  <c:v>Gender</c:v>
                </c:pt>
                <c:pt idx="3">
                  <c:v>Disability Status</c:v>
                </c:pt>
                <c:pt idx="4">
                  <c:v>Date of Last Recertification
 or Maintenance</c:v>
                </c:pt>
              </c:strCache>
            </c:strRef>
          </c:cat>
          <c:val>
            <c:numRef>
              <c:f>Sheet1!$B$2:$B$6</c:f>
              <c:numCache>
                <c:formatCode>General</c:formatCode>
                <c:ptCount val="5"/>
                <c:pt idx="0">
                  <c:v>20</c:v>
                </c:pt>
                <c:pt idx="1">
                  <c:v>24</c:v>
                </c:pt>
                <c:pt idx="2">
                  <c:v>20</c:v>
                </c:pt>
                <c:pt idx="3">
                  <c:v>28</c:v>
                </c:pt>
                <c:pt idx="4">
                  <c:v>4</c:v>
                </c:pt>
              </c:numCache>
            </c:numRef>
          </c:val>
          <c:extLst>
            <c:ext xmlns:c16="http://schemas.microsoft.com/office/drawing/2014/chart" uri="{C3380CC4-5D6E-409C-BE32-E72D297353CC}">
              <c16:uniqueId val="{00000000-674B-4219-9869-E146EEA57427}"/>
            </c:ext>
          </c:extLst>
        </c:ser>
        <c:ser>
          <c:idx val="1"/>
          <c:order val="1"/>
          <c:tx>
            <c:strRef>
              <c:f>Sheet1!$C$1</c:f>
              <c:strCache>
                <c:ptCount val="1"/>
                <c:pt idx="0">
                  <c:v>Inclined</c:v>
                </c:pt>
              </c:strCache>
            </c:strRef>
          </c:tx>
          <c:spPr>
            <a:solidFill>
              <a:schemeClr val="accent2"/>
            </a:solidFill>
            <a:ln>
              <a:noFill/>
            </a:ln>
            <a:effectLst/>
          </c:spPr>
          <c:invertIfNegative val="0"/>
          <c:cat>
            <c:strRef>
              <c:f>Sheet1!$A$2:$A$6</c:f>
              <c:strCache>
                <c:ptCount val="5"/>
                <c:pt idx="0">
                  <c:v>Military Status</c:v>
                </c:pt>
                <c:pt idx="1">
                  <c:v>Race/Ethnicity</c:v>
                </c:pt>
                <c:pt idx="2">
                  <c:v>Gender</c:v>
                </c:pt>
                <c:pt idx="3">
                  <c:v>Disability Status</c:v>
                </c:pt>
                <c:pt idx="4">
                  <c:v>Date of Last Recertification
 or Maintenance</c:v>
                </c:pt>
              </c:strCache>
            </c:strRef>
          </c:cat>
          <c:val>
            <c:numRef>
              <c:f>Sheet1!$C$2:$C$6</c:f>
              <c:numCache>
                <c:formatCode>General</c:formatCode>
                <c:ptCount val="5"/>
                <c:pt idx="0">
                  <c:v>4</c:v>
                </c:pt>
                <c:pt idx="1">
                  <c:v>4</c:v>
                </c:pt>
                <c:pt idx="2">
                  <c:v>4</c:v>
                </c:pt>
                <c:pt idx="3">
                  <c:v>4</c:v>
                </c:pt>
                <c:pt idx="4">
                  <c:v>4</c:v>
                </c:pt>
              </c:numCache>
            </c:numRef>
          </c:val>
          <c:extLst>
            <c:ext xmlns:c16="http://schemas.microsoft.com/office/drawing/2014/chart" uri="{C3380CC4-5D6E-409C-BE32-E72D297353CC}">
              <c16:uniqueId val="{00000001-674B-4219-9869-E146EEA57427}"/>
            </c:ext>
          </c:extLst>
        </c:ser>
        <c:ser>
          <c:idx val="2"/>
          <c:order val="2"/>
          <c:tx>
            <c:strRef>
              <c:f>Sheet1!$D$1</c:f>
              <c:strCache>
                <c:ptCount val="1"/>
                <c:pt idx="0">
                  <c:v>Receptive</c:v>
                </c:pt>
              </c:strCache>
            </c:strRef>
          </c:tx>
          <c:spPr>
            <a:solidFill>
              <a:schemeClr val="accent3"/>
            </a:solidFill>
            <a:ln>
              <a:noFill/>
            </a:ln>
            <a:effectLst/>
          </c:spPr>
          <c:invertIfNegative val="0"/>
          <c:cat>
            <c:strRef>
              <c:f>Sheet1!$A$2:$A$6</c:f>
              <c:strCache>
                <c:ptCount val="5"/>
                <c:pt idx="0">
                  <c:v>Military Status</c:v>
                </c:pt>
                <c:pt idx="1">
                  <c:v>Race/Ethnicity</c:v>
                </c:pt>
                <c:pt idx="2">
                  <c:v>Gender</c:v>
                </c:pt>
                <c:pt idx="3">
                  <c:v>Disability Status</c:v>
                </c:pt>
                <c:pt idx="4">
                  <c:v>Date of Last Recertification
 or Maintenance</c:v>
                </c:pt>
              </c:strCache>
            </c:strRef>
          </c:cat>
          <c:val>
            <c:numRef>
              <c:f>Sheet1!$D$2:$D$6</c:f>
              <c:numCache>
                <c:formatCode>General</c:formatCode>
                <c:ptCount val="5"/>
                <c:pt idx="0">
                  <c:v>36</c:v>
                </c:pt>
                <c:pt idx="1">
                  <c:v>32</c:v>
                </c:pt>
                <c:pt idx="2">
                  <c:v>32</c:v>
                </c:pt>
                <c:pt idx="3">
                  <c:v>28</c:v>
                </c:pt>
                <c:pt idx="4">
                  <c:v>12</c:v>
                </c:pt>
              </c:numCache>
            </c:numRef>
          </c:val>
          <c:extLst>
            <c:ext xmlns:c16="http://schemas.microsoft.com/office/drawing/2014/chart" uri="{C3380CC4-5D6E-409C-BE32-E72D297353CC}">
              <c16:uniqueId val="{00000002-674B-4219-9869-E146EEA57427}"/>
            </c:ext>
          </c:extLst>
        </c:ser>
        <c:ser>
          <c:idx val="3"/>
          <c:order val="3"/>
          <c:tx>
            <c:strRef>
              <c:f>Sheet1!$E$1</c:f>
              <c:strCache>
                <c:ptCount val="1"/>
                <c:pt idx="0">
                  <c:v>Uninclined</c:v>
                </c:pt>
              </c:strCache>
            </c:strRef>
          </c:tx>
          <c:spPr>
            <a:solidFill>
              <a:schemeClr val="accent4"/>
            </a:solidFill>
            <a:ln>
              <a:noFill/>
            </a:ln>
            <a:effectLst/>
          </c:spPr>
          <c:invertIfNegative val="0"/>
          <c:cat>
            <c:strRef>
              <c:f>Sheet1!$A$2:$A$6</c:f>
              <c:strCache>
                <c:ptCount val="5"/>
                <c:pt idx="0">
                  <c:v>Military Status</c:v>
                </c:pt>
                <c:pt idx="1">
                  <c:v>Race/Ethnicity</c:v>
                </c:pt>
                <c:pt idx="2">
                  <c:v>Gender</c:v>
                </c:pt>
                <c:pt idx="3">
                  <c:v>Disability Status</c:v>
                </c:pt>
                <c:pt idx="4">
                  <c:v>Date of Last Recertification
 or Maintenance</c:v>
                </c:pt>
              </c:strCache>
            </c:strRef>
          </c:cat>
          <c:val>
            <c:numRef>
              <c:f>Sheet1!$E$2:$E$6</c:f>
              <c:numCache>
                <c:formatCode>General</c:formatCode>
                <c:ptCount val="5"/>
                <c:pt idx="0">
                  <c:v>12</c:v>
                </c:pt>
                <c:pt idx="1">
                  <c:v>8</c:v>
                </c:pt>
                <c:pt idx="2">
                  <c:v>4</c:v>
                </c:pt>
                <c:pt idx="3">
                  <c:v>24</c:v>
                </c:pt>
                <c:pt idx="4">
                  <c:v>0</c:v>
                </c:pt>
              </c:numCache>
            </c:numRef>
          </c:val>
          <c:extLst>
            <c:ext xmlns:c16="http://schemas.microsoft.com/office/drawing/2014/chart" uri="{C3380CC4-5D6E-409C-BE32-E72D297353CC}">
              <c16:uniqueId val="{00000003-674B-4219-9869-E146EEA57427}"/>
            </c:ext>
          </c:extLst>
        </c:ser>
        <c:ser>
          <c:idx val="4"/>
          <c:order val="4"/>
          <c:tx>
            <c:strRef>
              <c:f>Sheet1!$F$1</c:f>
              <c:strCache>
                <c:ptCount val="1"/>
                <c:pt idx="0">
                  <c:v>Unwilling</c:v>
                </c:pt>
              </c:strCache>
            </c:strRef>
          </c:tx>
          <c:spPr>
            <a:solidFill>
              <a:schemeClr val="accent5"/>
            </a:solidFill>
            <a:ln>
              <a:noFill/>
            </a:ln>
            <a:effectLst/>
          </c:spPr>
          <c:invertIfNegative val="0"/>
          <c:cat>
            <c:strRef>
              <c:f>Sheet1!$A$2:$A$6</c:f>
              <c:strCache>
                <c:ptCount val="5"/>
                <c:pt idx="0">
                  <c:v>Military Status</c:v>
                </c:pt>
                <c:pt idx="1">
                  <c:v>Race/Ethnicity</c:v>
                </c:pt>
                <c:pt idx="2">
                  <c:v>Gender</c:v>
                </c:pt>
                <c:pt idx="3">
                  <c:v>Disability Status</c:v>
                </c:pt>
                <c:pt idx="4">
                  <c:v>Date of Last Recertification
 or Maintenance</c:v>
                </c:pt>
              </c:strCache>
            </c:strRef>
          </c:cat>
          <c:val>
            <c:numRef>
              <c:f>Sheet1!$F$2:$F$6</c:f>
              <c:numCache>
                <c:formatCode>General</c:formatCode>
                <c:ptCount val="5"/>
                <c:pt idx="0">
                  <c:v>8</c:v>
                </c:pt>
                <c:pt idx="1">
                  <c:v>8</c:v>
                </c:pt>
                <c:pt idx="2">
                  <c:v>8</c:v>
                </c:pt>
                <c:pt idx="3">
                  <c:v>12</c:v>
                </c:pt>
                <c:pt idx="4">
                  <c:v>0</c:v>
                </c:pt>
              </c:numCache>
            </c:numRef>
          </c:val>
          <c:extLst>
            <c:ext xmlns:c16="http://schemas.microsoft.com/office/drawing/2014/chart" uri="{C3380CC4-5D6E-409C-BE32-E72D297353CC}">
              <c16:uniqueId val="{00000006-674B-4219-9869-E146EEA57427}"/>
            </c:ext>
          </c:extLst>
        </c:ser>
        <c:ser>
          <c:idx val="5"/>
          <c:order val="5"/>
          <c:tx>
            <c:strRef>
              <c:f>Sheet1!$G$1</c:f>
              <c:strCache>
                <c:ptCount val="1"/>
                <c:pt idx="0">
                  <c:v>N/A or Already Collect</c:v>
                </c:pt>
              </c:strCache>
            </c:strRef>
          </c:tx>
          <c:spPr>
            <a:solidFill>
              <a:schemeClr val="accent6"/>
            </a:solidFill>
            <a:ln>
              <a:noFill/>
            </a:ln>
            <a:effectLst/>
          </c:spPr>
          <c:invertIfNegative val="0"/>
          <c:cat>
            <c:strRef>
              <c:f>Sheet1!$A$2:$A$6</c:f>
              <c:strCache>
                <c:ptCount val="5"/>
                <c:pt idx="0">
                  <c:v>Military Status</c:v>
                </c:pt>
                <c:pt idx="1">
                  <c:v>Race/Ethnicity</c:v>
                </c:pt>
                <c:pt idx="2">
                  <c:v>Gender</c:v>
                </c:pt>
                <c:pt idx="3">
                  <c:v>Disability Status</c:v>
                </c:pt>
                <c:pt idx="4">
                  <c:v>Date of Last Recertification
 or Maintenance</c:v>
                </c:pt>
              </c:strCache>
            </c:strRef>
          </c:cat>
          <c:val>
            <c:numRef>
              <c:f>Sheet1!$G$2:$G$6</c:f>
              <c:numCache>
                <c:formatCode>General</c:formatCode>
                <c:ptCount val="5"/>
                <c:pt idx="0">
                  <c:v>20</c:v>
                </c:pt>
                <c:pt idx="1">
                  <c:v>24</c:v>
                </c:pt>
                <c:pt idx="2">
                  <c:v>32</c:v>
                </c:pt>
                <c:pt idx="3">
                  <c:v>4</c:v>
                </c:pt>
                <c:pt idx="4">
                  <c:v>80</c:v>
                </c:pt>
              </c:numCache>
            </c:numRef>
          </c:val>
          <c:extLst>
            <c:ext xmlns:c16="http://schemas.microsoft.com/office/drawing/2014/chart" uri="{C3380CC4-5D6E-409C-BE32-E72D297353CC}">
              <c16:uniqueId val="{00000007-674B-4219-9869-E146EEA57427}"/>
            </c:ext>
          </c:extLst>
        </c:ser>
        <c:dLbls>
          <c:showLegendKey val="0"/>
          <c:showVal val="0"/>
          <c:showCatName val="0"/>
          <c:showSerName val="0"/>
          <c:showPercent val="0"/>
          <c:showBubbleSize val="0"/>
        </c:dLbls>
        <c:gapWidth val="219"/>
        <c:overlap val="-27"/>
        <c:axId val="695909872"/>
        <c:axId val="695910200"/>
      </c:barChart>
      <c:catAx>
        <c:axId val="695909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5910200"/>
        <c:crosses val="autoZero"/>
        <c:auto val="1"/>
        <c:lblAlgn val="ctr"/>
        <c:lblOffset val="100"/>
        <c:noMultiLvlLbl val="0"/>
      </c:catAx>
      <c:valAx>
        <c:axId val="695910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5909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C68421-124D-42E6-98D2-DDBD92D5F18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3223AB0-1E97-4284-9B16-91ADA08F37D1}">
      <dgm:prSet/>
      <dgm:spPr/>
      <dgm:t>
        <a:bodyPr/>
        <a:lstStyle/>
        <a:p>
          <a:pPr rtl="0"/>
          <a:r>
            <a:rPr lang="en-US" dirty="0"/>
            <a:t>The pandemic has created an economic and social divide that disproportionately affects workers in industries that may not bounce back to previous employment levels.  </a:t>
          </a:r>
        </a:p>
      </dgm:t>
    </dgm:pt>
    <dgm:pt modelId="{86A30B3E-E0B8-43F4-BC2D-B11AC3575CB3}" type="parTrans" cxnId="{ED1BF6C1-CE11-4169-A983-5EEBA1A6B3FE}">
      <dgm:prSet/>
      <dgm:spPr/>
      <dgm:t>
        <a:bodyPr/>
        <a:lstStyle/>
        <a:p>
          <a:endParaRPr lang="en-US"/>
        </a:p>
      </dgm:t>
    </dgm:pt>
    <dgm:pt modelId="{8181C623-8DD5-4D11-AF65-5959AC13F0EA}" type="sibTrans" cxnId="{ED1BF6C1-CE11-4169-A983-5EEBA1A6B3FE}">
      <dgm:prSet/>
      <dgm:spPr/>
      <dgm:t>
        <a:bodyPr/>
        <a:lstStyle/>
        <a:p>
          <a:endParaRPr lang="en-US"/>
        </a:p>
      </dgm:t>
    </dgm:pt>
    <dgm:pt modelId="{AB338E83-3A1A-4C42-849D-041760A1BCE8}">
      <dgm:prSet/>
      <dgm:spPr/>
      <dgm:t>
        <a:bodyPr/>
        <a:lstStyle/>
        <a:p>
          <a:pPr rtl="0"/>
          <a:r>
            <a:rPr lang="en-US" dirty="0"/>
            <a:t>Certifications can assist workers in finding jobs.</a:t>
          </a:r>
        </a:p>
      </dgm:t>
    </dgm:pt>
    <dgm:pt modelId="{4334CA9E-B4D9-443C-A48F-BC769EFE9FD2}" type="parTrans" cxnId="{A7076057-3B3C-4F56-A7ED-95D909DAB19F}">
      <dgm:prSet/>
      <dgm:spPr/>
      <dgm:t>
        <a:bodyPr/>
        <a:lstStyle/>
        <a:p>
          <a:endParaRPr lang="en-US"/>
        </a:p>
      </dgm:t>
    </dgm:pt>
    <dgm:pt modelId="{853AC871-D122-49AD-913A-76B4D0927698}" type="sibTrans" cxnId="{A7076057-3B3C-4F56-A7ED-95D909DAB19F}">
      <dgm:prSet/>
      <dgm:spPr/>
      <dgm:t>
        <a:bodyPr/>
        <a:lstStyle/>
        <a:p>
          <a:endParaRPr lang="en-US"/>
        </a:p>
      </dgm:t>
    </dgm:pt>
    <dgm:pt modelId="{B8BBCFAF-60C0-4411-B033-3B76DF905E57}">
      <dgm:prSet/>
      <dgm:spPr/>
      <dgm:t>
        <a:bodyPr/>
        <a:lstStyle/>
        <a:p>
          <a:pPr rtl="0"/>
          <a:r>
            <a:rPr lang="en-US" dirty="0"/>
            <a:t>There is an opportunity for certification bodies to help both individuals and employers.</a:t>
          </a:r>
        </a:p>
      </dgm:t>
    </dgm:pt>
    <dgm:pt modelId="{737E08E6-2818-425B-9697-6251B11C7B53}" type="parTrans" cxnId="{0FFBE6A6-10B2-45B1-8F6B-AEB1F25A2436}">
      <dgm:prSet/>
      <dgm:spPr/>
      <dgm:t>
        <a:bodyPr/>
        <a:lstStyle/>
        <a:p>
          <a:endParaRPr lang="en-US"/>
        </a:p>
      </dgm:t>
    </dgm:pt>
    <dgm:pt modelId="{BF1AD885-1963-4FE7-8F07-ADB2D8EE805B}" type="sibTrans" cxnId="{0FFBE6A6-10B2-45B1-8F6B-AEB1F25A2436}">
      <dgm:prSet/>
      <dgm:spPr/>
      <dgm:t>
        <a:bodyPr/>
        <a:lstStyle/>
        <a:p>
          <a:endParaRPr lang="en-US"/>
        </a:p>
      </dgm:t>
    </dgm:pt>
    <dgm:pt modelId="{530B0117-74B7-4FA7-B654-1FAD7813DF66}" type="pres">
      <dgm:prSet presAssocID="{DCC68421-124D-42E6-98D2-DDBD92D5F18D}" presName="linear" presStyleCnt="0">
        <dgm:presLayoutVars>
          <dgm:animLvl val="lvl"/>
          <dgm:resizeHandles val="exact"/>
        </dgm:presLayoutVars>
      </dgm:prSet>
      <dgm:spPr/>
    </dgm:pt>
    <dgm:pt modelId="{84D4E128-B4B9-4558-AAA0-09A6D9AFE4FD}" type="pres">
      <dgm:prSet presAssocID="{33223AB0-1E97-4284-9B16-91ADA08F37D1}" presName="parentText" presStyleLbl="node1" presStyleIdx="0" presStyleCnt="3">
        <dgm:presLayoutVars>
          <dgm:chMax val="0"/>
          <dgm:bulletEnabled val="1"/>
        </dgm:presLayoutVars>
      </dgm:prSet>
      <dgm:spPr/>
    </dgm:pt>
    <dgm:pt modelId="{FBD0A8D7-3B49-4C36-B09B-A4181704CC3B}" type="pres">
      <dgm:prSet presAssocID="{8181C623-8DD5-4D11-AF65-5959AC13F0EA}" presName="spacer" presStyleCnt="0"/>
      <dgm:spPr/>
    </dgm:pt>
    <dgm:pt modelId="{38B31D0C-7598-4288-8CE8-16EAF8E76729}" type="pres">
      <dgm:prSet presAssocID="{AB338E83-3A1A-4C42-849D-041760A1BCE8}" presName="parentText" presStyleLbl="node1" presStyleIdx="1" presStyleCnt="3">
        <dgm:presLayoutVars>
          <dgm:chMax val="0"/>
          <dgm:bulletEnabled val="1"/>
        </dgm:presLayoutVars>
      </dgm:prSet>
      <dgm:spPr/>
    </dgm:pt>
    <dgm:pt modelId="{E6321366-29DB-449E-A1BD-8F3A7806813C}" type="pres">
      <dgm:prSet presAssocID="{853AC871-D122-49AD-913A-76B4D0927698}" presName="spacer" presStyleCnt="0"/>
      <dgm:spPr/>
    </dgm:pt>
    <dgm:pt modelId="{3BF0BFDA-AF59-492C-BDA9-98D69563698D}" type="pres">
      <dgm:prSet presAssocID="{B8BBCFAF-60C0-4411-B033-3B76DF905E57}" presName="parentText" presStyleLbl="node1" presStyleIdx="2" presStyleCnt="3">
        <dgm:presLayoutVars>
          <dgm:chMax val="0"/>
          <dgm:bulletEnabled val="1"/>
        </dgm:presLayoutVars>
      </dgm:prSet>
      <dgm:spPr/>
    </dgm:pt>
  </dgm:ptLst>
  <dgm:cxnLst>
    <dgm:cxn modelId="{F2DC2163-C70F-4ABB-8EA8-E2FB27684E86}" type="presOf" srcId="{33223AB0-1E97-4284-9B16-91ADA08F37D1}" destId="{84D4E128-B4B9-4558-AAA0-09A6D9AFE4FD}" srcOrd="0" destOrd="0" presId="urn:microsoft.com/office/officeart/2005/8/layout/vList2"/>
    <dgm:cxn modelId="{2B19CD43-4DAA-4CCF-AC09-ABD471B23798}" type="presOf" srcId="{B8BBCFAF-60C0-4411-B033-3B76DF905E57}" destId="{3BF0BFDA-AF59-492C-BDA9-98D69563698D}" srcOrd="0" destOrd="0" presId="urn:microsoft.com/office/officeart/2005/8/layout/vList2"/>
    <dgm:cxn modelId="{A7076057-3B3C-4F56-A7ED-95D909DAB19F}" srcId="{DCC68421-124D-42E6-98D2-DDBD92D5F18D}" destId="{AB338E83-3A1A-4C42-849D-041760A1BCE8}" srcOrd="1" destOrd="0" parTransId="{4334CA9E-B4D9-443C-A48F-BC769EFE9FD2}" sibTransId="{853AC871-D122-49AD-913A-76B4D0927698}"/>
    <dgm:cxn modelId="{0FFBE6A6-10B2-45B1-8F6B-AEB1F25A2436}" srcId="{DCC68421-124D-42E6-98D2-DDBD92D5F18D}" destId="{B8BBCFAF-60C0-4411-B033-3B76DF905E57}" srcOrd="2" destOrd="0" parTransId="{737E08E6-2818-425B-9697-6251B11C7B53}" sibTransId="{BF1AD885-1963-4FE7-8F07-ADB2D8EE805B}"/>
    <dgm:cxn modelId="{17DE79BC-4B7B-4282-8F7C-6BBD55AD5A39}" type="presOf" srcId="{AB338E83-3A1A-4C42-849D-041760A1BCE8}" destId="{38B31D0C-7598-4288-8CE8-16EAF8E76729}" srcOrd="0" destOrd="0" presId="urn:microsoft.com/office/officeart/2005/8/layout/vList2"/>
    <dgm:cxn modelId="{D3DD2DBF-57F6-476D-A73C-58AFC5DD663A}" type="presOf" srcId="{DCC68421-124D-42E6-98D2-DDBD92D5F18D}" destId="{530B0117-74B7-4FA7-B654-1FAD7813DF66}" srcOrd="0" destOrd="0" presId="urn:microsoft.com/office/officeart/2005/8/layout/vList2"/>
    <dgm:cxn modelId="{ED1BF6C1-CE11-4169-A983-5EEBA1A6B3FE}" srcId="{DCC68421-124D-42E6-98D2-DDBD92D5F18D}" destId="{33223AB0-1E97-4284-9B16-91ADA08F37D1}" srcOrd="0" destOrd="0" parTransId="{86A30B3E-E0B8-43F4-BC2D-B11AC3575CB3}" sibTransId="{8181C623-8DD5-4D11-AF65-5959AC13F0EA}"/>
    <dgm:cxn modelId="{FFBB853D-4466-419E-A181-FF735EF2C17D}" type="presParOf" srcId="{530B0117-74B7-4FA7-B654-1FAD7813DF66}" destId="{84D4E128-B4B9-4558-AAA0-09A6D9AFE4FD}" srcOrd="0" destOrd="0" presId="urn:microsoft.com/office/officeart/2005/8/layout/vList2"/>
    <dgm:cxn modelId="{8F46DF5B-8775-4A16-9708-FE3909937305}" type="presParOf" srcId="{530B0117-74B7-4FA7-B654-1FAD7813DF66}" destId="{FBD0A8D7-3B49-4C36-B09B-A4181704CC3B}" srcOrd="1" destOrd="0" presId="urn:microsoft.com/office/officeart/2005/8/layout/vList2"/>
    <dgm:cxn modelId="{0BAC482C-2C70-4BBC-82A0-53B101E952F8}" type="presParOf" srcId="{530B0117-74B7-4FA7-B654-1FAD7813DF66}" destId="{38B31D0C-7598-4288-8CE8-16EAF8E76729}" srcOrd="2" destOrd="0" presId="urn:microsoft.com/office/officeart/2005/8/layout/vList2"/>
    <dgm:cxn modelId="{AC099F1B-A450-4BA8-A35E-F13A434D7594}" type="presParOf" srcId="{530B0117-74B7-4FA7-B654-1FAD7813DF66}" destId="{E6321366-29DB-449E-A1BD-8F3A7806813C}" srcOrd="3" destOrd="0" presId="urn:microsoft.com/office/officeart/2005/8/layout/vList2"/>
    <dgm:cxn modelId="{557666D3-D660-4477-B23A-F0952B45DB20}" type="presParOf" srcId="{530B0117-74B7-4FA7-B654-1FAD7813DF66}" destId="{3BF0BFDA-AF59-492C-BDA9-98D69563698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D9A163-FC3E-4398-B084-EDF7B662B5A0}"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F82E473F-717D-4772-A0B9-7127D41DDA5B}">
      <dgm:prSet/>
      <dgm:spPr/>
      <dgm:t>
        <a:bodyPr/>
        <a:lstStyle/>
        <a:p>
          <a:pPr rtl="0"/>
          <a:r>
            <a:rPr lang="en-US"/>
            <a:t>Have higher full-time employment rates than their peers with no credentials (85% versus 78%).</a:t>
          </a:r>
        </a:p>
      </dgm:t>
    </dgm:pt>
    <dgm:pt modelId="{43C772B2-3D1F-4F93-9920-86FB59C20303}" type="parTrans" cxnId="{2C2598C4-A182-4164-8307-CDC7CCD0808B}">
      <dgm:prSet/>
      <dgm:spPr/>
      <dgm:t>
        <a:bodyPr/>
        <a:lstStyle/>
        <a:p>
          <a:endParaRPr lang="en-US"/>
        </a:p>
      </dgm:t>
    </dgm:pt>
    <dgm:pt modelId="{A70E8F0D-D81B-4416-845A-7F5DA0C07679}" type="sibTrans" cxnId="{2C2598C4-A182-4164-8307-CDC7CCD0808B}">
      <dgm:prSet/>
      <dgm:spPr/>
      <dgm:t>
        <a:bodyPr/>
        <a:lstStyle/>
        <a:p>
          <a:endParaRPr lang="en-US"/>
        </a:p>
      </dgm:t>
    </dgm:pt>
    <dgm:pt modelId="{F66F0597-0CC9-4F22-A7FC-AFA766A08149}">
      <dgm:prSet/>
      <dgm:spPr/>
      <dgm:t>
        <a:bodyPr/>
        <a:lstStyle/>
        <a:p>
          <a:pPr rtl="0"/>
          <a:r>
            <a:rPr lang="en-US"/>
            <a:t>Have a median annual income of $45,000, compared to $30,000 for those without a credential.</a:t>
          </a:r>
        </a:p>
      </dgm:t>
    </dgm:pt>
    <dgm:pt modelId="{E191B7BA-D5DA-4B32-82DF-434947397482}" type="parTrans" cxnId="{A7115E21-56F5-484E-816B-3A46E71A03FD}">
      <dgm:prSet/>
      <dgm:spPr/>
      <dgm:t>
        <a:bodyPr/>
        <a:lstStyle/>
        <a:p>
          <a:endParaRPr lang="en-US"/>
        </a:p>
      </dgm:t>
    </dgm:pt>
    <dgm:pt modelId="{30E678E6-5200-49AA-B7FE-826FCE48D544}" type="sibTrans" cxnId="{A7115E21-56F5-484E-816B-3A46E71A03FD}">
      <dgm:prSet/>
      <dgm:spPr/>
      <dgm:t>
        <a:bodyPr/>
        <a:lstStyle/>
        <a:p>
          <a:endParaRPr lang="en-US"/>
        </a:p>
      </dgm:t>
    </dgm:pt>
    <dgm:pt modelId="{FD644DED-14B4-411B-9823-B3518BD85E2C}">
      <dgm:prSet/>
      <dgm:spPr/>
      <dgm:t>
        <a:bodyPr/>
        <a:lstStyle/>
        <a:p>
          <a:pPr rtl="0"/>
          <a:r>
            <a:rPr lang="en-US"/>
            <a:t>Perceive their education paths as more valuable and are more likely to recommend them to others than are those without a credential.</a:t>
          </a:r>
        </a:p>
      </dgm:t>
    </dgm:pt>
    <dgm:pt modelId="{F452DF0F-65DA-4788-B682-4980DB503A55}" type="parTrans" cxnId="{FA4F1A3D-D5F3-49E4-91A9-705FFA01B073}">
      <dgm:prSet/>
      <dgm:spPr/>
      <dgm:t>
        <a:bodyPr/>
        <a:lstStyle/>
        <a:p>
          <a:endParaRPr lang="en-US"/>
        </a:p>
      </dgm:t>
    </dgm:pt>
    <dgm:pt modelId="{CE7ED2C9-ACAA-45C0-9E1F-B7C9007E5723}" type="sibTrans" cxnId="{FA4F1A3D-D5F3-49E4-91A9-705FFA01B073}">
      <dgm:prSet/>
      <dgm:spPr/>
      <dgm:t>
        <a:bodyPr/>
        <a:lstStyle/>
        <a:p>
          <a:endParaRPr lang="en-US"/>
        </a:p>
      </dgm:t>
    </dgm:pt>
    <dgm:pt modelId="{92929CD9-40EE-4087-8F9D-16E9EE9D935E}" type="pres">
      <dgm:prSet presAssocID="{8FD9A163-FC3E-4398-B084-EDF7B662B5A0}" presName="Name0" presStyleCnt="0">
        <dgm:presLayoutVars>
          <dgm:chMax val="7"/>
          <dgm:dir/>
          <dgm:animLvl val="lvl"/>
          <dgm:resizeHandles val="exact"/>
        </dgm:presLayoutVars>
      </dgm:prSet>
      <dgm:spPr/>
    </dgm:pt>
    <dgm:pt modelId="{ECE767D2-851B-42FA-97BA-934E4193CFBE}" type="pres">
      <dgm:prSet presAssocID="{F82E473F-717D-4772-A0B9-7127D41DDA5B}" presName="circle1" presStyleLbl="node1" presStyleIdx="0" presStyleCnt="3"/>
      <dgm:spPr/>
    </dgm:pt>
    <dgm:pt modelId="{24E83DF4-A94D-4D85-B787-D0F2BD7D4123}" type="pres">
      <dgm:prSet presAssocID="{F82E473F-717D-4772-A0B9-7127D41DDA5B}" presName="space" presStyleCnt="0"/>
      <dgm:spPr/>
    </dgm:pt>
    <dgm:pt modelId="{821FAC22-44E8-4646-A8F7-F0B605406A12}" type="pres">
      <dgm:prSet presAssocID="{F82E473F-717D-4772-A0B9-7127D41DDA5B}" presName="rect1" presStyleLbl="alignAcc1" presStyleIdx="0" presStyleCnt="3"/>
      <dgm:spPr/>
    </dgm:pt>
    <dgm:pt modelId="{DFAB1FCB-8422-49D1-A3FE-A7E2D1EE3BB1}" type="pres">
      <dgm:prSet presAssocID="{F66F0597-0CC9-4F22-A7FC-AFA766A08149}" presName="vertSpace2" presStyleLbl="node1" presStyleIdx="0" presStyleCnt="3"/>
      <dgm:spPr/>
    </dgm:pt>
    <dgm:pt modelId="{D7719FFC-0F2E-4DD6-AC45-285CB69C1693}" type="pres">
      <dgm:prSet presAssocID="{F66F0597-0CC9-4F22-A7FC-AFA766A08149}" presName="circle2" presStyleLbl="node1" presStyleIdx="1" presStyleCnt="3"/>
      <dgm:spPr/>
    </dgm:pt>
    <dgm:pt modelId="{4DBBDE32-AE59-484E-A10A-568F681367AC}" type="pres">
      <dgm:prSet presAssocID="{F66F0597-0CC9-4F22-A7FC-AFA766A08149}" presName="rect2" presStyleLbl="alignAcc1" presStyleIdx="1" presStyleCnt="3"/>
      <dgm:spPr/>
    </dgm:pt>
    <dgm:pt modelId="{0BB2E268-6EE1-43A7-8739-5583B4DCA923}" type="pres">
      <dgm:prSet presAssocID="{FD644DED-14B4-411B-9823-B3518BD85E2C}" presName="vertSpace3" presStyleLbl="node1" presStyleIdx="1" presStyleCnt="3"/>
      <dgm:spPr/>
    </dgm:pt>
    <dgm:pt modelId="{C346B17B-C6E7-475B-8AD0-470F67971452}" type="pres">
      <dgm:prSet presAssocID="{FD644DED-14B4-411B-9823-B3518BD85E2C}" presName="circle3" presStyleLbl="node1" presStyleIdx="2" presStyleCnt="3"/>
      <dgm:spPr/>
    </dgm:pt>
    <dgm:pt modelId="{67FAC405-757E-4DB9-A35C-C5862F723629}" type="pres">
      <dgm:prSet presAssocID="{FD644DED-14B4-411B-9823-B3518BD85E2C}" presName="rect3" presStyleLbl="alignAcc1" presStyleIdx="2" presStyleCnt="3"/>
      <dgm:spPr/>
    </dgm:pt>
    <dgm:pt modelId="{CDC1E414-67C2-4B92-ABF0-977C05F866F9}" type="pres">
      <dgm:prSet presAssocID="{F82E473F-717D-4772-A0B9-7127D41DDA5B}" presName="rect1ParTxNoCh" presStyleLbl="alignAcc1" presStyleIdx="2" presStyleCnt="3">
        <dgm:presLayoutVars>
          <dgm:chMax val="1"/>
          <dgm:bulletEnabled val="1"/>
        </dgm:presLayoutVars>
      </dgm:prSet>
      <dgm:spPr/>
    </dgm:pt>
    <dgm:pt modelId="{EC100860-F958-414C-9AD8-3BC6E4F3CC66}" type="pres">
      <dgm:prSet presAssocID="{F66F0597-0CC9-4F22-A7FC-AFA766A08149}" presName="rect2ParTxNoCh" presStyleLbl="alignAcc1" presStyleIdx="2" presStyleCnt="3">
        <dgm:presLayoutVars>
          <dgm:chMax val="1"/>
          <dgm:bulletEnabled val="1"/>
        </dgm:presLayoutVars>
      </dgm:prSet>
      <dgm:spPr/>
    </dgm:pt>
    <dgm:pt modelId="{9321BEBD-530D-4E17-98C2-E825D67AEB4A}" type="pres">
      <dgm:prSet presAssocID="{FD644DED-14B4-411B-9823-B3518BD85E2C}" presName="rect3ParTxNoCh" presStyleLbl="alignAcc1" presStyleIdx="2" presStyleCnt="3">
        <dgm:presLayoutVars>
          <dgm:chMax val="1"/>
          <dgm:bulletEnabled val="1"/>
        </dgm:presLayoutVars>
      </dgm:prSet>
      <dgm:spPr/>
    </dgm:pt>
  </dgm:ptLst>
  <dgm:cxnLst>
    <dgm:cxn modelId="{8FA1111C-DD10-427A-A8F8-06FFE1DF97FB}" type="presOf" srcId="{FD644DED-14B4-411B-9823-B3518BD85E2C}" destId="{9321BEBD-530D-4E17-98C2-E825D67AEB4A}" srcOrd="1" destOrd="0" presId="urn:microsoft.com/office/officeart/2005/8/layout/target3"/>
    <dgm:cxn modelId="{A7115E21-56F5-484E-816B-3A46E71A03FD}" srcId="{8FD9A163-FC3E-4398-B084-EDF7B662B5A0}" destId="{F66F0597-0CC9-4F22-A7FC-AFA766A08149}" srcOrd="1" destOrd="0" parTransId="{E191B7BA-D5DA-4B32-82DF-434947397482}" sibTransId="{30E678E6-5200-49AA-B7FE-826FCE48D544}"/>
    <dgm:cxn modelId="{FA4F1A3D-D5F3-49E4-91A9-705FFA01B073}" srcId="{8FD9A163-FC3E-4398-B084-EDF7B662B5A0}" destId="{FD644DED-14B4-411B-9823-B3518BD85E2C}" srcOrd="2" destOrd="0" parTransId="{F452DF0F-65DA-4788-B682-4980DB503A55}" sibTransId="{CE7ED2C9-ACAA-45C0-9E1F-B7C9007E5723}"/>
    <dgm:cxn modelId="{D39FA84B-4FC1-4A87-85B6-BF0CEA475B6F}" type="presOf" srcId="{F66F0597-0CC9-4F22-A7FC-AFA766A08149}" destId="{4DBBDE32-AE59-484E-A10A-568F681367AC}" srcOrd="0" destOrd="0" presId="urn:microsoft.com/office/officeart/2005/8/layout/target3"/>
    <dgm:cxn modelId="{D536DE53-0649-4427-A8B5-25C0E9E4ABA3}" type="presOf" srcId="{F82E473F-717D-4772-A0B9-7127D41DDA5B}" destId="{CDC1E414-67C2-4B92-ABF0-977C05F866F9}" srcOrd="1" destOrd="0" presId="urn:microsoft.com/office/officeart/2005/8/layout/target3"/>
    <dgm:cxn modelId="{3B5B129C-177D-490E-8C6B-92CC07FF84EE}" type="presOf" srcId="{FD644DED-14B4-411B-9823-B3518BD85E2C}" destId="{67FAC405-757E-4DB9-A35C-C5862F723629}" srcOrd="0" destOrd="0" presId="urn:microsoft.com/office/officeart/2005/8/layout/target3"/>
    <dgm:cxn modelId="{A0A6E5B2-70B9-409E-A932-47799ECA8258}" type="presOf" srcId="{F66F0597-0CC9-4F22-A7FC-AFA766A08149}" destId="{EC100860-F958-414C-9AD8-3BC6E4F3CC66}" srcOrd="1" destOrd="0" presId="urn:microsoft.com/office/officeart/2005/8/layout/target3"/>
    <dgm:cxn modelId="{2C2598C4-A182-4164-8307-CDC7CCD0808B}" srcId="{8FD9A163-FC3E-4398-B084-EDF7B662B5A0}" destId="{F82E473F-717D-4772-A0B9-7127D41DDA5B}" srcOrd="0" destOrd="0" parTransId="{43C772B2-3D1F-4F93-9920-86FB59C20303}" sibTransId="{A70E8F0D-D81B-4416-845A-7F5DA0C07679}"/>
    <dgm:cxn modelId="{9321D8E2-1C2C-4339-ACC9-D9215B1BFC82}" type="presOf" srcId="{F82E473F-717D-4772-A0B9-7127D41DDA5B}" destId="{821FAC22-44E8-4646-A8F7-F0B605406A12}" srcOrd="0" destOrd="0" presId="urn:microsoft.com/office/officeart/2005/8/layout/target3"/>
    <dgm:cxn modelId="{5529B6F1-17FC-4BF6-83D5-CB237B23D7CD}" type="presOf" srcId="{8FD9A163-FC3E-4398-B084-EDF7B662B5A0}" destId="{92929CD9-40EE-4087-8F9D-16E9EE9D935E}" srcOrd="0" destOrd="0" presId="urn:microsoft.com/office/officeart/2005/8/layout/target3"/>
    <dgm:cxn modelId="{FAF21FBD-713B-4E1A-8889-403BB0838E5E}" type="presParOf" srcId="{92929CD9-40EE-4087-8F9D-16E9EE9D935E}" destId="{ECE767D2-851B-42FA-97BA-934E4193CFBE}" srcOrd="0" destOrd="0" presId="urn:microsoft.com/office/officeart/2005/8/layout/target3"/>
    <dgm:cxn modelId="{637263E2-F10F-40AA-BD1E-620E598FB9F2}" type="presParOf" srcId="{92929CD9-40EE-4087-8F9D-16E9EE9D935E}" destId="{24E83DF4-A94D-4D85-B787-D0F2BD7D4123}" srcOrd="1" destOrd="0" presId="urn:microsoft.com/office/officeart/2005/8/layout/target3"/>
    <dgm:cxn modelId="{7AAD2D88-9C55-4C90-9056-76B7DF082AD3}" type="presParOf" srcId="{92929CD9-40EE-4087-8F9D-16E9EE9D935E}" destId="{821FAC22-44E8-4646-A8F7-F0B605406A12}" srcOrd="2" destOrd="0" presId="urn:microsoft.com/office/officeart/2005/8/layout/target3"/>
    <dgm:cxn modelId="{C320C20F-883D-4BC8-B247-D0C93B72C2B1}" type="presParOf" srcId="{92929CD9-40EE-4087-8F9D-16E9EE9D935E}" destId="{DFAB1FCB-8422-49D1-A3FE-A7E2D1EE3BB1}" srcOrd="3" destOrd="0" presId="urn:microsoft.com/office/officeart/2005/8/layout/target3"/>
    <dgm:cxn modelId="{2026FE3F-A774-4B2B-BF02-165A218BC741}" type="presParOf" srcId="{92929CD9-40EE-4087-8F9D-16E9EE9D935E}" destId="{D7719FFC-0F2E-4DD6-AC45-285CB69C1693}" srcOrd="4" destOrd="0" presId="urn:microsoft.com/office/officeart/2005/8/layout/target3"/>
    <dgm:cxn modelId="{AEFCCB84-CC1A-4887-BB97-00D781D6BC78}" type="presParOf" srcId="{92929CD9-40EE-4087-8F9D-16E9EE9D935E}" destId="{4DBBDE32-AE59-484E-A10A-568F681367AC}" srcOrd="5" destOrd="0" presId="urn:microsoft.com/office/officeart/2005/8/layout/target3"/>
    <dgm:cxn modelId="{D097200D-6EA0-4B77-BE17-21CC528A9069}" type="presParOf" srcId="{92929CD9-40EE-4087-8F9D-16E9EE9D935E}" destId="{0BB2E268-6EE1-43A7-8739-5583B4DCA923}" srcOrd="6" destOrd="0" presId="urn:microsoft.com/office/officeart/2005/8/layout/target3"/>
    <dgm:cxn modelId="{E645814F-FF6C-4D8C-9E88-42ACC519CFC2}" type="presParOf" srcId="{92929CD9-40EE-4087-8F9D-16E9EE9D935E}" destId="{C346B17B-C6E7-475B-8AD0-470F67971452}" srcOrd="7" destOrd="0" presId="urn:microsoft.com/office/officeart/2005/8/layout/target3"/>
    <dgm:cxn modelId="{C3A649DE-2BA2-4122-A0F5-22A9EDF4FCA1}" type="presParOf" srcId="{92929CD9-40EE-4087-8F9D-16E9EE9D935E}" destId="{67FAC405-757E-4DB9-A35C-C5862F723629}" srcOrd="8" destOrd="0" presId="urn:microsoft.com/office/officeart/2005/8/layout/target3"/>
    <dgm:cxn modelId="{0638C3F3-1BD7-4AD4-A660-484914A88D38}" type="presParOf" srcId="{92929CD9-40EE-4087-8F9D-16E9EE9D935E}" destId="{CDC1E414-67C2-4B92-ABF0-977C05F866F9}" srcOrd="9" destOrd="0" presId="urn:microsoft.com/office/officeart/2005/8/layout/target3"/>
    <dgm:cxn modelId="{F4C64EAF-970A-4944-B6AA-1168EAEAE32D}" type="presParOf" srcId="{92929CD9-40EE-4087-8F9D-16E9EE9D935E}" destId="{EC100860-F958-414C-9AD8-3BC6E4F3CC66}" srcOrd="10" destOrd="0" presId="urn:microsoft.com/office/officeart/2005/8/layout/target3"/>
    <dgm:cxn modelId="{73C14B56-22B9-40F0-8A61-882E6AC63DDC}" type="presParOf" srcId="{92929CD9-40EE-4087-8F9D-16E9EE9D935E}" destId="{9321BEBD-530D-4E17-98C2-E825D67AEB4A}"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782D36-6E2A-49BE-BC92-94739D0AB4C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621FD17-342F-442F-9FA4-869098D24C49}">
      <dgm:prSet/>
      <dgm:spPr/>
      <dgm:t>
        <a:bodyPr/>
        <a:lstStyle/>
        <a:p>
          <a:pPr rtl="0"/>
          <a:r>
            <a:rPr lang="en-US" dirty="0"/>
            <a:t>Confusion about terminology</a:t>
          </a:r>
        </a:p>
      </dgm:t>
    </dgm:pt>
    <dgm:pt modelId="{09EDCEFA-8727-4BFD-8153-DF4068A37593}" type="parTrans" cxnId="{628E79D4-E9AA-465F-853F-E891251D098E}">
      <dgm:prSet/>
      <dgm:spPr/>
      <dgm:t>
        <a:bodyPr/>
        <a:lstStyle/>
        <a:p>
          <a:endParaRPr lang="en-US"/>
        </a:p>
      </dgm:t>
    </dgm:pt>
    <dgm:pt modelId="{6423FDC6-E183-4B5E-BAAA-468668BC304F}" type="sibTrans" cxnId="{628E79D4-E9AA-465F-853F-E891251D098E}">
      <dgm:prSet/>
      <dgm:spPr/>
      <dgm:t>
        <a:bodyPr/>
        <a:lstStyle/>
        <a:p>
          <a:endParaRPr lang="en-US"/>
        </a:p>
      </dgm:t>
    </dgm:pt>
    <dgm:pt modelId="{A4F36419-06DE-443F-A8B9-9F78AB926A9B}">
      <dgm:prSet/>
      <dgm:spPr/>
      <dgm:t>
        <a:bodyPr/>
        <a:lstStyle/>
        <a:p>
          <a:pPr rtl="0"/>
          <a:r>
            <a:rPr lang="en-US" dirty="0"/>
            <a:t>Equity</a:t>
          </a:r>
        </a:p>
      </dgm:t>
    </dgm:pt>
    <dgm:pt modelId="{5AB48EB7-DCFD-4105-A9FA-39A38864D923}" type="parTrans" cxnId="{26B25DB9-724B-4753-9EA6-01FD95B74E3F}">
      <dgm:prSet/>
      <dgm:spPr/>
      <dgm:t>
        <a:bodyPr/>
        <a:lstStyle/>
        <a:p>
          <a:endParaRPr lang="en-US"/>
        </a:p>
      </dgm:t>
    </dgm:pt>
    <dgm:pt modelId="{38DBC4EF-0C91-4426-9EEA-2135D36BA48B}" type="sibTrans" cxnId="{26B25DB9-724B-4753-9EA6-01FD95B74E3F}">
      <dgm:prSet/>
      <dgm:spPr/>
      <dgm:t>
        <a:bodyPr/>
        <a:lstStyle/>
        <a:p>
          <a:endParaRPr lang="en-US"/>
        </a:p>
      </dgm:t>
    </dgm:pt>
    <dgm:pt modelId="{46056ACB-EFD7-4916-86B0-E42C2A1395D1}">
      <dgm:prSet/>
      <dgm:spPr/>
      <dgm:t>
        <a:bodyPr/>
        <a:lstStyle/>
        <a:p>
          <a:pPr rtl="0"/>
          <a:r>
            <a:rPr lang="en-US" dirty="0"/>
            <a:t>Fast pathways to employment</a:t>
          </a:r>
        </a:p>
      </dgm:t>
    </dgm:pt>
    <dgm:pt modelId="{24505D0A-32C7-4C83-AECA-A20FC8FF2803}" type="parTrans" cxnId="{385498B8-D01A-408D-AF8C-2762EBB5BB73}">
      <dgm:prSet/>
      <dgm:spPr/>
      <dgm:t>
        <a:bodyPr/>
        <a:lstStyle/>
        <a:p>
          <a:endParaRPr lang="en-US"/>
        </a:p>
      </dgm:t>
    </dgm:pt>
    <dgm:pt modelId="{C9FC9609-60FB-4282-87C9-E64C3500C8C6}" type="sibTrans" cxnId="{385498B8-D01A-408D-AF8C-2762EBB5BB73}">
      <dgm:prSet/>
      <dgm:spPr/>
      <dgm:t>
        <a:bodyPr/>
        <a:lstStyle/>
        <a:p>
          <a:endParaRPr lang="en-US"/>
        </a:p>
      </dgm:t>
    </dgm:pt>
    <dgm:pt modelId="{0E4DE611-47FD-4122-993E-3AC9D170CBDF}">
      <dgm:prSet/>
      <dgm:spPr/>
      <dgm:t>
        <a:bodyPr/>
        <a:lstStyle/>
        <a:p>
          <a:pPr rtl="0"/>
          <a:r>
            <a:rPr lang="en-US" dirty="0"/>
            <a:t>Unbundling of credentials</a:t>
          </a:r>
        </a:p>
      </dgm:t>
    </dgm:pt>
    <dgm:pt modelId="{E0D50DFA-20A0-48AC-81FE-E19058826976}" type="parTrans" cxnId="{33A705F4-216E-49C5-9E7F-B05F601DA92B}">
      <dgm:prSet/>
      <dgm:spPr/>
      <dgm:t>
        <a:bodyPr/>
        <a:lstStyle/>
        <a:p>
          <a:endParaRPr lang="en-US"/>
        </a:p>
      </dgm:t>
    </dgm:pt>
    <dgm:pt modelId="{B230C92F-733E-4066-90F6-D94DA1173B92}" type="sibTrans" cxnId="{33A705F4-216E-49C5-9E7F-B05F601DA92B}">
      <dgm:prSet/>
      <dgm:spPr/>
      <dgm:t>
        <a:bodyPr/>
        <a:lstStyle/>
        <a:p>
          <a:endParaRPr lang="en-US"/>
        </a:p>
      </dgm:t>
    </dgm:pt>
    <dgm:pt modelId="{0C607563-29C0-48F3-B5BC-469F2DD60929}">
      <dgm:prSet/>
      <dgm:spPr/>
      <dgm:t>
        <a:bodyPr/>
        <a:lstStyle/>
        <a:p>
          <a:pPr rtl="0"/>
          <a:r>
            <a:rPr lang="en-US" dirty="0"/>
            <a:t>Regionally accepted credentials</a:t>
          </a:r>
        </a:p>
      </dgm:t>
    </dgm:pt>
    <dgm:pt modelId="{09CDA8DA-FA47-4E18-AC24-D35CA5757A27}" type="parTrans" cxnId="{ACA41570-8589-4F0E-9C07-7BF7DE8CC9BD}">
      <dgm:prSet/>
      <dgm:spPr/>
      <dgm:t>
        <a:bodyPr/>
        <a:lstStyle/>
        <a:p>
          <a:endParaRPr lang="en-US"/>
        </a:p>
      </dgm:t>
    </dgm:pt>
    <dgm:pt modelId="{9893F7EB-907A-47D8-9123-322E666530BE}" type="sibTrans" cxnId="{ACA41570-8589-4F0E-9C07-7BF7DE8CC9BD}">
      <dgm:prSet/>
      <dgm:spPr/>
      <dgm:t>
        <a:bodyPr/>
        <a:lstStyle/>
        <a:p>
          <a:endParaRPr lang="en-US"/>
        </a:p>
      </dgm:t>
    </dgm:pt>
    <dgm:pt modelId="{315FB577-FAB8-4C39-BC56-6FED0F7017D3}">
      <dgm:prSet/>
      <dgm:spPr/>
      <dgm:t>
        <a:bodyPr/>
        <a:lstStyle/>
        <a:p>
          <a:pPr rtl="0"/>
          <a:r>
            <a:rPr lang="en-US" dirty="0"/>
            <a:t>Employability and soft skills</a:t>
          </a:r>
        </a:p>
      </dgm:t>
    </dgm:pt>
    <dgm:pt modelId="{30FA470D-4913-4DD9-BF1B-683F1511AC5B}" type="parTrans" cxnId="{384EF237-7B7D-44D7-AD12-BB3156C478CE}">
      <dgm:prSet/>
      <dgm:spPr/>
      <dgm:t>
        <a:bodyPr/>
        <a:lstStyle/>
        <a:p>
          <a:endParaRPr lang="en-US"/>
        </a:p>
      </dgm:t>
    </dgm:pt>
    <dgm:pt modelId="{8BC695CD-2887-4A17-B5CC-1FFAD6540DB1}" type="sibTrans" cxnId="{384EF237-7B7D-44D7-AD12-BB3156C478CE}">
      <dgm:prSet/>
      <dgm:spPr/>
      <dgm:t>
        <a:bodyPr/>
        <a:lstStyle/>
        <a:p>
          <a:endParaRPr lang="en-US"/>
        </a:p>
      </dgm:t>
    </dgm:pt>
    <dgm:pt modelId="{AD1DF329-C2FC-40C7-B425-A4A0E6854407}">
      <dgm:prSet/>
      <dgm:spPr/>
      <dgm:t>
        <a:bodyPr/>
        <a:lstStyle/>
        <a:p>
          <a:pPr rtl="0"/>
          <a:r>
            <a:rPr lang="en-US" dirty="0"/>
            <a:t>Upskilling</a:t>
          </a:r>
        </a:p>
      </dgm:t>
    </dgm:pt>
    <dgm:pt modelId="{D525C627-D302-433F-9710-3510BF3AF2DB}" type="parTrans" cxnId="{A8DF3802-8DDF-4EDD-8B65-2264CF44BB30}">
      <dgm:prSet/>
      <dgm:spPr/>
      <dgm:t>
        <a:bodyPr/>
        <a:lstStyle/>
        <a:p>
          <a:endParaRPr lang="en-US"/>
        </a:p>
      </dgm:t>
    </dgm:pt>
    <dgm:pt modelId="{880FB797-2260-42F2-ABCC-129F7F7A8418}" type="sibTrans" cxnId="{A8DF3802-8DDF-4EDD-8B65-2264CF44BB30}">
      <dgm:prSet/>
      <dgm:spPr/>
      <dgm:t>
        <a:bodyPr/>
        <a:lstStyle/>
        <a:p>
          <a:endParaRPr lang="en-US"/>
        </a:p>
      </dgm:t>
    </dgm:pt>
    <dgm:pt modelId="{E3549B38-F58D-416D-A658-4BA9F84AB2E1}">
      <dgm:prSet/>
      <dgm:spPr/>
      <dgm:t>
        <a:bodyPr/>
        <a:lstStyle/>
        <a:p>
          <a:pPr rtl="0"/>
          <a:r>
            <a:rPr lang="en-US" dirty="0"/>
            <a:t>On-going and systemic feedback from employers</a:t>
          </a:r>
        </a:p>
      </dgm:t>
    </dgm:pt>
    <dgm:pt modelId="{7E444D62-4594-449A-8823-3647C273EC3A}" type="parTrans" cxnId="{135D93DA-900F-473D-8342-5F3C68123E23}">
      <dgm:prSet/>
      <dgm:spPr/>
      <dgm:t>
        <a:bodyPr/>
        <a:lstStyle/>
        <a:p>
          <a:endParaRPr lang="en-US"/>
        </a:p>
      </dgm:t>
    </dgm:pt>
    <dgm:pt modelId="{01DD787B-CBFD-4D2C-A1A6-86B7204363A0}" type="sibTrans" cxnId="{135D93DA-900F-473D-8342-5F3C68123E23}">
      <dgm:prSet/>
      <dgm:spPr/>
      <dgm:t>
        <a:bodyPr/>
        <a:lstStyle/>
        <a:p>
          <a:endParaRPr lang="en-US"/>
        </a:p>
      </dgm:t>
    </dgm:pt>
    <dgm:pt modelId="{AB4A5663-D299-4771-8F2D-727BF4D572D4}" type="pres">
      <dgm:prSet presAssocID="{DD782D36-6E2A-49BE-BC92-94739D0AB4C9}" presName="diagram" presStyleCnt="0">
        <dgm:presLayoutVars>
          <dgm:dir/>
          <dgm:resizeHandles val="exact"/>
        </dgm:presLayoutVars>
      </dgm:prSet>
      <dgm:spPr/>
    </dgm:pt>
    <dgm:pt modelId="{4270F75E-8562-445A-B291-104EE9D866F2}" type="pres">
      <dgm:prSet presAssocID="{F621FD17-342F-442F-9FA4-869098D24C49}" presName="node" presStyleLbl="node1" presStyleIdx="0" presStyleCnt="8">
        <dgm:presLayoutVars>
          <dgm:bulletEnabled val="1"/>
        </dgm:presLayoutVars>
      </dgm:prSet>
      <dgm:spPr/>
    </dgm:pt>
    <dgm:pt modelId="{FE998122-D82A-4AB7-81DB-631F7525476A}" type="pres">
      <dgm:prSet presAssocID="{6423FDC6-E183-4B5E-BAAA-468668BC304F}" presName="sibTrans" presStyleCnt="0"/>
      <dgm:spPr/>
    </dgm:pt>
    <dgm:pt modelId="{900514BA-B7F1-4F5F-A6E1-3DBF9EB61654}" type="pres">
      <dgm:prSet presAssocID="{A4F36419-06DE-443F-A8B9-9F78AB926A9B}" presName="node" presStyleLbl="node1" presStyleIdx="1" presStyleCnt="8">
        <dgm:presLayoutVars>
          <dgm:bulletEnabled val="1"/>
        </dgm:presLayoutVars>
      </dgm:prSet>
      <dgm:spPr/>
    </dgm:pt>
    <dgm:pt modelId="{C002EBDD-8068-46A3-9C76-D9178A753A6F}" type="pres">
      <dgm:prSet presAssocID="{38DBC4EF-0C91-4426-9EEA-2135D36BA48B}" presName="sibTrans" presStyleCnt="0"/>
      <dgm:spPr/>
    </dgm:pt>
    <dgm:pt modelId="{A7B14EC8-4BBD-414E-AA04-A67CACA84BEA}" type="pres">
      <dgm:prSet presAssocID="{46056ACB-EFD7-4916-86B0-E42C2A1395D1}" presName="node" presStyleLbl="node1" presStyleIdx="2" presStyleCnt="8">
        <dgm:presLayoutVars>
          <dgm:bulletEnabled val="1"/>
        </dgm:presLayoutVars>
      </dgm:prSet>
      <dgm:spPr/>
    </dgm:pt>
    <dgm:pt modelId="{2239F8ED-F4CB-4570-BD64-5DED4BB929F5}" type="pres">
      <dgm:prSet presAssocID="{C9FC9609-60FB-4282-87C9-E64C3500C8C6}" presName="sibTrans" presStyleCnt="0"/>
      <dgm:spPr/>
    </dgm:pt>
    <dgm:pt modelId="{61D47693-52DB-4A79-8C55-D3642B6B615A}" type="pres">
      <dgm:prSet presAssocID="{0E4DE611-47FD-4122-993E-3AC9D170CBDF}" presName="node" presStyleLbl="node1" presStyleIdx="3" presStyleCnt="8">
        <dgm:presLayoutVars>
          <dgm:bulletEnabled val="1"/>
        </dgm:presLayoutVars>
      </dgm:prSet>
      <dgm:spPr/>
    </dgm:pt>
    <dgm:pt modelId="{0DABA78F-A049-4609-B764-7D4B320C4783}" type="pres">
      <dgm:prSet presAssocID="{B230C92F-733E-4066-90F6-D94DA1173B92}" presName="sibTrans" presStyleCnt="0"/>
      <dgm:spPr/>
    </dgm:pt>
    <dgm:pt modelId="{00FD6F9E-E4F9-4289-81FB-C4AFB27C8A4A}" type="pres">
      <dgm:prSet presAssocID="{0C607563-29C0-48F3-B5BC-469F2DD60929}" presName="node" presStyleLbl="node1" presStyleIdx="4" presStyleCnt="8">
        <dgm:presLayoutVars>
          <dgm:bulletEnabled val="1"/>
        </dgm:presLayoutVars>
      </dgm:prSet>
      <dgm:spPr/>
    </dgm:pt>
    <dgm:pt modelId="{9A26430C-455E-49BD-8A22-86E57133CD0A}" type="pres">
      <dgm:prSet presAssocID="{9893F7EB-907A-47D8-9123-322E666530BE}" presName="sibTrans" presStyleCnt="0"/>
      <dgm:spPr/>
    </dgm:pt>
    <dgm:pt modelId="{59328BB3-D9E4-4C44-8463-9E3F12B42E15}" type="pres">
      <dgm:prSet presAssocID="{315FB577-FAB8-4C39-BC56-6FED0F7017D3}" presName="node" presStyleLbl="node1" presStyleIdx="5" presStyleCnt="8">
        <dgm:presLayoutVars>
          <dgm:bulletEnabled val="1"/>
        </dgm:presLayoutVars>
      </dgm:prSet>
      <dgm:spPr/>
    </dgm:pt>
    <dgm:pt modelId="{1A120D8B-8D79-40A8-AE17-A8E888789E26}" type="pres">
      <dgm:prSet presAssocID="{8BC695CD-2887-4A17-B5CC-1FFAD6540DB1}" presName="sibTrans" presStyleCnt="0"/>
      <dgm:spPr/>
    </dgm:pt>
    <dgm:pt modelId="{C0AD875A-C08C-4305-A3C5-5014B2C7037B}" type="pres">
      <dgm:prSet presAssocID="{AD1DF329-C2FC-40C7-B425-A4A0E6854407}" presName="node" presStyleLbl="node1" presStyleIdx="6" presStyleCnt="8">
        <dgm:presLayoutVars>
          <dgm:bulletEnabled val="1"/>
        </dgm:presLayoutVars>
      </dgm:prSet>
      <dgm:spPr/>
    </dgm:pt>
    <dgm:pt modelId="{27747C50-2341-4C39-A3F9-D8CD00B6B46C}" type="pres">
      <dgm:prSet presAssocID="{880FB797-2260-42F2-ABCC-129F7F7A8418}" presName="sibTrans" presStyleCnt="0"/>
      <dgm:spPr/>
    </dgm:pt>
    <dgm:pt modelId="{9FC6E9F4-471E-4BC3-925A-CA6C2E44CD12}" type="pres">
      <dgm:prSet presAssocID="{E3549B38-F58D-416D-A658-4BA9F84AB2E1}" presName="node" presStyleLbl="node1" presStyleIdx="7" presStyleCnt="8">
        <dgm:presLayoutVars>
          <dgm:bulletEnabled val="1"/>
        </dgm:presLayoutVars>
      </dgm:prSet>
      <dgm:spPr/>
    </dgm:pt>
  </dgm:ptLst>
  <dgm:cxnLst>
    <dgm:cxn modelId="{65603B01-A09F-487A-9A95-97CEE5A13720}" type="presOf" srcId="{0C607563-29C0-48F3-B5BC-469F2DD60929}" destId="{00FD6F9E-E4F9-4289-81FB-C4AFB27C8A4A}" srcOrd="0" destOrd="0" presId="urn:microsoft.com/office/officeart/2005/8/layout/default"/>
    <dgm:cxn modelId="{A8DF3802-8DDF-4EDD-8B65-2264CF44BB30}" srcId="{DD782D36-6E2A-49BE-BC92-94739D0AB4C9}" destId="{AD1DF329-C2FC-40C7-B425-A4A0E6854407}" srcOrd="6" destOrd="0" parTransId="{D525C627-D302-433F-9710-3510BF3AF2DB}" sibTransId="{880FB797-2260-42F2-ABCC-129F7F7A8418}"/>
    <dgm:cxn modelId="{384EF237-7B7D-44D7-AD12-BB3156C478CE}" srcId="{DD782D36-6E2A-49BE-BC92-94739D0AB4C9}" destId="{315FB577-FAB8-4C39-BC56-6FED0F7017D3}" srcOrd="5" destOrd="0" parTransId="{30FA470D-4913-4DD9-BF1B-683F1511AC5B}" sibTransId="{8BC695CD-2887-4A17-B5CC-1FFAD6540DB1}"/>
    <dgm:cxn modelId="{EE72AF5B-7D7A-487D-8FAE-B891C21B8D7C}" type="presOf" srcId="{A4F36419-06DE-443F-A8B9-9F78AB926A9B}" destId="{900514BA-B7F1-4F5F-A6E1-3DBF9EB61654}" srcOrd="0" destOrd="0" presId="urn:microsoft.com/office/officeart/2005/8/layout/default"/>
    <dgm:cxn modelId="{EFE1B44B-7D7E-4324-9A9F-3AE8F134D5CF}" type="presOf" srcId="{315FB577-FAB8-4C39-BC56-6FED0F7017D3}" destId="{59328BB3-D9E4-4C44-8463-9E3F12B42E15}" srcOrd="0" destOrd="0" presId="urn:microsoft.com/office/officeart/2005/8/layout/default"/>
    <dgm:cxn modelId="{ACA41570-8589-4F0E-9C07-7BF7DE8CC9BD}" srcId="{DD782D36-6E2A-49BE-BC92-94739D0AB4C9}" destId="{0C607563-29C0-48F3-B5BC-469F2DD60929}" srcOrd="4" destOrd="0" parTransId="{09CDA8DA-FA47-4E18-AC24-D35CA5757A27}" sibTransId="{9893F7EB-907A-47D8-9123-322E666530BE}"/>
    <dgm:cxn modelId="{2F512370-F0D8-4B14-839F-CE41A23D6ACF}" type="presOf" srcId="{F621FD17-342F-442F-9FA4-869098D24C49}" destId="{4270F75E-8562-445A-B291-104EE9D866F2}" srcOrd="0" destOrd="0" presId="urn:microsoft.com/office/officeart/2005/8/layout/default"/>
    <dgm:cxn modelId="{00BBE159-3523-4CA4-8A5C-9441155EBFDD}" type="presOf" srcId="{46056ACB-EFD7-4916-86B0-E42C2A1395D1}" destId="{A7B14EC8-4BBD-414E-AA04-A67CACA84BEA}" srcOrd="0" destOrd="0" presId="urn:microsoft.com/office/officeart/2005/8/layout/default"/>
    <dgm:cxn modelId="{D71F3583-DC92-4A54-8902-A5CF67E3E8C4}" type="presOf" srcId="{AD1DF329-C2FC-40C7-B425-A4A0E6854407}" destId="{C0AD875A-C08C-4305-A3C5-5014B2C7037B}" srcOrd="0" destOrd="0" presId="urn:microsoft.com/office/officeart/2005/8/layout/default"/>
    <dgm:cxn modelId="{E80D54A3-C994-4EA1-B692-AC0A26A79BCA}" type="presOf" srcId="{DD782D36-6E2A-49BE-BC92-94739D0AB4C9}" destId="{AB4A5663-D299-4771-8F2D-727BF4D572D4}" srcOrd="0" destOrd="0" presId="urn:microsoft.com/office/officeart/2005/8/layout/default"/>
    <dgm:cxn modelId="{385498B8-D01A-408D-AF8C-2762EBB5BB73}" srcId="{DD782D36-6E2A-49BE-BC92-94739D0AB4C9}" destId="{46056ACB-EFD7-4916-86B0-E42C2A1395D1}" srcOrd="2" destOrd="0" parTransId="{24505D0A-32C7-4C83-AECA-A20FC8FF2803}" sibTransId="{C9FC9609-60FB-4282-87C9-E64C3500C8C6}"/>
    <dgm:cxn modelId="{26B25DB9-724B-4753-9EA6-01FD95B74E3F}" srcId="{DD782D36-6E2A-49BE-BC92-94739D0AB4C9}" destId="{A4F36419-06DE-443F-A8B9-9F78AB926A9B}" srcOrd="1" destOrd="0" parTransId="{5AB48EB7-DCFD-4105-A9FA-39A38864D923}" sibTransId="{38DBC4EF-0C91-4426-9EEA-2135D36BA48B}"/>
    <dgm:cxn modelId="{95EABDCF-9B5F-4F73-966D-77060593C15B}" type="presOf" srcId="{E3549B38-F58D-416D-A658-4BA9F84AB2E1}" destId="{9FC6E9F4-471E-4BC3-925A-CA6C2E44CD12}" srcOrd="0" destOrd="0" presId="urn:microsoft.com/office/officeart/2005/8/layout/default"/>
    <dgm:cxn modelId="{628E79D4-E9AA-465F-853F-E891251D098E}" srcId="{DD782D36-6E2A-49BE-BC92-94739D0AB4C9}" destId="{F621FD17-342F-442F-9FA4-869098D24C49}" srcOrd="0" destOrd="0" parTransId="{09EDCEFA-8727-4BFD-8153-DF4068A37593}" sibTransId="{6423FDC6-E183-4B5E-BAAA-468668BC304F}"/>
    <dgm:cxn modelId="{135D93DA-900F-473D-8342-5F3C68123E23}" srcId="{DD782D36-6E2A-49BE-BC92-94739D0AB4C9}" destId="{E3549B38-F58D-416D-A658-4BA9F84AB2E1}" srcOrd="7" destOrd="0" parTransId="{7E444D62-4594-449A-8823-3647C273EC3A}" sibTransId="{01DD787B-CBFD-4D2C-A1A6-86B7204363A0}"/>
    <dgm:cxn modelId="{0E7D7AEF-BD77-44C3-B277-B174C0ED7E34}" type="presOf" srcId="{0E4DE611-47FD-4122-993E-3AC9D170CBDF}" destId="{61D47693-52DB-4A79-8C55-D3642B6B615A}" srcOrd="0" destOrd="0" presId="urn:microsoft.com/office/officeart/2005/8/layout/default"/>
    <dgm:cxn modelId="{33A705F4-216E-49C5-9E7F-B05F601DA92B}" srcId="{DD782D36-6E2A-49BE-BC92-94739D0AB4C9}" destId="{0E4DE611-47FD-4122-993E-3AC9D170CBDF}" srcOrd="3" destOrd="0" parTransId="{E0D50DFA-20A0-48AC-81FE-E19058826976}" sibTransId="{B230C92F-733E-4066-90F6-D94DA1173B92}"/>
    <dgm:cxn modelId="{2F959A99-E12A-4DA9-BC0F-BE1234539620}" type="presParOf" srcId="{AB4A5663-D299-4771-8F2D-727BF4D572D4}" destId="{4270F75E-8562-445A-B291-104EE9D866F2}" srcOrd="0" destOrd="0" presId="urn:microsoft.com/office/officeart/2005/8/layout/default"/>
    <dgm:cxn modelId="{6ED07E4F-4A57-4664-BA78-521275409500}" type="presParOf" srcId="{AB4A5663-D299-4771-8F2D-727BF4D572D4}" destId="{FE998122-D82A-4AB7-81DB-631F7525476A}" srcOrd="1" destOrd="0" presId="urn:microsoft.com/office/officeart/2005/8/layout/default"/>
    <dgm:cxn modelId="{E5F3D2FD-1704-4739-B38D-B058515CCC2F}" type="presParOf" srcId="{AB4A5663-D299-4771-8F2D-727BF4D572D4}" destId="{900514BA-B7F1-4F5F-A6E1-3DBF9EB61654}" srcOrd="2" destOrd="0" presId="urn:microsoft.com/office/officeart/2005/8/layout/default"/>
    <dgm:cxn modelId="{9ABB8995-16F2-4A04-B434-0D460A4869BC}" type="presParOf" srcId="{AB4A5663-D299-4771-8F2D-727BF4D572D4}" destId="{C002EBDD-8068-46A3-9C76-D9178A753A6F}" srcOrd="3" destOrd="0" presId="urn:microsoft.com/office/officeart/2005/8/layout/default"/>
    <dgm:cxn modelId="{83AE0A52-7448-4873-AEC8-9E6F1E77D406}" type="presParOf" srcId="{AB4A5663-D299-4771-8F2D-727BF4D572D4}" destId="{A7B14EC8-4BBD-414E-AA04-A67CACA84BEA}" srcOrd="4" destOrd="0" presId="urn:microsoft.com/office/officeart/2005/8/layout/default"/>
    <dgm:cxn modelId="{1241364A-29F9-4B23-A41F-F6D7B15ED997}" type="presParOf" srcId="{AB4A5663-D299-4771-8F2D-727BF4D572D4}" destId="{2239F8ED-F4CB-4570-BD64-5DED4BB929F5}" srcOrd="5" destOrd="0" presId="urn:microsoft.com/office/officeart/2005/8/layout/default"/>
    <dgm:cxn modelId="{662F0309-2CD8-4E59-881F-CD14A713CF1C}" type="presParOf" srcId="{AB4A5663-D299-4771-8F2D-727BF4D572D4}" destId="{61D47693-52DB-4A79-8C55-D3642B6B615A}" srcOrd="6" destOrd="0" presId="urn:microsoft.com/office/officeart/2005/8/layout/default"/>
    <dgm:cxn modelId="{C8D3CFDF-D857-4DEF-8520-E55B1904EFBD}" type="presParOf" srcId="{AB4A5663-D299-4771-8F2D-727BF4D572D4}" destId="{0DABA78F-A049-4609-B764-7D4B320C4783}" srcOrd="7" destOrd="0" presId="urn:microsoft.com/office/officeart/2005/8/layout/default"/>
    <dgm:cxn modelId="{74C45531-6A73-496E-B7CE-A33C03A07E6C}" type="presParOf" srcId="{AB4A5663-D299-4771-8F2D-727BF4D572D4}" destId="{00FD6F9E-E4F9-4289-81FB-C4AFB27C8A4A}" srcOrd="8" destOrd="0" presId="urn:microsoft.com/office/officeart/2005/8/layout/default"/>
    <dgm:cxn modelId="{BD9CDD9D-5063-4E2F-8BA3-E0C01B525176}" type="presParOf" srcId="{AB4A5663-D299-4771-8F2D-727BF4D572D4}" destId="{9A26430C-455E-49BD-8A22-86E57133CD0A}" srcOrd="9" destOrd="0" presId="urn:microsoft.com/office/officeart/2005/8/layout/default"/>
    <dgm:cxn modelId="{2026FBBF-1531-4C5E-8CF6-1878AE2AD88E}" type="presParOf" srcId="{AB4A5663-D299-4771-8F2D-727BF4D572D4}" destId="{59328BB3-D9E4-4C44-8463-9E3F12B42E15}" srcOrd="10" destOrd="0" presId="urn:microsoft.com/office/officeart/2005/8/layout/default"/>
    <dgm:cxn modelId="{CE9A692A-D27B-478D-B9D3-63E164897085}" type="presParOf" srcId="{AB4A5663-D299-4771-8F2D-727BF4D572D4}" destId="{1A120D8B-8D79-40A8-AE17-A8E888789E26}" srcOrd="11" destOrd="0" presId="urn:microsoft.com/office/officeart/2005/8/layout/default"/>
    <dgm:cxn modelId="{4BAAC667-B908-43AB-9983-FA6718A6698D}" type="presParOf" srcId="{AB4A5663-D299-4771-8F2D-727BF4D572D4}" destId="{C0AD875A-C08C-4305-A3C5-5014B2C7037B}" srcOrd="12" destOrd="0" presId="urn:microsoft.com/office/officeart/2005/8/layout/default"/>
    <dgm:cxn modelId="{2A355B0A-F9F1-4C2A-98E9-4B4DE55B6FD6}" type="presParOf" srcId="{AB4A5663-D299-4771-8F2D-727BF4D572D4}" destId="{27747C50-2341-4C39-A3F9-D8CD00B6B46C}" srcOrd="13" destOrd="0" presId="urn:microsoft.com/office/officeart/2005/8/layout/default"/>
    <dgm:cxn modelId="{660C8CDA-946B-4E77-8E36-5E7B802A3A2B}" type="presParOf" srcId="{AB4A5663-D299-4771-8F2D-727BF4D572D4}" destId="{9FC6E9F4-471E-4BC3-925A-CA6C2E44CD1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7BD9F9-431D-41AF-890D-3B2A2D18E56C}"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F043518F-3282-4FC6-AD6B-732C61447DA5}">
      <dgm:prSet/>
      <dgm:spPr/>
      <dgm:t>
        <a:bodyPr/>
        <a:lstStyle/>
        <a:p>
          <a:pPr rtl="0"/>
          <a:r>
            <a:rPr lang="en-US" dirty="0"/>
            <a:t>Degrees embedded with certifications</a:t>
          </a:r>
        </a:p>
      </dgm:t>
    </dgm:pt>
    <dgm:pt modelId="{569D0438-D0BD-459C-870D-7287821CD602}" type="parTrans" cxnId="{E1976CB9-5DD9-40CD-B70F-650D5C67B5B5}">
      <dgm:prSet/>
      <dgm:spPr/>
      <dgm:t>
        <a:bodyPr/>
        <a:lstStyle/>
        <a:p>
          <a:endParaRPr lang="en-US"/>
        </a:p>
      </dgm:t>
    </dgm:pt>
    <dgm:pt modelId="{781BEEF7-4045-49A3-8F46-99D21D9F8315}" type="sibTrans" cxnId="{E1976CB9-5DD9-40CD-B70F-650D5C67B5B5}">
      <dgm:prSet/>
      <dgm:spPr/>
      <dgm:t>
        <a:bodyPr/>
        <a:lstStyle/>
        <a:p>
          <a:endParaRPr lang="en-US"/>
        </a:p>
      </dgm:t>
    </dgm:pt>
    <dgm:pt modelId="{2E2F68B5-CE73-4C2A-A7F9-BA4F1E046289}">
      <dgm:prSet/>
      <dgm:spPr/>
      <dgm:t>
        <a:bodyPr/>
        <a:lstStyle/>
        <a:p>
          <a:pPr rtl="0"/>
          <a:r>
            <a:rPr lang="en-US"/>
            <a:t>Work-based learning</a:t>
          </a:r>
        </a:p>
      </dgm:t>
    </dgm:pt>
    <dgm:pt modelId="{2D972A5B-B6C0-4EE5-A384-26DDC57C29EB}" type="parTrans" cxnId="{6C016539-2EA3-4433-94D7-02763A5B060E}">
      <dgm:prSet/>
      <dgm:spPr/>
      <dgm:t>
        <a:bodyPr/>
        <a:lstStyle/>
        <a:p>
          <a:endParaRPr lang="en-US"/>
        </a:p>
      </dgm:t>
    </dgm:pt>
    <dgm:pt modelId="{9C0CF8DF-E88F-4C1B-A433-9DBF1848309F}" type="sibTrans" cxnId="{6C016539-2EA3-4433-94D7-02763A5B060E}">
      <dgm:prSet/>
      <dgm:spPr/>
      <dgm:t>
        <a:bodyPr/>
        <a:lstStyle/>
        <a:p>
          <a:endParaRPr lang="en-US"/>
        </a:p>
      </dgm:t>
    </dgm:pt>
    <dgm:pt modelId="{EDD8378C-9B0C-44B2-B68F-9E47042F7E29}">
      <dgm:prSet/>
      <dgm:spPr/>
      <dgm:t>
        <a:bodyPr/>
        <a:lstStyle/>
        <a:p>
          <a:pPr rtl="0"/>
          <a:r>
            <a:rPr lang="en-US" dirty="0"/>
            <a:t>Boot camps</a:t>
          </a:r>
        </a:p>
      </dgm:t>
    </dgm:pt>
    <dgm:pt modelId="{43F5051B-E6F0-42D9-8F7B-7435F49A15DC}" type="parTrans" cxnId="{FC15F91C-43FC-4CE3-AE10-43AF6447C057}">
      <dgm:prSet/>
      <dgm:spPr/>
      <dgm:t>
        <a:bodyPr/>
        <a:lstStyle/>
        <a:p>
          <a:endParaRPr lang="en-US"/>
        </a:p>
      </dgm:t>
    </dgm:pt>
    <dgm:pt modelId="{2CD1EF82-CA36-4201-BC89-413E026E8EB9}" type="sibTrans" cxnId="{FC15F91C-43FC-4CE3-AE10-43AF6447C057}">
      <dgm:prSet/>
      <dgm:spPr/>
      <dgm:t>
        <a:bodyPr/>
        <a:lstStyle/>
        <a:p>
          <a:endParaRPr lang="en-US"/>
        </a:p>
      </dgm:t>
    </dgm:pt>
    <dgm:pt modelId="{4CB162AA-7B5C-4CC8-AD3D-15DE7622D7B5}" type="pres">
      <dgm:prSet presAssocID="{BD7BD9F9-431D-41AF-890D-3B2A2D18E56C}" presName="diagram" presStyleCnt="0">
        <dgm:presLayoutVars>
          <dgm:dir/>
          <dgm:resizeHandles val="exact"/>
        </dgm:presLayoutVars>
      </dgm:prSet>
      <dgm:spPr/>
    </dgm:pt>
    <dgm:pt modelId="{4D2B094A-FF9B-4AE0-841F-03DBA16F6457}" type="pres">
      <dgm:prSet presAssocID="{F043518F-3282-4FC6-AD6B-732C61447DA5}" presName="node" presStyleLbl="node1" presStyleIdx="0" presStyleCnt="3">
        <dgm:presLayoutVars>
          <dgm:bulletEnabled val="1"/>
        </dgm:presLayoutVars>
      </dgm:prSet>
      <dgm:spPr/>
    </dgm:pt>
    <dgm:pt modelId="{14B0D34E-64EA-4F00-8B4B-EA3ECE1500D3}" type="pres">
      <dgm:prSet presAssocID="{781BEEF7-4045-49A3-8F46-99D21D9F8315}" presName="sibTrans" presStyleCnt="0"/>
      <dgm:spPr/>
    </dgm:pt>
    <dgm:pt modelId="{4D97307C-20B2-465B-A5BE-A2B8961A74F7}" type="pres">
      <dgm:prSet presAssocID="{2E2F68B5-CE73-4C2A-A7F9-BA4F1E046289}" presName="node" presStyleLbl="node1" presStyleIdx="1" presStyleCnt="3">
        <dgm:presLayoutVars>
          <dgm:bulletEnabled val="1"/>
        </dgm:presLayoutVars>
      </dgm:prSet>
      <dgm:spPr/>
    </dgm:pt>
    <dgm:pt modelId="{5552C9C8-BE23-485A-9D0F-1418F6E0201E}" type="pres">
      <dgm:prSet presAssocID="{9C0CF8DF-E88F-4C1B-A433-9DBF1848309F}" presName="sibTrans" presStyleCnt="0"/>
      <dgm:spPr/>
    </dgm:pt>
    <dgm:pt modelId="{B33DA42B-D3E3-4CE2-85A3-92BADDA4EC1E}" type="pres">
      <dgm:prSet presAssocID="{EDD8378C-9B0C-44B2-B68F-9E47042F7E29}" presName="node" presStyleLbl="node1" presStyleIdx="2" presStyleCnt="3">
        <dgm:presLayoutVars>
          <dgm:bulletEnabled val="1"/>
        </dgm:presLayoutVars>
      </dgm:prSet>
      <dgm:spPr/>
    </dgm:pt>
  </dgm:ptLst>
  <dgm:cxnLst>
    <dgm:cxn modelId="{A1586C02-71F0-43BD-9506-66E020FE4D31}" type="presOf" srcId="{F043518F-3282-4FC6-AD6B-732C61447DA5}" destId="{4D2B094A-FF9B-4AE0-841F-03DBA16F6457}" srcOrd="0" destOrd="0" presId="urn:microsoft.com/office/officeart/2005/8/layout/default"/>
    <dgm:cxn modelId="{39EC060F-24F5-4CB4-9945-18488F0FBE84}" type="presOf" srcId="{2E2F68B5-CE73-4C2A-A7F9-BA4F1E046289}" destId="{4D97307C-20B2-465B-A5BE-A2B8961A74F7}" srcOrd="0" destOrd="0" presId="urn:microsoft.com/office/officeart/2005/8/layout/default"/>
    <dgm:cxn modelId="{FC15F91C-43FC-4CE3-AE10-43AF6447C057}" srcId="{BD7BD9F9-431D-41AF-890D-3B2A2D18E56C}" destId="{EDD8378C-9B0C-44B2-B68F-9E47042F7E29}" srcOrd="2" destOrd="0" parTransId="{43F5051B-E6F0-42D9-8F7B-7435F49A15DC}" sibTransId="{2CD1EF82-CA36-4201-BC89-413E026E8EB9}"/>
    <dgm:cxn modelId="{6C016539-2EA3-4433-94D7-02763A5B060E}" srcId="{BD7BD9F9-431D-41AF-890D-3B2A2D18E56C}" destId="{2E2F68B5-CE73-4C2A-A7F9-BA4F1E046289}" srcOrd="1" destOrd="0" parTransId="{2D972A5B-B6C0-4EE5-A384-26DDC57C29EB}" sibTransId="{9C0CF8DF-E88F-4C1B-A433-9DBF1848309F}"/>
    <dgm:cxn modelId="{4A14F94D-20DA-4BF5-AE25-D77E077BD788}" type="presOf" srcId="{EDD8378C-9B0C-44B2-B68F-9E47042F7E29}" destId="{B33DA42B-D3E3-4CE2-85A3-92BADDA4EC1E}" srcOrd="0" destOrd="0" presId="urn:microsoft.com/office/officeart/2005/8/layout/default"/>
    <dgm:cxn modelId="{E1976CB9-5DD9-40CD-B70F-650D5C67B5B5}" srcId="{BD7BD9F9-431D-41AF-890D-3B2A2D18E56C}" destId="{F043518F-3282-4FC6-AD6B-732C61447DA5}" srcOrd="0" destOrd="0" parTransId="{569D0438-D0BD-459C-870D-7287821CD602}" sibTransId="{781BEEF7-4045-49A3-8F46-99D21D9F8315}"/>
    <dgm:cxn modelId="{C82341CB-65F3-4F57-B3EF-76E728289FEE}" type="presOf" srcId="{BD7BD9F9-431D-41AF-890D-3B2A2D18E56C}" destId="{4CB162AA-7B5C-4CC8-AD3D-15DE7622D7B5}" srcOrd="0" destOrd="0" presId="urn:microsoft.com/office/officeart/2005/8/layout/default"/>
    <dgm:cxn modelId="{C84A1B8D-7F31-41F5-87F3-119A551A5F86}" type="presParOf" srcId="{4CB162AA-7B5C-4CC8-AD3D-15DE7622D7B5}" destId="{4D2B094A-FF9B-4AE0-841F-03DBA16F6457}" srcOrd="0" destOrd="0" presId="urn:microsoft.com/office/officeart/2005/8/layout/default"/>
    <dgm:cxn modelId="{CEC98D42-945A-4065-AFCC-2CEE0F6FEB89}" type="presParOf" srcId="{4CB162AA-7B5C-4CC8-AD3D-15DE7622D7B5}" destId="{14B0D34E-64EA-4F00-8B4B-EA3ECE1500D3}" srcOrd="1" destOrd="0" presId="urn:microsoft.com/office/officeart/2005/8/layout/default"/>
    <dgm:cxn modelId="{4528C718-58D4-4649-AE01-FFB21A7FC92B}" type="presParOf" srcId="{4CB162AA-7B5C-4CC8-AD3D-15DE7622D7B5}" destId="{4D97307C-20B2-465B-A5BE-A2B8961A74F7}" srcOrd="2" destOrd="0" presId="urn:microsoft.com/office/officeart/2005/8/layout/default"/>
    <dgm:cxn modelId="{70E80411-1060-4A96-B10B-80EC685B7402}" type="presParOf" srcId="{4CB162AA-7B5C-4CC8-AD3D-15DE7622D7B5}" destId="{5552C9C8-BE23-485A-9D0F-1418F6E0201E}" srcOrd="3" destOrd="0" presId="urn:microsoft.com/office/officeart/2005/8/layout/default"/>
    <dgm:cxn modelId="{0E64BF97-4093-43C5-8110-4A83DFF877FB}" type="presParOf" srcId="{4CB162AA-7B5C-4CC8-AD3D-15DE7622D7B5}" destId="{B33DA42B-D3E3-4CE2-85A3-92BADDA4EC1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066C80-EB23-4D9A-945E-1E9C4900B90C}"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910A2930-3813-430E-93AC-25AC7A199E91}">
      <dgm:prSet phldrT="[Text]" custT="1"/>
      <dgm:spPr/>
      <dgm:t>
        <a:bodyPr/>
        <a:lstStyle/>
        <a:p>
          <a:r>
            <a:rPr lang="en-US" sz="2000" b="1" dirty="0">
              <a:solidFill>
                <a:srgbClr val="64BE5A"/>
              </a:solidFill>
            </a:rPr>
            <a:t>OPPORTUNITY</a:t>
          </a:r>
          <a:r>
            <a:rPr lang="en-US" sz="2000" dirty="0"/>
            <a:t> </a:t>
          </a:r>
        </a:p>
        <a:p>
          <a:r>
            <a:rPr lang="en-US" sz="1600" dirty="0"/>
            <a:t>To convene certification bodies and universities to explore how </a:t>
          </a:r>
          <a:r>
            <a:rPr lang="en-US" sz="1600" dirty="0">
              <a:solidFill>
                <a:schemeClr val="tx1"/>
              </a:solidFill>
            </a:rPr>
            <a:t>students can earn both degrees and certifications </a:t>
          </a:r>
          <a:r>
            <a:rPr lang="en-US" sz="1600" dirty="0"/>
            <a:t>as part of their four-year degree program</a:t>
          </a:r>
        </a:p>
      </dgm:t>
    </dgm:pt>
    <dgm:pt modelId="{4C9FCC25-2E82-496C-B7A0-24D7E49B3D87}" type="parTrans" cxnId="{01BDE77C-2C03-46C5-A2A9-BA705C445AED}">
      <dgm:prSet/>
      <dgm:spPr/>
      <dgm:t>
        <a:bodyPr/>
        <a:lstStyle/>
        <a:p>
          <a:endParaRPr lang="en-US"/>
        </a:p>
      </dgm:t>
    </dgm:pt>
    <dgm:pt modelId="{EE85006D-8823-4754-B6C0-28C7E64EDC19}" type="sibTrans" cxnId="{01BDE77C-2C03-46C5-A2A9-BA705C445AED}">
      <dgm:prSet/>
      <dgm:spPr/>
      <dgm:t>
        <a:bodyPr/>
        <a:lstStyle/>
        <a:p>
          <a:endParaRPr lang="en-US"/>
        </a:p>
      </dgm:t>
    </dgm:pt>
    <dgm:pt modelId="{D6169A85-F89A-4B55-A2CD-F71034B72D9D}">
      <dgm:prSet phldrT="[Text]" custT="1"/>
      <dgm:spPr/>
      <dgm:t>
        <a:bodyPr/>
        <a:lstStyle/>
        <a:p>
          <a:r>
            <a:rPr lang="en-US" sz="2000" b="1" dirty="0">
              <a:solidFill>
                <a:srgbClr val="0175C0"/>
              </a:solidFill>
            </a:rPr>
            <a:t>PROBLEM</a:t>
          </a:r>
          <a:r>
            <a:rPr lang="en-US" sz="1500" b="1" dirty="0"/>
            <a:t> </a:t>
          </a:r>
        </a:p>
        <a:p>
          <a:r>
            <a:rPr lang="en-US" sz="1600" dirty="0"/>
            <a:t>Insufficient opportunities for students to earn certifications with labor market value and build those credentials toward a degree </a:t>
          </a:r>
        </a:p>
      </dgm:t>
    </dgm:pt>
    <dgm:pt modelId="{2377FEC7-BD16-4CC8-9FAD-99219F8E2926}" type="parTrans" cxnId="{0CD235F1-F05B-4A05-9897-6D547D2444F8}">
      <dgm:prSet/>
      <dgm:spPr/>
      <dgm:t>
        <a:bodyPr/>
        <a:lstStyle/>
        <a:p>
          <a:endParaRPr lang="en-US"/>
        </a:p>
      </dgm:t>
    </dgm:pt>
    <dgm:pt modelId="{9D73D4B9-F991-41A3-A309-DCFFD8AD1617}" type="sibTrans" cxnId="{0CD235F1-F05B-4A05-9897-6D547D2444F8}">
      <dgm:prSet/>
      <dgm:spPr/>
      <dgm:t>
        <a:bodyPr/>
        <a:lstStyle/>
        <a:p>
          <a:endParaRPr lang="en-US"/>
        </a:p>
      </dgm:t>
    </dgm:pt>
    <dgm:pt modelId="{47FCBA7A-FB0E-4397-9F4E-F93C13924FDA}" type="pres">
      <dgm:prSet presAssocID="{3C066C80-EB23-4D9A-945E-1E9C4900B90C}" presName="compositeShape" presStyleCnt="0">
        <dgm:presLayoutVars>
          <dgm:chMax val="2"/>
          <dgm:dir/>
          <dgm:resizeHandles val="exact"/>
        </dgm:presLayoutVars>
      </dgm:prSet>
      <dgm:spPr/>
    </dgm:pt>
    <dgm:pt modelId="{710CB66D-1BCD-4CAA-BDD6-46957D8F0E12}" type="pres">
      <dgm:prSet presAssocID="{3C066C80-EB23-4D9A-945E-1E9C4900B90C}" presName="divider" presStyleLbl="fgShp" presStyleIdx="0" presStyleCnt="1"/>
      <dgm:spPr>
        <a:solidFill>
          <a:schemeClr val="bg1">
            <a:lumMod val="85000"/>
          </a:schemeClr>
        </a:solidFill>
      </dgm:spPr>
    </dgm:pt>
    <dgm:pt modelId="{95D5A343-4395-441B-8C03-5392EA026F1A}" type="pres">
      <dgm:prSet presAssocID="{910A2930-3813-430E-93AC-25AC7A199E91}" presName="downArrow" presStyleLbl="node1" presStyleIdx="0" presStyleCnt="2" custScaleX="86275" custScaleY="90459" custLinFactNeighborX="-876" custLinFactNeighborY="8751"/>
      <dgm:spPr>
        <a:solidFill>
          <a:srgbClr val="0175C0"/>
        </a:solidFill>
      </dgm:spPr>
    </dgm:pt>
    <dgm:pt modelId="{BCDF3B7B-9133-4E8F-99EA-17676279EAEC}" type="pres">
      <dgm:prSet presAssocID="{910A2930-3813-430E-93AC-25AC7A199E91}" presName="downArrowText" presStyleLbl="revTx" presStyleIdx="0" presStyleCnt="2" custScaleX="154031" custLinFactNeighborX="13952" custLinFactNeighborY="2496">
        <dgm:presLayoutVars>
          <dgm:bulletEnabled val="1"/>
        </dgm:presLayoutVars>
      </dgm:prSet>
      <dgm:spPr/>
    </dgm:pt>
    <dgm:pt modelId="{E22850F3-E81B-46D3-8D18-FFFA4131D7A9}" type="pres">
      <dgm:prSet presAssocID="{D6169A85-F89A-4B55-A2CD-F71034B72D9D}" presName="upArrow" presStyleLbl="node1" presStyleIdx="1" presStyleCnt="2" custScaleX="86275" custScaleY="90459" custLinFactNeighborX="-877" custLinFactNeighborY="-6198"/>
      <dgm:spPr>
        <a:solidFill>
          <a:srgbClr val="64BE5A"/>
        </a:solidFill>
      </dgm:spPr>
    </dgm:pt>
    <dgm:pt modelId="{71B45CBF-636E-4ACE-923E-F2F96D9EFF09}" type="pres">
      <dgm:prSet presAssocID="{D6169A85-F89A-4B55-A2CD-F71034B72D9D}" presName="upArrowText" presStyleLbl="revTx" presStyleIdx="1" presStyleCnt="2" custScaleX="155344" custLinFactNeighborX="-8072" custLinFactNeighborY="-5352">
        <dgm:presLayoutVars>
          <dgm:bulletEnabled val="1"/>
        </dgm:presLayoutVars>
      </dgm:prSet>
      <dgm:spPr/>
    </dgm:pt>
  </dgm:ptLst>
  <dgm:cxnLst>
    <dgm:cxn modelId="{2D52DB10-97C9-4AC8-85FB-7BC03E81D44A}" type="presOf" srcId="{D6169A85-F89A-4B55-A2CD-F71034B72D9D}" destId="{71B45CBF-636E-4ACE-923E-F2F96D9EFF09}" srcOrd="0" destOrd="0" presId="urn:microsoft.com/office/officeart/2005/8/layout/arrow3"/>
    <dgm:cxn modelId="{01BDE77C-2C03-46C5-A2A9-BA705C445AED}" srcId="{3C066C80-EB23-4D9A-945E-1E9C4900B90C}" destId="{910A2930-3813-430E-93AC-25AC7A199E91}" srcOrd="0" destOrd="0" parTransId="{4C9FCC25-2E82-496C-B7A0-24D7E49B3D87}" sibTransId="{EE85006D-8823-4754-B6C0-28C7E64EDC19}"/>
    <dgm:cxn modelId="{FE16D1AE-8A15-4446-ABC5-8D4C7524B1E7}" type="presOf" srcId="{910A2930-3813-430E-93AC-25AC7A199E91}" destId="{BCDF3B7B-9133-4E8F-99EA-17676279EAEC}" srcOrd="0" destOrd="0" presId="urn:microsoft.com/office/officeart/2005/8/layout/arrow3"/>
    <dgm:cxn modelId="{2B5C6ED6-9A75-41B1-A82E-53CBEF593D27}" type="presOf" srcId="{3C066C80-EB23-4D9A-945E-1E9C4900B90C}" destId="{47FCBA7A-FB0E-4397-9F4E-F93C13924FDA}" srcOrd="0" destOrd="0" presId="urn:microsoft.com/office/officeart/2005/8/layout/arrow3"/>
    <dgm:cxn modelId="{0CD235F1-F05B-4A05-9897-6D547D2444F8}" srcId="{3C066C80-EB23-4D9A-945E-1E9C4900B90C}" destId="{D6169A85-F89A-4B55-A2CD-F71034B72D9D}" srcOrd="1" destOrd="0" parTransId="{2377FEC7-BD16-4CC8-9FAD-99219F8E2926}" sibTransId="{9D73D4B9-F991-41A3-A309-DCFFD8AD1617}"/>
    <dgm:cxn modelId="{166D7C7B-4023-4E76-A024-2353573A8359}" type="presParOf" srcId="{47FCBA7A-FB0E-4397-9F4E-F93C13924FDA}" destId="{710CB66D-1BCD-4CAA-BDD6-46957D8F0E12}" srcOrd="0" destOrd="0" presId="urn:microsoft.com/office/officeart/2005/8/layout/arrow3"/>
    <dgm:cxn modelId="{C2D71243-E047-4D74-BB5B-360E7B0284A2}" type="presParOf" srcId="{47FCBA7A-FB0E-4397-9F4E-F93C13924FDA}" destId="{95D5A343-4395-441B-8C03-5392EA026F1A}" srcOrd="1" destOrd="0" presId="urn:microsoft.com/office/officeart/2005/8/layout/arrow3"/>
    <dgm:cxn modelId="{B909E5ED-83B8-4863-91D8-872AF51A2582}" type="presParOf" srcId="{47FCBA7A-FB0E-4397-9F4E-F93C13924FDA}" destId="{BCDF3B7B-9133-4E8F-99EA-17676279EAEC}" srcOrd="2" destOrd="0" presId="urn:microsoft.com/office/officeart/2005/8/layout/arrow3"/>
    <dgm:cxn modelId="{4C03D003-9FA3-4A54-AF35-382CE1B7F178}" type="presParOf" srcId="{47FCBA7A-FB0E-4397-9F4E-F93C13924FDA}" destId="{E22850F3-E81B-46D3-8D18-FFFA4131D7A9}" srcOrd="3" destOrd="0" presId="urn:microsoft.com/office/officeart/2005/8/layout/arrow3"/>
    <dgm:cxn modelId="{1CF6B637-409B-4736-8008-E68EAA454B5A}" type="presParOf" srcId="{47FCBA7A-FB0E-4397-9F4E-F93C13924FDA}" destId="{71B45CBF-636E-4ACE-923E-F2F96D9EFF09}" srcOrd="4" destOrd="0" presId="urn:microsoft.com/office/officeart/2005/8/layout/arrow3"/>
  </dgm:cxnLst>
  <dgm:bg/>
  <dgm:whole>
    <a:ln>
      <a:solidFill>
        <a:srgbClr val="FFFF0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468161-F930-4DF8-B3B8-D064A2469F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D6DBEA0-319D-49A0-8643-6031FCB3FAD5}">
      <dgm:prSet/>
      <dgm:spPr/>
      <dgm:t>
        <a:bodyPr/>
        <a:lstStyle/>
        <a:p>
          <a:pPr rtl="0"/>
          <a:r>
            <a:rPr lang="en-US"/>
            <a:t>Certification bodies and universities gained knowledge and better understand each other;</a:t>
          </a:r>
        </a:p>
      </dgm:t>
    </dgm:pt>
    <dgm:pt modelId="{4E77CCED-8C5E-4978-8557-0851B01F1E62}" type="parTrans" cxnId="{38F048DF-261C-4042-9EB8-A2FDB29D2356}">
      <dgm:prSet/>
      <dgm:spPr/>
      <dgm:t>
        <a:bodyPr/>
        <a:lstStyle/>
        <a:p>
          <a:endParaRPr lang="en-US"/>
        </a:p>
      </dgm:t>
    </dgm:pt>
    <dgm:pt modelId="{25246D34-46C5-406C-87A3-12958EC33BD4}" type="sibTrans" cxnId="{38F048DF-261C-4042-9EB8-A2FDB29D2356}">
      <dgm:prSet/>
      <dgm:spPr/>
      <dgm:t>
        <a:bodyPr/>
        <a:lstStyle/>
        <a:p>
          <a:endParaRPr lang="en-US"/>
        </a:p>
      </dgm:t>
    </dgm:pt>
    <dgm:pt modelId="{C19E5031-A46F-485A-9EF8-93F7250353EA}">
      <dgm:prSet/>
      <dgm:spPr/>
      <dgm:t>
        <a:bodyPr/>
        <a:lstStyle/>
        <a:p>
          <a:pPr rtl="0"/>
          <a:r>
            <a:rPr lang="en-US" dirty="0"/>
            <a:t>Fostered an emerging community of practice between universities and certification bodies;</a:t>
          </a:r>
        </a:p>
      </dgm:t>
    </dgm:pt>
    <dgm:pt modelId="{90778319-7A6D-48F7-AB4B-4A871019051E}" type="parTrans" cxnId="{811E923B-C554-46A0-9D9F-B5B7CCD0A564}">
      <dgm:prSet/>
      <dgm:spPr/>
      <dgm:t>
        <a:bodyPr/>
        <a:lstStyle/>
        <a:p>
          <a:endParaRPr lang="en-US"/>
        </a:p>
      </dgm:t>
    </dgm:pt>
    <dgm:pt modelId="{53FDFEBF-5C35-40FA-BBCB-EA96AFAE12A3}" type="sibTrans" cxnId="{811E923B-C554-46A0-9D9F-B5B7CCD0A564}">
      <dgm:prSet/>
      <dgm:spPr/>
      <dgm:t>
        <a:bodyPr/>
        <a:lstStyle/>
        <a:p>
          <a:endParaRPr lang="en-US"/>
        </a:p>
      </dgm:t>
    </dgm:pt>
    <dgm:pt modelId="{067363D8-E69B-42DF-80AC-DFF5845409EF}">
      <dgm:prSet/>
      <dgm:spPr/>
      <dgm:t>
        <a:bodyPr/>
        <a:lstStyle/>
        <a:p>
          <a:pPr rtl="0"/>
          <a:r>
            <a:rPr lang="en-US" dirty="0"/>
            <a:t>Developed a framework that identifies certification-degree pathway examples, challenges, and opportunities associated with building these pathways;</a:t>
          </a:r>
        </a:p>
      </dgm:t>
    </dgm:pt>
    <dgm:pt modelId="{7D058CBC-9F5B-4DBD-960D-929DB8994013}" type="parTrans" cxnId="{C1BD5E61-6B4D-4413-A9D7-EA8718BEB1A7}">
      <dgm:prSet/>
      <dgm:spPr/>
      <dgm:t>
        <a:bodyPr/>
        <a:lstStyle/>
        <a:p>
          <a:endParaRPr lang="en-US"/>
        </a:p>
      </dgm:t>
    </dgm:pt>
    <dgm:pt modelId="{630806D7-F1AA-4373-9955-5D959D00B2C8}" type="sibTrans" cxnId="{C1BD5E61-6B4D-4413-A9D7-EA8718BEB1A7}">
      <dgm:prSet/>
      <dgm:spPr/>
      <dgm:t>
        <a:bodyPr/>
        <a:lstStyle/>
        <a:p>
          <a:endParaRPr lang="en-US"/>
        </a:p>
      </dgm:t>
    </dgm:pt>
    <dgm:pt modelId="{6A37D1CE-7326-4976-BC30-480189BEE996}">
      <dgm:prSet/>
      <dgm:spPr/>
      <dgm:t>
        <a:bodyPr/>
        <a:lstStyle/>
        <a:p>
          <a:pPr rtl="0"/>
          <a:r>
            <a:rPr lang="en-US" dirty="0"/>
            <a:t>Identified value propositions for students, certification bodies, universities, employers, accreditors, and society as a whole; and</a:t>
          </a:r>
        </a:p>
      </dgm:t>
    </dgm:pt>
    <dgm:pt modelId="{0A4DA213-16C2-4AF2-9C22-14A14DD8A679}" type="parTrans" cxnId="{F9D5AFA0-9758-49FD-991A-B0D54C43EC21}">
      <dgm:prSet/>
      <dgm:spPr/>
      <dgm:t>
        <a:bodyPr/>
        <a:lstStyle/>
        <a:p>
          <a:endParaRPr lang="en-US"/>
        </a:p>
      </dgm:t>
    </dgm:pt>
    <dgm:pt modelId="{B4F695D9-75CA-4F13-B9A8-789D979C0770}" type="sibTrans" cxnId="{F9D5AFA0-9758-49FD-991A-B0D54C43EC21}">
      <dgm:prSet/>
      <dgm:spPr/>
      <dgm:t>
        <a:bodyPr/>
        <a:lstStyle/>
        <a:p>
          <a:endParaRPr lang="en-US"/>
        </a:p>
      </dgm:t>
    </dgm:pt>
    <dgm:pt modelId="{AD33FD63-C8CF-4F55-8359-9A38895FD863}">
      <dgm:prSet/>
      <dgm:spPr/>
      <dgm:t>
        <a:bodyPr/>
        <a:lstStyle/>
        <a:p>
          <a:pPr rtl="0"/>
          <a:r>
            <a:rPr lang="en-US"/>
            <a:t>Discovered examples of partnerships between certification bodies and universities.</a:t>
          </a:r>
        </a:p>
      </dgm:t>
    </dgm:pt>
    <dgm:pt modelId="{E329F618-92F1-439C-B71B-D6C62677D9AF}" type="parTrans" cxnId="{13FAA190-1A16-448B-BE92-A2B0B457E0D6}">
      <dgm:prSet/>
      <dgm:spPr/>
      <dgm:t>
        <a:bodyPr/>
        <a:lstStyle/>
        <a:p>
          <a:endParaRPr lang="en-US"/>
        </a:p>
      </dgm:t>
    </dgm:pt>
    <dgm:pt modelId="{38A1D484-D8A7-4D4A-A5EF-5938224EBD5C}" type="sibTrans" cxnId="{13FAA190-1A16-448B-BE92-A2B0B457E0D6}">
      <dgm:prSet/>
      <dgm:spPr/>
      <dgm:t>
        <a:bodyPr/>
        <a:lstStyle/>
        <a:p>
          <a:endParaRPr lang="en-US"/>
        </a:p>
      </dgm:t>
    </dgm:pt>
    <dgm:pt modelId="{47BE45E1-792B-4C41-8F9E-18655F9EA526}" type="pres">
      <dgm:prSet presAssocID="{2E468161-F930-4DF8-B3B8-D064A2469F95}" presName="linear" presStyleCnt="0">
        <dgm:presLayoutVars>
          <dgm:animLvl val="lvl"/>
          <dgm:resizeHandles val="exact"/>
        </dgm:presLayoutVars>
      </dgm:prSet>
      <dgm:spPr/>
    </dgm:pt>
    <dgm:pt modelId="{C493FCC9-8EFD-4DBF-AD70-F7D6F80E361B}" type="pres">
      <dgm:prSet presAssocID="{CD6DBEA0-319D-49A0-8643-6031FCB3FAD5}" presName="parentText" presStyleLbl="node1" presStyleIdx="0" presStyleCnt="5">
        <dgm:presLayoutVars>
          <dgm:chMax val="0"/>
          <dgm:bulletEnabled val="1"/>
        </dgm:presLayoutVars>
      </dgm:prSet>
      <dgm:spPr/>
    </dgm:pt>
    <dgm:pt modelId="{A703714F-D67C-4E0F-973B-55823CFB800B}" type="pres">
      <dgm:prSet presAssocID="{25246D34-46C5-406C-87A3-12958EC33BD4}" presName="spacer" presStyleCnt="0"/>
      <dgm:spPr/>
    </dgm:pt>
    <dgm:pt modelId="{45310D91-3095-46F0-A691-9D4B1B8DE034}" type="pres">
      <dgm:prSet presAssocID="{C19E5031-A46F-485A-9EF8-93F7250353EA}" presName="parentText" presStyleLbl="node1" presStyleIdx="1" presStyleCnt="5">
        <dgm:presLayoutVars>
          <dgm:chMax val="0"/>
          <dgm:bulletEnabled val="1"/>
        </dgm:presLayoutVars>
      </dgm:prSet>
      <dgm:spPr/>
    </dgm:pt>
    <dgm:pt modelId="{C52AE9D6-A2F3-489E-B10C-F273868E674F}" type="pres">
      <dgm:prSet presAssocID="{53FDFEBF-5C35-40FA-BBCB-EA96AFAE12A3}" presName="spacer" presStyleCnt="0"/>
      <dgm:spPr/>
    </dgm:pt>
    <dgm:pt modelId="{D89313E8-B8A1-44BE-AD30-6299F694EF6A}" type="pres">
      <dgm:prSet presAssocID="{067363D8-E69B-42DF-80AC-DFF5845409EF}" presName="parentText" presStyleLbl="node1" presStyleIdx="2" presStyleCnt="5">
        <dgm:presLayoutVars>
          <dgm:chMax val="0"/>
          <dgm:bulletEnabled val="1"/>
        </dgm:presLayoutVars>
      </dgm:prSet>
      <dgm:spPr/>
    </dgm:pt>
    <dgm:pt modelId="{5969AEC9-D0FD-45C4-9B77-295ED1AAF4B3}" type="pres">
      <dgm:prSet presAssocID="{630806D7-F1AA-4373-9955-5D959D00B2C8}" presName="spacer" presStyleCnt="0"/>
      <dgm:spPr/>
    </dgm:pt>
    <dgm:pt modelId="{745C1895-76A8-4763-AA3D-EEBA51F81826}" type="pres">
      <dgm:prSet presAssocID="{6A37D1CE-7326-4976-BC30-480189BEE996}" presName="parentText" presStyleLbl="node1" presStyleIdx="3" presStyleCnt="5">
        <dgm:presLayoutVars>
          <dgm:chMax val="0"/>
          <dgm:bulletEnabled val="1"/>
        </dgm:presLayoutVars>
      </dgm:prSet>
      <dgm:spPr/>
    </dgm:pt>
    <dgm:pt modelId="{8FB007FA-8566-44F7-812D-D73E10D4CEF9}" type="pres">
      <dgm:prSet presAssocID="{B4F695D9-75CA-4F13-B9A8-789D979C0770}" presName="spacer" presStyleCnt="0"/>
      <dgm:spPr/>
    </dgm:pt>
    <dgm:pt modelId="{8AAE71CE-4DD8-4A83-8736-6FB958B71D04}" type="pres">
      <dgm:prSet presAssocID="{AD33FD63-C8CF-4F55-8359-9A38895FD863}" presName="parentText" presStyleLbl="node1" presStyleIdx="4" presStyleCnt="5">
        <dgm:presLayoutVars>
          <dgm:chMax val="0"/>
          <dgm:bulletEnabled val="1"/>
        </dgm:presLayoutVars>
      </dgm:prSet>
      <dgm:spPr/>
    </dgm:pt>
  </dgm:ptLst>
  <dgm:cxnLst>
    <dgm:cxn modelId="{811E923B-C554-46A0-9D9F-B5B7CCD0A564}" srcId="{2E468161-F930-4DF8-B3B8-D064A2469F95}" destId="{C19E5031-A46F-485A-9EF8-93F7250353EA}" srcOrd="1" destOrd="0" parTransId="{90778319-7A6D-48F7-AB4B-4A871019051E}" sibTransId="{53FDFEBF-5C35-40FA-BBCB-EA96AFAE12A3}"/>
    <dgm:cxn modelId="{C1BD5E61-6B4D-4413-A9D7-EA8718BEB1A7}" srcId="{2E468161-F930-4DF8-B3B8-D064A2469F95}" destId="{067363D8-E69B-42DF-80AC-DFF5845409EF}" srcOrd="2" destOrd="0" parTransId="{7D058CBC-9F5B-4DBD-960D-929DB8994013}" sibTransId="{630806D7-F1AA-4373-9955-5D959D00B2C8}"/>
    <dgm:cxn modelId="{FDBE9B6E-EB61-4D9F-8CD4-101948FA1977}" type="presOf" srcId="{2E468161-F930-4DF8-B3B8-D064A2469F95}" destId="{47BE45E1-792B-4C41-8F9E-18655F9EA526}" srcOrd="0" destOrd="0" presId="urn:microsoft.com/office/officeart/2005/8/layout/vList2"/>
    <dgm:cxn modelId="{5EFB0373-E70C-422B-95BE-0157B9B3C90D}" type="presOf" srcId="{C19E5031-A46F-485A-9EF8-93F7250353EA}" destId="{45310D91-3095-46F0-A691-9D4B1B8DE034}" srcOrd="0" destOrd="0" presId="urn:microsoft.com/office/officeart/2005/8/layout/vList2"/>
    <dgm:cxn modelId="{1B7CDE82-B688-4053-B604-4D9A814F88C7}" type="presOf" srcId="{067363D8-E69B-42DF-80AC-DFF5845409EF}" destId="{D89313E8-B8A1-44BE-AD30-6299F694EF6A}" srcOrd="0" destOrd="0" presId="urn:microsoft.com/office/officeart/2005/8/layout/vList2"/>
    <dgm:cxn modelId="{13FAA190-1A16-448B-BE92-A2B0B457E0D6}" srcId="{2E468161-F930-4DF8-B3B8-D064A2469F95}" destId="{AD33FD63-C8CF-4F55-8359-9A38895FD863}" srcOrd="4" destOrd="0" parTransId="{E329F618-92F1-439C-B71B-D6C62677D9AF}" sibTransId="{38A1D484-D8A7-4D4A-A5EF-5938224EBD5C}"/>
    <dgm:cxn modelId="{F9D5AFA0-9758-49FD-991A-B0D54C43EC21}" srcId="{2E468161-F930-4DF8-B3B8-D064A2469F95}" destId="{6A37D1CE-7326-4976-BC30-480189BEE996}" srcOrd="3" destOrd="0" parTransId="{0A4DA213-16C2-4AF2-9C22-14A14DD8A679}" sibTransId="{B4F695D9-75CA-4F13-B9A8-789D979C0770}"/>
    <dgm:cxn modelId="{B5E7DBB2-7335-40EC-8A3B-FAB8748D2468}" type="presOf" srcId="{AD33FD63-C8CF-4F55-8359-9A38895FD863}" destId="{8AAE71CE-4DD8-4A83-8736-6FB958B71D04}" srcOrd="0" destOrd="0" presId="urn:microsoft.com/office/officeart/2005/8/layout/vList2"/>
    <dgm:cxn modelId="{26CEFBBD-3C9E-457E-92A2-2966976B65A9}" type="presOf" srcId="{CD6DBEA0-319D-49A0-8643-6031FCB3FAD5}" destId="{C493FCC9-8EFD-4DBF-AD70-F7D6F80E361B}" srcOrd="0" destOrd="0" presId="urn:microsoft.com/office/officeart/2005/8/layout/vList2"/>
    <dgm:cxn modelId="{643C48CA-E653-42F4-B6AF-198AA38015DF}" type="presOf" srcId="{6A37D1CE-7326-4976-BC30-480189BEE996}" destId="{745C1895-76A8-4763-AA3D-EEBA51F81826}" srcOrd="0" destOrd="0" presId="urn:microsoft.com/office/officeart/2005/8/layout/vList2"/>
    <dgm:cxn modelId="{38F048DF-261C-4042-9EB8-A2FDB29D2356}" srcId="{2E468161-F930-4DF8-B3B8-D064A2469F95}" destId="{CD6DBEA0-319D-49A0-8643-6031FCB3FAD5}" srcOrd="0" destOrd="0" parTransId="{4E77CCED-8C5E-4978-8557-0851B01F1E62}" sibTransId="{25246D34-46C5-406C-87A3-12958EC33BD4}"/>
    <dgm:cxn modelId="{1939E205-F10C-4F8B-B6A1-A90181C9E711}" type="presParOf" srcId="{47BE45E1-792B-4C41-8F9E-18655F9EA526}" destId="{C493FCC9-8EFD-4DBF-AD70-F7D6F80E361B}" srcOrd="0" destOrd="0" presId="urn:microsoft.com/office/officeart/2005/8/layout/vList2"/>
    <dgm:cxn modelId="{EC5F224F-08A5-4B07-8634-5C6F01E73D35}" type="presParOf" srcId="{47BE45E1-792B-4C41-8F9E-18655F9EA526}" destId="{A703714F-D67C-4E0F-973B-55823CFB800B}" srcOrd="1" destOrd="0" presId="urn:microsoft.com/office/officeart/2005/8/layout/vList2"/>
    <dgm:cxn modelId="{218368D2-2619-48A9-AD0B-00B592952F4A}" type="presParOf" srcId="{47BE45E1-792B-4C41-8F9E-18655F9EA526}" destId="{45310D91-3095-46F0-A691-9D4B1B8DE034}" srcOrd="2" destOrd="0" presId="urn:microsoft.com/office/officeart/2005/8/layout/vList2"/>
    <dgm:cxn modelId="{AA93C3CF-1DF4-41EC-87E2-5A155C0C952D}" type="presParOf" srcId="{47BE45E1-792B-4C41-8F9E-18655F9EA526}" destId="{C52AE9D6-A2F3-489E-B10C-F273868E674F}" srcOrd="3" destOrd="0" presId="urn:microsoft.com/office/officeart/2005/8/layout/vList2"/>
    <dgm:cxn modelId="{5BE59373-2A29-41DB-8F69-892F7B2A83E5}" type="presParOf" srcId="{47BE45E1-792B-4C41-8F9E-18655F9EA526}" destId="{D89313E8-B8A1-44BE-AD30-6299F694EF6A}" srcOrd="4" destOrd="0" presId="urn:microsoft.com/office/officeart/2005/8/layout/vList2"/>
    <dgm:cxn modelId="{F6D87780-2974-4F0C-AC38-BE8B173ECEC9}" type="presParOf" srcId="{47BE45E1-792B-4C41-8F9E-18655F9EA526}" destId="{5969AEC9-D0FD-45C4-9B77-295ED1AAF4B3}" srcOrd="5" destOrd="0" presId="urn:microsoft.com/office/officeart/2005/8/layout/vList2"/>
    <dgm:cxn modelId="{EC6095FA-0448-464A-8C86-50248C8E3738}" type="presParOf" srcId="{47BE45E1-792B-4C41-8F9E-18655F9EA526}" destId="{745C1895-76A8-4763-AA3D-EEBA51F81826}" srcOrd="6" destOrd="0" presId="urn:microsoft.com/office/officeart/2005/8/layout/vList2"/>
    <dgm:cxn modelId="{ACDF2BBC-A9D2-4CFE-BE05-1A978F67675C}" type="presParOf" srcId="{47BE45E1-792B-4C41-8F9E-18655F9EA526}" destId="{8FB007FA-8566-44F7-812D-D73E10D4CEF9}" srcOrd="7" destOrd="0" presId="urn:microsoft.com/office/officeart/2005/8/layout/vList2"/>
    <dgm:cxn modelId="{325AB2BF-997B-4B1E-8EFB-14B6C0C40AD1}" type="presParOf" srcId="{47BE45E1-792B-4C41-8F9E-18655F9EA526}" destId="{8AAE71CE-4DD8-4A83-8736-6FB958B71D0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A52956-7272-437B-91DB-ADDEA4167BBD}" type="doc">
      <dgm:prSet loTypeId="urn:microsoft.com/office/officeart/2005/8/layout/hList3" loCatId="list" qsTypeId="urn:microsoft.com/office/officeart/2005/8/quickstyle/simple1" qsCatId="simple" csTypeId="urn:microsoft.com/office/officeart/2005/8/colors/accent1_2" csCatId="accent1"/>
      <dgm:spPr/>
      <dgm:t>
        <a:bodyPr/>
        <a:lstStyle/>
        <a:p>
          <a:endParaRPr lang="en-US"/>
        </a:p>
      </dgm:t>
    </dgm:pt>
    <dgm:pt modelId="{45A859D8-90E5-47CB-8690-77FB14C99A89}">
      <dgm:prSet/>
      <dgm:spPr/>
      <dgm:t>
        <a:bodyPr/>
        <a:lstStyle/>
        <a:p>
          <a:pPr rtl="0"/>
          <a:r>
            <a:rPr lang="en-US" b="1"/>
            <a:t>Recommendations</a:t>
          </a:r>
          <a:endParaRPr lang="en-US"/>
        </a:p>
      </dgm:t>
    </dgm:pt>
    <dgm:pt modelId="{D319CF52-08C9-46F5-BAAA-9301D7CFAC14}" type="parTrans" cxnId="{B6E89655-CD99-4E00-9B7F-1998DDADD3D6}">
      <dgm:prSet/>
      <dgm:spPr/>
      <dgm:t>
        <a:bodyPr/>
        <a:lstStyle/>
        <a:p>
          <a:endParaRPr lang="en-US"/>
        </a:p>
      </dgm:t>
    </dgm:pt>
    <dgm:pt modelId="{CDE83DBC-D758-4862-BB7C-A85E2A30DD9A}" type="sibTrans" cxnId="{B6E89655-CD99-4E00-9B7F-1998DDADD3D6}">
      <dgm:prSet/>
      <dgm:spPr/>
      <dgm:t>
        <a:bodyPr/>
        <a:lstStyle/>
        <a:p>
          <a:endParaRPr lang="en-US"/>
        </a:p>
      </dgm:t>
    </dgm:pt>
    <dgm:pt modelId="{DD04D44F-CFC3-4A29-B492-2730BA70231F}">
      <dgm:prSet/>
      <dgm:spPr/>
      <dgm:t>
        <a:bodyPr/>
        <a:lstStyle/>
        <a:p>
          <a:pPr rtl="0"/>
          <a:r>
            <a:rPr lang="en-US" dirty="0"/>
            <a:t>Develop standardized definitions of the different types of non-degree credentials.</a:t>
          </a:r>
        </a:p>
      </dgm:t>
    </dgm:pt>
    <dgm:pt modelId="{A4FD3F19-179F-4802-B638-F737B1220BDA}" type="parTrans" cxnId="{054CCC35-1A20-48FE-86BE-83F222C85306}">
      <dgm:prSet/>
      <dgm:spPr/>
      <dgm:t>
        <a:bodyPr/>
        <a:lstStyle/>
        <a:p>
          <a:endParaRPr lang="en-US"/>
        </a:p>
      </dgm:t>
    </dgm:pt>
    <dgm:pt modelId="{7254F570-A256-4D55-9FB4-34FB779879C7}" type="sibTrans" cxnId="{054CCC35-1A20-48FE-86BE-83F222C85306}">
      <dgm:prSet/>
      <dgm:spPr/>
      <dgm:t>
        <a:bodyPr/>
        <a:lstStyle/>
        <a:p>
          <a:endParaRPr lang="en-US"/>
        </a:p>
      </dgm:t>
    </dgm:pt>
    <dgm:pt modelId="{3459C261-F3D9-4B3F-97BF-26A5131BAC68}">
      <dgm:prSet/>
      <dgm:spPr/>
      <dgm:t>
        <a:bodyPr/>
        <a:lstStyle/>
        <a:p>
          <a:pPr rtl="0"/>
          <a:r>
            <a:rPr lang="en-US" dirty="0"/>
            <a:t>Understand and access the quality of credentials.</a:t>
          </a:r>
        </a:p>
      </dgm:t>
    </dgm:pt>
    <dgm:pt modelId="{75AE02B7-6CE6-46BF-8888-0E2BB70C1810}" type="parTrans" cxnId="{776C9560-A27F-491E-8C69-CF541E510662}">
      <dgm:prSet/>
      <dgm:spPr/>
      <dgm:t>
        <a:bodyPr/>
        <a:lstStyle/>
        <a:p>
          <a:endParaRPr lang="en-US"/>
        </a:p>
      </dgm:t>
    </dgm:pt>
    <dgm:pt modelId="{EDFFBA91-D8F3-4364-9B14-A61136CCB39D}" type="sibTrans" cxnId="{776C9560-A27F-491E-8C69-CF541E510662}">
      <dgm:prSet/>
      <dgm:spPr/>
      <dgm:t>
        <a:bodyPr/>
        <a:lstStyle/>
        <a:p>
          <a:endParaRPr lang="en-US"/>
        </a:p>
      </dgm:t>
    </dgm:pt>
    <dgm:pt modelId="{10C3CCDB-A44D-4EA8-AED4-11252E516013}">
      <dgm:prSet/>
      <dgm:spPr/>
      <dgm:t>
        <a:bodyPr/>
        <a:lstStyle/>
        <a:p>
          <a:pPr rtl="0"/>
          <a:r>
            <a:rPr lang="en-US"/>
            <a:t>Ensure that non-degree credentials are accepted as college credit and embedded into degree programs.</a:t>
          </a:r>
        </a:p>
      </dgm:t>
    </dgm:pt>
    <dgm:pt modelId="{E89D1306-E8EC-44BD-8285-EB01E297247A}" type="parTrans" cxnId="{F7DB93BB-D682-4579-BE9D-DFC481CD3AC9}">
      <dgm:prSet/>
      <dgm:spPr/>
      <dgm:t>
        <a:bodyPr/>
        <a:lstStyle/>
        <a:p>
          <a:endParaRPr lang="en-US"/>
        </a:p>
      </dgm:t>
    </dgm:pt>
    <dgm:pt modelId="{E93261F9-0A3E-4F2A-997C-90B3A32F8E4F}" type="sibTrans" cxnId="{F7DB93BB-D682-4579-BE9D-DFC481CD3AC9}">
      <dgm:prSet/>
      <dgm:spPr/>
      <dgm:t>
        <a:bodyPr/>
        <a:lstStyle/>
        <a:p>
          <a:endParaRPr lang="en-US"/>
        </a:p>
      </dgm:t>
    </dgm:pt>
    <dgm:pt modelId="{8266FC0E-010F-4DF9-BA95-D60AFC8A3367}" type="pres">
      <dgm:prSet presAssocID="{E4A52956-7272-437B-91DB-ADDEA4167BBD}" presName="composite" presStyleCnt="0">
        <dgm:presLayoutVars>
          <dgm:chMax val="1"/>
          <dgm:dir/>
          <dgm:resizeHandles val="exact"/>
        </dgm:presLayoutVars>
      </dgm:prSet>
      <dgm:spPr/>
    </dgm:pt>
    <dgm:pt modelId="{FA2199AE-411D-4463-B594-2FC66B27A62E}" type="pres">
      <dgm:prSet presAssocID="{45A859D8-90E5-47CB-8690-77FB14C99A89}" presName="roof" presStyleLbl="dkBgShp" presStyleIdx="0" presStyleCnt="2"/>
      <dgm:spPr/>
    </dgm:pt>
    <dgm:pt modelId="{9077F295-A800-48E4-80FE-F7A7955418A2}" type="pres">
      <dgm:prSet presAssocID="{45A859D8-90E5-47CB-8690-77FB14C99A89}" presName="pillars" presStyleCnt="0"/>
      <dgm:spPr/>
    </dgm:pt>
    <dgm:pt modelId="{753423DA-4B29-44A3-AF2A-B0A422800A40}" type="pres">
      <dgm:prSet presAssocID="{45A859D8-90E5-47CB-8690-77FB14C99A89}" presName="pillar1" presStyleLbl="node1" presStyleIdx="0" presStyleCnt="3">
        <dgm:presLayoutVars>
          <dgm:bulletEnabled val="1"/>
        </dgm:presLayoutVars>
      </dgm:prSet>
      <dgm:spPr/>
    </dgm:pt>
    <dgm:pt modelId="{0EFB9D2E-11B0-4D57-A296-AF3CCB9C5D37}" type="pres">
      <dgm:prSet presAssocID="{3459C261-F3D9-4B3F-97BF-26A5131BAC68}" presName="pillarX" presStyleLbl="node1" presStyleIdx="1" presStyleCnt="3">
        <dgm:presLayoutVars>
          <dgm:bulletEnabled val="1"/>
        </dgm:presLayoutVars>
      </dgm:prSet>
      <dgm:spPr/>
    </dgm:pt>
    <dgm:pt modelId="{FCA5BE09-EE79-4D59-8A88-FC162748437B}" type="pres">
      <dgm:prSet presAssocID="{10C3CCDB-A44D-4EA8-AED4-11252E516013}" presName="pillarX" presStyleLbl="node1" presStyleIdx="2" presStyleCnt="3">
        <dgm:presLayoutVars>
          <dgm:bulletEnabled val="1"/>
        </dgm:presLayoutVars>
      </dgm:prSet>
      <dgm:spPr/>
    </dgm:pt>
    <dgm:pt modelId="{29E36540-0846-45FE-94B9-04EF4702B93D}" type="pres">
      <dgm:prSet presAssocID="{45A859D8-90E5-47CB-8690-77FB14C99A89}" presName="base" presStyleLbl="dkBgShp" presStyleIdx="1" presStyleCnt="2"/>
      <dgm:spPr/>
    </dgm:pt>
  </dgm:ptLst>
  <dgm:cxnLst>
    <dgm:cxn modelId="{55D0C813-52CE-4F88-9CEE-42AD95CBBC06}" type="presOf" srcId="{E4A52956-7272-437B-91DB-ADDEA4167BBD}" destId="{8266FC0E-010F-4DF9-BA95-D60AFC8A3367}" srcOrd="0" destOrd="0" presId="urn:microsoft.com/office/officeart/2005/8/layout/hList3"/>
    <dgm:cxn modelId="{53D7251A-1EC8-4A18-A263-10F1BB3528ED}" type="presOf" srcId="{45A859D8-90E5-47CB-8690-77FB14C99A89}" destId="{FA2199AE-411D-4463-B594-2FC66B27A62E}" srcOrd="0" destOrd="0" presId="urn:microsoft.com/office/officeart/2005/8/layout/hList3"/>
    <dgm:cxn modelId="{054CCC35-1A20-48FE-86BE-83F222C85306}" srcId="{45A859D8-90E5-47CB-8690-77FB14C99A89}" destId="{DD04D44F-CFC3-4A29-B492-2730BA70231F}" srcOrd="0" destOrd="0" parTransId="{A4FD3F19-179F-4802-B638-F737B1220BDA}" sibTransId="{7254F570-A256-4D55-9FB4-34FB779879C7}"/>
    <dgm:cxn modelId="{B6F06D3A-3CAF-4BB9-923C-4629646519D5}" type="presOf" srcId="{DD04D44F-CFC3-4A29-B492-2730BA70231F}" destId="{753423DA-4B29-44A3-AF2A-B0A422800A40}" srcOrd="0" destOrd="0" presId="urn:microsoft.com/office/officeart/2005/8/layout/hList3"/>
    <dgm:cxn modelId="{776C9560-A27F-491E-8C69-CF541E510662}" srcId="{45A859D8-90E5-47CB-8690-77FB14C99A89}" destId="{3459C261-F3D9-4B3F-97BF-26A5131BAC68}" srcOrd="1" destOrd="0" parTransId="{75AE02B7-6CE6-46BF-8888-0E2BB70C1810}" sibTransId="{EDFFBA91-D8F3-4364-9B14-A61136CCB39D}"/>
    <dgm:cxn modelId="{B6E89655-CD99-4E00-9B7F-1998DDADD3D6}" srcId="{E4A52956-7272-437B-91DB-ADDEA4167BBD}" destId="{45A859D8-90E5-47CB-8690-77FB14C99A89}" srcOrd="0" destOrd="0" parTransId="{D319CF52-08C9-46F5-BAAA-9301D7CFAC14}" sibTransId="{CDE83DBC-D758-4862-BB7C-A85E2A30DD9A}"/>
    <dgm:cxn modelId="{0EC2488C-36FF-45D9-9A22-3B6426EB0B56}" type="presOf" srcId="{3459C261-F3D9-4B3F-97BF-26A5131BAC68}" destId="{0EFB9D2E-11B0-4D57-A296-AF3CCB9C5D37}" srcOrd="0" destOrd="0" presId="urn:microsoft.com/office/officeart/2005/8/layout/hList3"/>
    <dgm:cxn modelId="{F7DB93BB-D682-4579-BE9D-DFC481CD3AC9}" srcId="{45A859D8-90E5-47CB-8690-77FB14C99A89}" destId="{10C3CCDB-A44D-4EA8-AED4-11252E516013}" srcOrd="2" destOrd="0" parTransId="{E89D1306-E8EC-44BD-8285-EB01E297247A}" sibTransId="{E93261F9-0A3E-4F2A-997C-90B3A32F8E4F}"/>
    <dgm:cxn modelId="{042445EC-EB4F-4E52-90A2-D1EC413A2CA5}" type="presOf" srcId="{10C3CCDB-A44D-4EA8-AED4-11252E516013}" destId="{FCA5BE09-EE79-4D59-8A88-FC162748437B}" srcOrd="0" destOrd="0" presId="urn:microsoft.com/office/officeart/2005/8/layout/hList3"/>
    <dgm:cxn modelId="{640517B6-1448-4CC6-8DC5-2AB995845098}" type="presParOf" srcId="{8266FC0E-010F-4DF9-BA95-D60AFC8A3367}" destId="{FA2199AE-411D-4463-B594-2FC66B27A62E}" srcOrd="0" destOrd="0" presId="urn:microsoft.com/office/officeart/2005/8/layout/hList3"/>
    <dgm:cxn modelId="{3711FF55-FAB8-46A2-8E27-7AC73BD1AE2F}" type="presParOf" srcId="{8266FC0E-010F-4DF9-BA95-D60AFC8A3367}" destId="{9077F295-A800-48E4-80FE-F7A7955418A2}" srcOrd="1" destOrd="0" presId="urn:microsoft.com/office/officeart/2005/8/layout/hList3"/>
    <dgm:cxn modelId="{6E4CD0DB-DFB6-4AF1-9F1D-3A5F7D5DFD98}" type="presParOf" srcId="{9077F295-A800-48E4-80FE-F7A7955418A2}" destId="{753423DA-4B29-44A3-AF2A-B0A422800A40}" srcOrd="0" destOrd="0" presId="urn:microsoft.com/office/officeart/2005/8/layout/hList3"/>
    <dgm:cxn modelId="{F03C2862-9D7E-4E5F-9C77-01E8507E99D9}" type="presParOf" srcId="{9077F295-A800-48E4-80FE-F7A7955418A2}" destId="{0EFB9D2E-11B0-4D57-A296-AF3CCB9C5D37}" srcOrd="1" destOrd="0" presId="urn:microsoft.com/office/officeart/2005/8/layout/hList3"/>
    <dgm:cxn modelId="{2CFE100F-15AB-4683-847F-B8A971C6425D}" type="presParOf" srcId="{9077F295-A800-48E4-80FE-F7A7955418A2}" destId="{FCA5BE09-EE79-4D59-8A88-FC162748437B}" srcOrd="2" destOrd="0" presId="urn:microsoft.com/office/officeart/2005/8/layout/hList3"/>
    <dgm:cxn modelId="{2FF7325B-2E6C-4621-AA4D-19D0F07BCDCA}" type="presParOf" srcId="{8266FC0E-010F-4DF9-BA95-D60AFC8A3367}" destId="{29E36540-0846-45FE-94B9-04EF4702B93D}"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CF9AC0-590A-4E87-8307-B93C34BA01EA}" type="doc">
      <dgm:prSet loTypeId="urn:microsoft.com/office/officeart/2005/8/layout/hList6" loCatId="list" qsTypeId="urn:microsoft.com/office/officeart/2005/8/quickstyle/simple1" qsCatId="simple" csTypeId="urn:microsoft.com/office/officeart/2005/8/colors/colorful3" csCatId="colorful" phldr="1"/>
      <dgm:spPr/>
      <dgm:t>
        <a:bodyPr/>
        <a:lstStyle/>
        <a:p>
          <a:endParaRPr lang="en-US"/>
        </a:p>
      </dgm:t>
    </dgm:pt>
    <dgm:pt modelId="{33E13845-75D3-4934-8CDE-28759FCFFD78}">
      <dgm:prSet custT="1"/>
      <dgm:spPr/>
      <dgm:t>
        <a:bodyPr/>
        <a:lstStyle/>
        <a:p>
          <a:pPr rtl="0"/>
          <a:r>
            <a:rPr lang="en-US" sz="2300" b="1" dirty="0"/>
            <a:t>Join the Workcred projects</a:t>
          </a:r>
        </a:p>
      </dgm:t>
    </dgm:pt>
    <dgm:pt modelId="{98094A1A-BAD1-4332-9FDD-D218B3EA2711}" type="parTrans" cxnId="{ADDE0B0C-4E66-43D1-BF10-8D4EA91B8E9A}">
      <dgm:prSet/>
      <dgm:spPr/>
      <dgm:t>
        <a:bodyPr/>
        <a:lstStyle/>
        <a:p>
          <a:endParaRPr lang="en-US"/>
        </a:p>
      </dgm:t>
    </dgm:pt>
    <dgm:pt modelId="{D9DD1A2B-71FA-49BE-8883-1A254A65F7FA}" type="sibTrans" cxnId="{ADDE0B0C-4E66-43D1-BF10-8D4EA91B8E9A}">
      <dgm:prSet/>
      <dgm:spPr/>
      <dgm:t>
        <a:bodyPr/>
        <a:lstStyle/>
        <a:p>
          <a:endParaRPr lang="en-US"/>
        </a:p>
      </dgm:t>
    </dgm:pt>
    <dgm:pt modelId="{9D43D366-5ED3-42AF-ACF6-40999E52E8D2}">
      <dgm:prSet custT="1"/>
      <dgm:spPr/>
      <dgm:t>
        <a:bodyPr/>
        <a:lstStyle/>
        <a:p>
          <a:pPr rtl="0"/>
          <a:r>
            <a:rPr lang="en-US" sz="2100" b="1" dirty="0"/>
            <a:t>Work with universities</a:t>
          </a:r>
        </a:p>
      </dgm:t>
    </dgm:pt>
    <dgm:pt modelId="{6E9BA7DA-8561-42F9-9345-ED3A81775B1C}" type="parTrans" cxnId="{FA97198D-26B9-409C-A413-047FC86179FB}">
      <dgm:prSet/>
      <dgm:spPr/>
      <dgm:t>
        <a:bodyPr/>
        <a:lstStyle/>
        <a:p>
          <a:endParaRPr lang="en-US"/>
        </a:p>
      </dgm:t>
    </dgm:pt>
    <dgm:pt modelId="{68CB6F69-CE47-4DB3-BF0A-C1A9A4737683}" type="sibTrans" cxnId="{FA97198D-26B9-409C-A413-047FC86179FB}">
      <dgm:prSet/>
      <dgm:spPr/>
      <dgm:t>
        <a:bodyPr/>
        <a:lstStyle/>
        <a:p>
          <a:endParaRPr lang="en-US"/>
        </a:p>
      </dgm:t>
    </dgm:pt>
    <dgm:pt modelId="{A35E95FD-8DB2-4048-9CDD-CCD9947425EA}">
      <dgm:prSet custT="1"/>
      <dgm:spPr/>
      <dgm:t>
        <a:bodyPr/>
        <a:lstStyle/>
        <a:p>
          <a:pPr rtl="0"/>
          <a:r>
            <a:rPr lang="en-US" sz="2300" b="1" dirty="0"/>
            <a:t>Reach out to industry beyond the job analysis</a:t>
          </a:r>
        </a:p>
      </dgm:t>
    </dgm:pt>
    <dgm:pt modelId="{DDC03D69-27DA-48CB-9A43-F33BB637CA91}" type="parTrans" cxnId="{6D29F71A-ACFB-450B-B2AB-55544DF42AC2}">
      <dgm:prSet/>
      <dgm:spPr/>
      <dgm:t>
        <a:bodyPr/>
        <a:lstStyle/>
        <a:p>
          <a:endParaRPr lang="en-US"/>
        </a:p>
      </dgm:t>
    </dgm:pt>
    <dgm:pt modelId="{6C25844F-1E1F-4FCC-B089-3E210B85F446}" type="sibTrans" cxnId="{6D29F71A-ACFB-450B-B2AB-55544DF42AC2}">
      <dgm:prSet/>
      <dgm:spPr/>
      <dgm:t>
        <a:bodyPr/>
        <a:lstStyle/>
        <a:p>
          <a:endParaRPr lang="en-US"/>
        </a:p>
      </dgm:t>
    </dgm:pt>
    <dgm:pt modelId="{5499088C-1BDD-4C9F-B47D-E8EC03C485AC}">
      <dgm:prSet custT="1"/>
      <dgm:spPr/>
      <dgm:t>
        <a:bodyPr/>
        <a:lstStyle/>
        <a:p>
          <a:pPr rtl="0"/>
          <a:r>
            <a:rPr lang="en-US" sz="2000" b="1" dirty="0"/>
            <a:t>Establish relationships with state officials</a:t>
          </a:r>
        </a:p>
      </dgm:t>
    </dgm:pt>
    <dgm:pt modelId="{0866167D-E58B-4152-B1FE-42B09AA92300}" type="parTrans" cxnId="{FFA5170C-0E09-43A5-B767-F0FD958286FE}">
      <dgm:prSet/>
      <dgm:spPr/>
      <dgm:t>
        <a:bodyPr/>
        <a:lstStyle/>
        <a:p>
          <a:endParaRPr lang="en-US"/>
        </a:p>
      </dgm:t>
    </dgm:pt>
    <dgm:pt modelId="{E49E9E01-7C2B-45FD-BF0D-EBE1A0FAE0B7}" type="sibTrans" cxnId="{FFA5170C-0E09-43A5-B767-F0FD958286FE}">
      <dgm:prSet/>
      <dgm:spPr/>
      <dgm:t>
        <a:bodyPr/>
        <a:lstStyle/>
        <a:p>
          <a:endParaRPr lang="en-US"/>
        </a:p>
      </dgm:t>
    </dgm:pt>
    <dgm:pt modelId="{5979CD51-A969-4E4E-93A8-43839C3C3563}">
      <dgm:prSet custT="1"/>
      <dgm:spPr/>
      <dgm:t>
        <a:bodyPr/>
        <a:lstStyle/>
        <a:p>
          <a:pPr rtl="0"/>
          <a:r>
            <a:rPr lang="en-US" sz="2200" b="1" dirty="0"/>
            <a:t>Apply to be on states’ eligible training provider lists</a:t>
          </a:r>
        </a:p>
      </dgm:t>
    </dgm:pt>
    <dgm:pt modelId="{17C15734-C380-4DDB-A4F6-3C5FB97272E5}" type="parTrans" cxnId="{AC8BEAC9-7945-44AC-8F37-3DD2BC9346BD}">
      <dgm:prSet/>
      <dgm:spPr/>
      <dgm:t>
        <a:bodyPr/>
        <a:lstStyle/>
        <a:p>
          <a:endParaRPr lang="en-US"/>
        </a:p>
      </dgm:t>
    </dgm:pt>
    <dgm:pt modelId="{D300D2DA-C050-437D-B546-6823AF70E809}" type="sibTrans" cxnId="{AC8BEAC9-7945-44AC-8F37-3DD2BC9346BD}">
      <dgm:prSet/>
      <dgm:spPr/>
      <dgm:t>
        <a:bodyPr/>
        <a:lstStyle/>
        <a:p>
          <a:endParaRPr lang="en-US"/>
        </a:p>
      </dgm:t>
    </dgm:pt>
    <dgm:pt modelId="{CD592474-B9A5-4DDF-A9BC-60E914B78997}" type="pres">
      <dgm:prSet presAssocID="{28CF9AC0-590A-4E87-8307-B93C34BA01EA}" presName="Name0" presStyleCnt="0">
        <dgm:presLayoutVars>
          <dgm:dir/>
          <dgm:resizeHandles val="exact"/>
        </dgm:presLayoutVars>
      </dgm:prSet>
      <dgm:spPr/>
    </dgm:pt>
    <dgm:pt modelId="{48820A05-A8EE-4642-9AEC-9F778CDAA84E}" type="pres">
      <dgm:prSet presAssocID="{33E13845-75D3-4934-8CDE-28759FCFFD78}" presName="node" presStyleLbl="node1" presStyleIdx="0" presStyleCnt="5">
        <dgm:presLayoutVars>
          <dgm:bulletEnabled val="1"/>
        </dgm:presLayoutVars>
      </dgm:prSet>
      <dgm:spPr/>
    </dgm:pt>
    <dgm:pt modelId="{FBD3D0E7-9947-48F0-B900-0663B5FF41EB}" type="pres">
      <dgm:prSet presAssocID="{D9DD1A2B-71FA-49BE-8883-1A254A65F7FA}" presName="sibTrans" presStyleCnt="0"/>
      <dgm:spPr/>
    </dgm:pt>
    <dgm:pt modelId="{1E692534-1066-41DC-BFAF-1124FF4254F9}" type="pres">
      <dgm:prSet presAssocID="{9D43D366-5ED3-42AF-ACF6-40999E52E8D2}" presName="node" presStyleLbl="node1" presStyleIdx="1" presStyleCnt="5">
        <dgm:presLayoutVars>
          <dgm:bulletEnabled val="1"/>
        </dgm:presLayoutVars>
      </dgm:prSet>
      <dgm:spPr/>
    </dgm:pt>
    <dgm:pt modelId="{35417FDB-98A5-45E3-BD10-2DEF12432CB2}" type="pres">
      <dgm:prSet presAssocID="{68CB6F69-CE47-4DB3-BF0A-C1A9A4737683}" presName="sibTrans" presStyleCnt="0"/>
      <dgm:spPr/>
    </dgm:pt>
    <dgm:pt modelId="{6699EF73-B4A2-4637-86DD-9E0E188D0C47}" type="pres">
      <dgm:prSet presAssocID="{A35E95FD-8DB2-4048-9CDD-CCD9947425EA}" presName="node" presStyleLbl="node1" presStyleIdx="2" presStyleCnt="5">
        <dgm:presLayoutVars>
          <dgm:bulletEnabled val="1"/>
        </dgm:presLayoutVars>
      </dgm:prSet>
      <dgm:spPr/>
    </dgm:pt>
    <dgm:pt modelId="{F280EB8D-7253-4E75-84B4-9A9A7095F435}" type="pres">
      <dgm:prSet presAssocID="{6C25844F-1E1F-4FCC-B089-3E210B85F446}" presName="sibTrans" presStyleCnt="0"/>
      <dgm:spPr/>
    </dgm:pt>
    <dgm:pt modelId="{FC2883DA-9D46-4B98-9024-7D713460589B}" type="pres">
      <dgm:prSet presAssocID="{5499088C-1BDD-4C9F-B47D-E8EC03C485AC}" presName="node" presStyleLbl="node1" presStyleIdx="3" presStyleCnt="5">
        <dgm:presLayoutVars>
          <dgm:bulletEnabled val="1"/>
        </dgm:presLayoutVars>
      </dgm:prSet>
      <dgm:spPr/>
    </dgm:pt>
    <dgm:pt modelId="{732CE72C-0218-4BDC-9DA4-C7D6DFD6E130}" type="pres">
      <dgm:prSet presAssocID="{E49E9E01-7C2B-45FD-BF0D-EBE1A0FAE0B7}" presName="sibTrans" presStyleCnt="0"/>
      <dgm:spPr/>
    </dgm:pt>
    <dgm:pt modelId="{0889989C-B660-4848-AD23-8111FB02DBFA}" type="pres">
      <dgm:prSet presAssocID="{5979CD51-A969-4E4E-93A8-43839C3C3563}" presName="node" presStyleLbl="node1" presStyleIdx="4" presStyleCnt="5">
        <dgm:presLayoutVars>
          <dgm:bulletEnabled val="1"/>
        </dgm:presLayoutVars>
      </dgm:prSet>
      <dgm:spPr/>
    </dgm:pt>
  </dgm:ptLst>
  <dgm:cxnLst>
    <dgm:cxn modelId="{FB860D02-CA67-4FDD-B1E1-DF5DD21C449B}" type="presOf" srcId="{28CF9AC0-590A-4E87-8307-B93C34BA01EA}" destId="{CD592474-B9A5-4DDF-A9BC-60E914B78997}" srcOrd="0" destOrd="0" presId="urn:microsoft.com/office/officeart/2005/8/layout/hList6"/>
    <dgm:cxn modelId="{ADDE0B0C-4E66-43D1-BF10-8D4EA91B8E9A}" srcId="{28CF9AC0-590A-4E87-8307-B93C34BA01EA}" destId="{33E13845-75D3-4934-8CDE-28759FCFFD78}" srcOrd="0" destOrd="0" parTransId="{98094A1A-BAD1-4332-9FDD-D218B3EA2711}" sibTransId="{D9DD1A2B-71FA-49BE-8883-1A254A65F7FA}"/>
    <dgm:cxn modelId="{FFA5170C-0E09-43A5-B767-F0FD958286FE}" srcId="{28CF9AC0-590A-4E87-8307-B93C34BA01EA}" destId="{5499088C-1BDD-4C9F-B47D-E8EC03C485AC}" srcOrd="3" destOrd="0" parTransId="{0866167D-E58B-4152-B1FE-42B09AA92300}" sibTransId="{E49E9E01-7C2B-45FD-BF0D-EBE1A0FAE0B7}"/>
    <dgm:cxn modelId="{6D29F71A-ACFB-450B-B2AB-55544DF42AC2}" srcId="{28CF9AC0-590A-4E87-8307-B93C34BA01EA}" destId="{A35E95FD-8DB2-4048-9CDD-CCD9947425EA}" srcOrd="2" destOrd="0" parTransId="{DDC03D69-27DA-48CB-9A43-F33BB637CA91}" sibTransId="{6C25844F-1E1F-4FCC-B089-3E210B85F446}"/>
    <dgm:cxn modelId="{4F06FA3A-011B-4375-9D70-694D1B4EA6FA}" type="presOf" srcId="{5979CD51-A969-4E4E-93A8-43839C3C3563}" destId="{0889989C-B660-4848-AD23-8111FB02DBFA}" srcOrd="0" destOrd="0" presId="urn:microsoft.com/office/officeart/2005/8/layout/hList6"/>
    <dgm:cxn modelId="{6C299561-6D6B-481B-8A87-6E166D377E23}" type="presOf" srcId="{A35E95FD-8DB2-4048-9CDD-CCD9947425EA}" destId="{6699EF73-B4A2-4637-86DD-9E0E188D0C47}" srcOrd="0" destOrd="0" presId="urn:microsoft.com/office/officeart/2005/8/layout/hList6"/>
    <dgm:cxn modelId="{FA97198D-26B9-409C-A413-047FC86179FB}" srcId="{28CF9AC0-590A-4E87-8307-B93C34BA01EA}" destId="{9D43D366-5ED3-42AF-ACF6-40999E52E8D2}" srcOrd="1" destOrd="0" parTransId="{6E9BA7DA-8561-42F9-9345-ED3A81775B1C}" sibTransId="{68CB6F69-CE47-4DB3-BF0A-C1A9A4737683}"/>
    <dgm:cxn modelId="{C08BDC9A-BE1C-4BFC-B909-8082F5B4351A}" type="presOf" srcId="{9D43D366-5ED3-42AF-ACF6-40999E52E8D2}" destId="{1E692534-1066-41DC-BFAF-1124FF4254F9}" srcOrd="0" destOrd="0" presId="urn:microsoft.com/office/officeart/2005/8/layout/hList6"/>
    <dgm:cxn modelId="{B83D94B9-4D51-4704-AC77-858BAF15B24E}" type="presOf" srcId="{5499088C-1BDD-4C9F-B47D-E8EC03C485AC}" destId="{FC2883DA-9D46-4B98-9024-7D713460589B}" srcOrd="0" destOrd="0" presId="urn:microsoft.com/office/officeart/2005/8/layout/hList6"/>
    <dgm:cxn modelId="{AC8BEAC9-7945-44AC-8F37-3DD2BC9346BD}" srcId="{28CF9AC0-590A-4E87-8307-B93C34BA01EA}" destId="{5979CD51-A969-4E4E-93A8-43839C3C3563}" srcOrd="4" destOrd="0" parTransId="{17C15734-C380-4DDB-A4F6-3C5FB97272E5}" sibTransId="{D300D2DA-C050-437D-B546-6823AF70E809}"/>
    <dgm:cxn modelId="{2150EBD3-F31F-401B-A4B9-9A5AE9167D29}" type="presOf" srcId="{33E13845-75D3-4934-8CDE-28759FCFFD78}" destId="{48820A05-A8EE-4642-9AEC-9F778CDAA84E}" srcOrd="0" destOrd="0" presId="urn:microsoft.com/office/officeart/2005/8/layout/hList6"/>
    <dgm:cxn modelId="{C9860A8C-4967-42D7-A44C-D9C6EDEB8371}" type="presParOf" srcId="{CD592474-B9A5-4DDF-A9BC-60E914B78997}" destId="{48820A05-A8EE-4642-9AEC-9F778CDAA84E}" srcOrd="0" destOrd="0" presId="urn:microsoft.com/office/officeart/2005/8/layout/hList6"/>
    <dgm:cxn modelId="{E7BD45BD-0868-414C-A21E-4DBB94465F15}" type="presParOf" srcId="{CD592474-B9A5-4DDF-A9BC-60E914B78997}" destId="{FBD3D0E7-9947-48F0-B900-0663B5FF41EB}" srcOrd="1" destOrd="0" presId="urn:microsoft.com/office/officeart/2005/8/layout/hList6"/>
    <dgm:cxn modelId="{0340DDE1-62E7-4F68-8E50-B03702ADCADF}" type="presParOf" srcId="{CD592474-B9A5-4DDF-A9BC-60E914B78997}" destId="{1E692534-1066-41DC-BFAF-1124FF4254F9}" srcOrd="2" destOrd="0" presId="urn:microsoft.com/office/officeart/2005/8/layout/hList6"/>
    <dgm:cxn modelId="{B0C3B5E1-B1CC-445C-A868-50012F82B30D}" type="presParOf" srcId="{CD592474-B9A5-4DDF-A9BC-60E914B78997}" destId="{35417FDB-98A5-45E3-BD10-2DEF12432CB2}" srcOrd="3" destOrd="0" presId="urn:microsoft.com/office/officeart/2005/8/layout/hList6"/>
    <dgm:cxn modelId="{DD5ACBCB-C2D5-466D-A47A-FEE4787A9B01}" type="presParOf" srcId="{CD592474-B9A5-4DDF-A9BC-60E914B78997}" destId="{6699EF73-B4A2-4637-86DD-9E0E188D0C47}" srcOrd="4" destOrd="0" presId="urn:microsoft.com/office/officeart/2005/8/layout/hList6"/>
    <dgm:cxn modelId="{35CAC193-99CA-43A3-A7A1-34629FB221F8}" type="presParOf" srcId="{CD592474-B9A5-4DDF-A9BC-60E914B78997}" destId="{F280EB8D-7253-4E75-84B4-9A9A7095F435}" srcOrd="5" destOrd="0" presId="urn:microsoft.com/office/officeart/2005/8/layout/hList6"/>
    <dgm:cxn modelId="{DE336525-8C86-42EF-98F4-4CE7D030AA2C}" type="presParOf" srcId="{CD592474-B9A5-4DDF-A9BC-60E914B78997}" destId="{FC2883DA-9D46-4B98-9024-7D713460589B}" srcOrd="6" destOrd="0" presId="urn:microsoft.com/office/officeart/2005/8/layout/hList6"/>
    <dgm:cxn modelId="{522908D1-BCB4-4C07-B965-DF878DD24CBD}" type="presParOf" srcId="{CD592474-B9A5-4DDF-A9BC-60E914B78997}" destId="{732CE72C-0218-4BDC-9DA4-C7D6DFD6E130}" srcOrd="7" destOrd="0" presId="urn:microsoft.com/office/officeart/2005/8/layout/hList6"/>
    <dgm:cxn modelId="{C3FE5F0C-1DAE-4B26-9A73-0914395A7211}" type="presParOf" srcId="{CD592474-B9A5-4DDF-A9BC-60E914B78997}" destId="{0889989C-B660-4848-AD23-8111FB02DBFA}"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4E128-B4B9-4558-AAA0-09A6D9AFE4FD}">
      <dsp:nvSpPr>
        <dsp:cNvPr id="0" name=""/>
        <dsp:cNvSpPr/>
      </dsp:nvSpPr>
      <dsp:spPr>
        <a:xfrm>
          <a:off x="0" y="43491"/>
          <a:ext cx="8229600" cy="1429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The pandemic has created an economic and social divide that disproportionately affects workers in industries that may not bounce back to previous employment levels.  </a:t>
          </a:r>
        </a:p>
      </dsp:txBody>
      <dsp:txXfrm>
        <a:off x="69794" y="113285"/>
        <a:ext cx="8090012" cy="1290152"/>
      </dsp:txXfrm>
    </dsp:sp>
    <dsp:sp modelId="{38B31D0C-7598-4288-8CE8-16EAF8E76729}">
      <dsp:nvSpPr>
        <dsp:cNvPr id="0" name=""/>
        <dsp:cNvSpPr/>
      </dsp:nvSpPr>
      <dsp:spPr>
        <a:xfrm>
          <a:off x="0" y="1548111"/>
          <a:ext cx="8229600" cy="1429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Certifications can assist workers in finding jobs.</a:t>
          </a:r>
        </a:p>
      </dsp:txBody>
      <dsp:txXfrm>
        <a:off x="69794" y="1617905"/>
        <a:ext cx="8090012" cy="1290152"/>
      </dsp:txXfrm>
    </dsp:sp>
    <dsp:sp modelId="{3BF0BFDA-AF59-492C-BDA9-98D69563698D}">
      <dsp:nvSpPr>
        <dsp:cNvPr id="0" name=""/>
        <dsp:cNvSpPr/>
      </dsp:nvSpPr>
      <dsp:spPr>
        <a:xfrm>
          <a:off x="0" y="3052731"/>
          <a:ext cx="8229600" cy="1429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There is an opportunity for certification bodies to help both individuals and employers.</a:t>
          </a:r>
        </a:p>
      </dsp:txBody>
      <dsp:txXfrm>
        <a:off x="69794" y="3122525"/>
        <a:ext cx="8090012" cy="1290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767D2-851B-42FA-97BA-934E4193CFBE}">
      <dsp:nvSpPr>
        <dsp:cNvPr id="0" name=""/>
        <dsp:cNvSpPr/>
      </dsp:nvSpPr>
      <dsp:spPr>
        <a:xfrm>
          <a:off x="0" y="0"/>
          <a:ext cx="4525963" cy="452596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1FAC22-44E8-4646-A8F7-F0B605406A12}">
      <dsp:nvSpPr>
        <dsp:cNvPr id="0" name=""/>
        <dsp:cNvSpPr/>
      </dsp:nvSpPr>
      <dsp:spPr>
        <a:xfrm>
          <a:off x="2262981" y="0"/>
          <a:ext cx="6157118" cy="452596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Have higher full-time employment rates than their peers with no credentials (85% versus 78%).</a:t>
          </a:r>
        </a:p>
      </dsp:txBody>
      <dsp:txXfrm>
        <a:off x="2262981" y="0"/>
        <a:ext cx="6157118" cy="1357791"/>
      </dsp:txXfrm>
    </dsp:sp>
    <dsp:sp modelId="{D7719FFC-0F2E-4DD6-AC45-285CB69C1693}">
      <dsp:nvSpPr>
        <dsp:cNvPr id="0" name=""/>
        <dsp:cNvSpPr/>
      </dsp:nvSpPr>
      <dsp:spPr>
        <a:xfrm>
          <a:off x="792044" y="1357791"/>
          <a:ext cx="2941873" cy="294187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BBDE32-AE59-484E-A10A-568F681367AC}">
      <dsp:nvSpPr>
        <dsp:cNvPr id="0" name=""/>
        <dsp:cNvSpPr/>
      </dsp:nvSpPr>
      <dsp:spPr>
        <a:xfrm>
          <a:off x="2262981" y="1357791"/>
          <a:ext cx="6157118" cy="294187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Have a median annual income of $45,000, compared to $30,000 for those without a credential.</a:t>
          </a:r>
        </a:p>
      </dsp:txBody>
      <dsp:txXfrm>
        <a:off x="2262981" y="1357791"/>
        <a:ext cx="6157118" cy="1357787"/>
      </dsp:txXfrm>
    </dsp:sp>
    <dsp:sp modelId="{C346B17B-C6E7-475B-8AD0-470F67971452}">
      <dsp:nvSpPr>
        <dsp:cNvPr id="0" name=""/>
        <dsp:cNvSpPr/>
      </dsp:nvSpPr>
      <dsp:spPr>
        <a:xfrm>
          <a:off x="1584087" y="2715579"/>
          <a:ext cx="1357787" cy="135778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FAC405-757E-4DB9-A35C-C5862F723629}">
      <dsp:nvSpPr>
        <dsp:cNvPr id="0" name=""/>
        <dsp:cNvSpPr/>
      </dsp:nvSpPr>
      <dsp:spPr>
        <a:xfrm>
          <a:off x="2262981" y="2715579"/>
          <a:ext cx="6157118" cy="135778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Perceive their education paths as more valuable and are more likely to recommend them to others than are those without a credential.</a:t>
          </a:r>
        </a:p>
      </dsp:txBody>
      <dsp:txXfrm>
        <a:off x="2262981" y="2715579"/>
        <a:ext cx="6157118" cy="1357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0F75E-8562-445A-B291-104EE9D866F2}">
      <dsp:nvSpPr>
        <dsp:cNvPr id="0" name=""/>
        <dsp:cNvSpPr/>
      </dsp:nvSpPr>
      <dsp:spPr>
        <a:xfrm>
          <a:off x="276284" y="36"/>
          <a:ext cx="2458603" cy="147516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Confusion about terminology</a:t>
          </a:r>
        </a:p>
      </dsp:txBody>
      <dsp:txXfrm>
        <a:off x="276284" y="36"/>
        <a:ext cx="2458603" cy="1475162"/>
      </dsp:txXfrm>
    </dsp:sp>
    <dsp:sp modelId="{900514BA-B7F1-4F5F-A6E1-3DBF9EB61654}">
      <dsp:nvSpPr>
        <dsp:cNvPr id="0" name=""/>
        <dsp:cNvSpPr/>
      </dsp:nvSpPr>
      <dsp:spPr>
        <a:xfrm>
          <a:off x="2980748" y="36"/>
          <a:ext cx="2458603" cy="147516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Equity</a:t>
          </a:r>
        </a:p>
      </dsp:txBody>
      <dsp:txXfrm>
        <a:off x="2980748" y="36"/>
        <a:ext cx="2458603" cy="1475162"/>
      </dsp:txXfrm>
    </dsp:sp>
    <dsp:sp modelId="{A7B14EC8-4BBD-414E-AA04-A67CACA84BEA}">
      <dsp:nvSpPr>
        <dsp:cNvPr id="0" name=""/>
        <dsp:cNvSpPr/>
      </dsp:nvSpPr>
      <dsp:spPr>
        <a:xfrm>
          <a:off x="5685212" y="36"/>
          <a:ext cx="2458603" cy="147516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Fast pathways to employment</a:t>
          </a:r>
        </a:p>
      </dsp:txBody>
      <dsp:txXfrm>
        <a:off x="5685212" y="36"/>
        <a:ext cx="2458603" cy="1475162"/>
      </dsp:txXfrm>
    </dsp:sp>
    <dsp:sp modelId="{61D47693-52DB-4A79-8C55-D3642B6B615A}">
      <dsp:nvSpPr>
        <dsp:cNvPr id="0" name=""/>
        <dsp:cNvSpPr/>
      </dsp:nvSpPr>
      <dsp:spPr>
        <a:xfrm>
          <a:off x="276284" y="1721058"/>
          <a:ext cx="2458603" cy="147516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Unbundling of credentials</a:t>
          </a:r>
        </a:p>
      </dsp:txBody>
      <dsp:txXfrm>
        <a:off x="276284" y="1721058"/>
        <a:ext cx="2458603" cy="1475162"/>
      </dsp:txXfrm>
    </dsp:sp>
    <dsp:sp modelId="{00FD6F9E-E4F9-4289-81FB-C4AFB27C8A4A}">
      <dsp:nvSpPr>
        <dsp:cNvPr id="0" name=""/>
        <dsp:cNvSpPr/>
      </dsp:nvSpPr>
      <dsp:spPr>
        <a:xfrm>
          <a:off x="2980748" y="1721058"/>
          <a:ext cx="2458603" cy="147516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Regionally accepted credentials</a:t>
          </a:r>
        </a:p>
      </dsp:txBody>
      <dsp:txXfrm>
        <a:off x="2980748" y="1721058"/>
        <a:ext cx="2458603" cy="1475162"/>
      </dsp:txXfrm>
    </dsp:sp>
    <dsp:sp modelId="{59328BB3-D9E4-4C44-8463-9E3F12B42E15}">
      <dsp:nvSpPr>
        <dsp:cNvPr id="0" name=""/>
        <dsp:cNvSpPr/>
      </dsp:nvSpPr>
      <dsp:spPr>
        <a:xfrm>
          <a:off x="5685212" y="1721058"/>
          <a:ext cx="2458603" cy="147516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Employability and soft skills</a:t>
          </a:r>
        </a:p>
      </dsp:txBody>
      <dsp:txXfrm>
        <a:off x="5685212" y="1721058"/>
        <a:ext cx="2458603" cy="1475162"/>
      </dsp:txXfrm>
    </dsp:sp>
    <dsp:sp modelId="{C0AD875A-C08C-4305-A3C5-5014B2C7037B}">
      <dsp:nvSpPr>
        <dsp:cNvPr id="0" name=""/>
        <dsp:cNvSpPr/>
      </dsp:nvSpPr>
      <dsp:spPr>
        <a:xfrm>
          <a:off x="1628516" y="3442081"/>
          <a:ext cx="2458603" cy="147516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Upskilling</a:t>
          </a:r>
        </a:p>
      </dsp:txBody>
      <dsp:txXfrm>
        <a:off x="1628516" y="3442081"/>
        <a:ext cx="2458603" cy="1475162"/>
      </dsp:txXfrm>
    </dsp:sp>
    <dsp:sp modelId="{9FC6E9F4-471E-4BC3-925A-CA6C2E44CD12}">
      <dsp:nvSpPr>
        <dsp:cNvPr id="0" name=""/>
        <dsp:cNvSpPr/>
      </dsp:nvSpPr>
      <dsp:spPr>
        <a:xfrm>
          <a:off x="4332980" y="3442081"/>
          <a:ext cx="2458603" cy="147516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On-going and systemic feedback from employers</a:t>
          </a:r>
        </a:p>
      </dsp:txBody>
      <dsp:txXfrm>
        <a:off x="4332980" y="3442081"/>
        <a:ext cx="2458603" cy="14751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B094A-FF9B-4AE0-841F-03DBA16F6457}">
      <dsp:nvSpPr>
        <dsp:cNvPr id="0" name=""/>
        <dsp:cNvSpPr/>
      </dsp:nvSpPr>
      <dsp:spPr>
        <a:xfrm>
          <a:off x="663568" y="1036"/>
          <a:ext cx="3214315" cy="1928589"/>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Degrees embedded with certifications</a:t>
          </a:r>
        </a:p>
      </dsp:txBody>
      <dsp:txXfrm>
        <a:off x="663568" y="1036"/>
        <a:ext cx="3214315" cy="1928589"/>
      </dsp:txXfrm>
    </dsp:sp>
    <dsp:sp modelId="{4D97307C-20B2-465B-A5BE-A2B8961A74F7}">
      <dsp:nvSpPr>
        <dsp:cNvPr id="0" name=""/>
        <dsp:cNvSpPr/>
      </dsp:nvSpPr>
      <dsp:spPr>
        <a:xfrm>
          <a:off x="4199315" y="1036"/>
          <a:ext cx="3214315" cy="1928589"/>
        </a:xfrm>
        <a:prstGeom prst="rect">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a:t>Work-based learning</a:t>
          </a:r>
        </a:p>
      </dsp:txBody>
      <dsp:txXfrm>
        <a:off x="4199315" y="1036"/>
        <a:ext cx="3214315" cy="1928589"/>
      </dsp:txXfrm>
    </dsp:sp>
    <dsp:sp modelId="{B33DA42B-D3E3-4CE2-85A3-92BADDA4EC1E}">
      <dsp:nvSpPr>
        <dsp:cNvPr id="0" name=""/>
        <dsp:cNvSpPr/>
      </dsp:nvSpPr>
      <dsp:spPr>
        <a:xfrm>
          <a:off x="2431442" y="2251057"/>
          <a:ext cx="3214315" cy="1928589"/>
        </a:xfrm>
        <a:prstGeom prst="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Boot camps</a:t>
          </a:r>
        </a:p>
      </dsp:txBody>
      <dsp:txXfrm>
        <a:off x="2431442" y="2251057"/>
        <a:ext cx="3214315" cy="19285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CB66D-1BCD-4CAA-BDD6-46957D8F0E12}">
      <dsp:nvSpPr>
        <dsp:cNvPr id="0" name=""/>
        <dsp:cNvSpPr/>
      </dsp:nvSpPr>
      <dsp:spPr>
        <a:xfrm rot="21300000">
          <a:off x="23851" y="1579383"/>
          <a:ext cx="7724697" cy="884594"/>
        </a:xfrm>
        <a:prstGeom prst="mathMinus">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D5A343-4395-441B-8C03-5392EA026F1A}">
      <dsp:nvSpPr>
        <dsp:cNvPr id="0" name=""/>
        <dsp:cNvSpPr/>
      </dsp:nvSpPr>
      <dsp:spPr>
        <a:xfrm>
          <a:off x="1072276" y="420857"/>
          <a:ext cx="2011691" cy="1463033"/>
        </a:xfrm>
        <a:prstGeom prst="downArrow">
          <a:avLst/>
        </a:prstGeom>
        <a:solidFill>
          <a:srgbClr val="0175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F3B7B-9133-4E8F-99EA-17676279EAEC}">
      <dsp:nvSpPr>
        <dsp:cNvPr id="0" name=""/>
        <dsp:cNvSpPr/>
      </dsp:nvSpPr>
      <dsp:spPr>
        <a:xfrm>
          <a:off x="3794460" y="42387"/>
          <a:ext cx="3831009" cy="1698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64BE5A"/>
              </a:solidFill>
            </a:rPr>
            <a:t>OPPORTUNITY</a:t>
          </a:r>
          <a:r>
            <a:rPr lang="en-US" sz="2000" kern="1200" dirty="0"/>
            <a:t> </a:t>
          </a:r>
        </a:p>
        <a:p>
          <a:pPr marL="0" lvl="0" indent="0" algn="ctr" defTabSz="889000">
            <a:lnSpc>
              <a:spcPct val="90000"/>
            </a:lnSpc>
            <a:spcBef>
              <a:spcPct val="0"/>
            </a:spcBef>
            <a:spcAft>
              <a:spcPct val="35000"/>
            </a:spcAft>
            <a:buNone/>
          </a:pPr>
          <a:r>
            <a:rPr lang="en-US" sz="1600" kern="1200" dirty="0"/>
            <a:t>To convene certification bodies and universities to explore how </a:t>
          </a:r>
          <a:r>
            <a:rPr lang="en-US" sz="1600" kern="1200" dirty="0">
              <a:solidFill>
                <a:schemeClr val="tx1"/>
              </a:solidFill>
            </a:rPr>
            <a:t>students can earn both degrees and certifications </a:t>
          </a:r>
          <a:r>
            <a:rPr lang="en-US" sz="1600" kern="1200" dirty="0"/>
            <a:t>as part of their four-year degree program</a:t>
          </a:r>
        </a:p>
      </dsp:txBody>
      <dsp:txXfrm>
        <a:off x="3794460" y="42387"/>
        <a:ext cx="3831009" cy="1698212"/>
      </dsp:txXfrm>
    </dsp:sp>
    <dsp:sp modelId="{E22850F3-E81B-46D3-8D18-FFFA4131D7A9}">
      <dsp:nvSpPr>
        <dsp:cNvPr id="0" name=""/>
        <dsp:cNvSpPr/>
      </dsp:nvSpPr>
      <dsp:spPr>
        <a:xfrm>
          <a:off x="4647557" y="2200761"/>
          <a:ext cx="2011691" cy="1463033"/>
        </a:xfrm>
        <a:prstGeom prst="upArrow">
          <a:avLst/>
        </a:prstGeom>
        <a:solidFill>
          <a:srgbClr val="64BE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B45CBF-636E-4ACE-923E-F2F96D9EFF09}">
      <dsp:nvSpPr>
        <dsp:cNvPr id="0" name=""/>
        <dsp:cNvSpPr/>
      </dsp:nvSpPr>
      <dsp:spPr>
        <a:xfrm>
          <a:off x="276846" y="2254261"/>
          <a:ext cx="3863666" cy="1698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175C0"/>
              </a:solidFill>
            </a:rPr>
            <a:t>PROBLEM</a:t>
          </a:r>
          <a:r>
            <a:rPr lang="en-US" sz="1500" b="1" kern="1200" dirty="0"/>
            <a:t> </a:t>
          </a:r>
        </a:p>
        <a:p>
          <a:pPr marL="0" lvl="0" indent="0" algn="ctr" defTabSz="889000">
            <a:lnSpc>
              <a:spcPct val="90000"/>
            </a:lnSpc>
            <a:spcBef>
              <a:spcPct val="0"/>
            </a:spcBef>
            <a:spcAft>
              <a:spcPct val="35000"/>
            </a:spcAft>
            <a:buNone/>
          </a:pPr>
          <a:r>
            <a:rPr lang="en-US" sz="1600" kern="1200" dirty="0"/>
            <a:t>Insufficient opportunities for students to earn certifications with labor market value and build those credentials toward a degree </a:t>
          </a:r>
        </a:p>
      </dsp:txBody>
      <dsp:txXfrm>
        <a:off x="276846" y="2254261"/>
        <a:ext cx="3863666" cy="16982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3FCC9-8EFD-4DBF-AD70-F7D6F80E361B}">
      <dsp:nvSpPr>
        <dsp:cNvPr id="0" name=""/>
        <dsp:cNvSpPr/>
      </dsp:nvSpPr>
      <dsp:spPr>
        <a:xfrm>
          <a:off x="0" y="578675"/>
          <a:ext cx="8420100"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Certification bodies and universities gained knowledge and better understand each other;</a:t>
          </a:r>
        </a:p>
      </dsp:txBody>
      <dsp:txXfrm>
        <a:off x="38838" y="617513"/>
        <a:ext cx="8342424" cy="717924"/>
      </dsp:txXfrm>
    </dsp:sp>
    <dsp:sp modelId="{45310D91-3095-46F0-A691-9D4B1B8DE034}">
      <dsp:nvSpPr>
        <dsp:cNvPr id="0" name=""/>
        <dsp:cNvSpPr/>
      </dsp:nvSpPr>
      <dsp:spPr>
        <a:xfrm>
          <a:off x="0" y="1431875"/>
          <a:ext cx="8420100"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Fostered an emerging community of practice between universities and certification bodies;</a:t>
          </a:r>
        </a:p>
      </dsp:txBody>
      <dsp:txXfrm>
        <a:off x="38838" y="1470713"/>
        <a:ext cx="8342424" cy="717924"/>
      </dsp:txXfrm>
    </dsp:sp>
    <dsp:sp modelId="{D89313E8-B8A1-44BE-AD30-6299F694EF6A}">
      <dsp:nvSpPr>
        <dsp:cNvPr id="0" name=""/>
        <dsp:cNvSpPr/>
      </dsp:nvSpPr>
      <dsp:spPr>
        <a:xfrm>
          <a:off x="0" y="2285075"/>
          <a:ext cx="8420100"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Developed a framework that identifies certification-degree pathway examples, challenges, and opportunities associated with building these pathways;</a:t>
          </a:r>
        </a:p>
      </dsp:txBody>
      <dsp:txXfrm>
        <a:off x="38838" y="2323913"/>
        <a:ext cx="8342424" cy="717924"/>
      </dsp:txXfrm>
    </dsp:sp>
    <dsp:sp modelId="{745C1895-76A8-4763-AA3D-EEBA51F81826}">
      <dsp:nvSpPr>
        <dsp:cNvPr id="0" name=""/>
        <dsp:cNvSpPr/>
      </dsp:nvSpPr>
      <dsp:spPr>
        <a:xfrm>
          <a:off x="0" y="3138275"/>
          <a:ext cx="8420100"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Identified value propositions for students, certification bodies, universities, employers, accreditors, and society as a whole; and</a:t>
          </a:r>
        </a:p>
      </dsp:txBody>
      <dsp:txXfrm>
        <a:off x="38838" y="3177113"/>
        <a:ext cx="8342424" cy="717924"/>
      </dsp:txXfrm>
    </dsp:sp>
    <dsp:sp modelId="{8AAE71CE-4DD8-4A83-8736-6FB958B71D04}">
      <dsp:nvSpPr>
        <dsp:cNvPr id="0" name=""/>
        <dsp:cNvSpPr/>
      </dsp:nvSpPr>
      <dsp:spPr>
        <a:xfrm>
          <a:off x="0" y="3991475"/>
          <a:ext cx="8420100"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Discovered examples of partnerships between certification bodies and universities.</a:t>
          </a:r>
        </a:p>
      </dsp:txBody>
      <dsp:txXfrm>
        <a:off x="38838" y="4030313"/>
        <a:ext cx="8342424" cy="7179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199AE-411D-4463-B594-2FC66B27A62E}">
      <dsp:nvSpPr>
        <dsp:cNvPr id="0" name=""/>
        <dsp:cNvSpPr/>
      </dsp:nvSpPr>
      <dsp:spPr>
        <a:xfrm>
          <a:off x="0" y="0"/>
          <a:ext cx="8305800" cy="69249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a:t>Recommendations</a:t>
          </a:r>
          <a:endParaRPr lang="en-US" sz="3200" kern="1200"/>
        </a:p>
      </dsp:txBody>
      <dsp:txXfrm>
        <a:off x="0" y="0"/>
        <a:ext cx="8305800" cy="692497"/>
      </dsp:txXfrm>
    </dsp:sp>
    <dsp:sp modelId="{753423DA-4B29-44A3-AF2A-B0A422800A40}">
      <dsp:nvSpPr>
        <dsp:cNvPr id="0" name=""/>
        <dsp:cNvSpPr/>
      </dsp:nvSpPr>
      <dsp:spPr>
        <a:xfrm>
          <a:off x="4055" y="692497"/>
          <a:ext cx="2765896" cy="14542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Develop standardized definitions of the different types of non-degree credentials.</a:t>
          </a:r>
        </a:p>
      </dsp:txBody>
      <dsp:txXfrm>
        <a:off x="4055" y="692497"/>
        <a:ext cx="2765896" cy="1454244"/>
      </dsp:txXfrm>
    </dsp:sp>
    <dsp:sp modelId="{0EFB9D2E-11B0-4D57-A296-AF3CCB9C5D37}">
      <dsp:nvSpPr>
        <dsp:cNvPr id="0" name=""/>
        <dsp:cNvSpPr/>
      </dsp:nvSpPr>
      <dsp:spPr>
        <a:xfrm>
          <a:off x="2769951" y="692497"/>
          <a:ext cx="2765896" cy="14542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Understand and access the quality of credentials.</a:t>
          </a:r>
        </a:p>
      </dsp:txBody>
      <dsp:txXfrm>
        <a:off x="2769951" y="692497"/>
        <a:ext cx="2765896" cy="1454244"/>
      </dsp:txXfrm>
    </dsp:sp>
    <dsp:sp modelId="{FCA5BE09-EE79-4D59-8A88-FC162748437B}">
      <dsp:nvSpPr>
        <dsp:cNvPr id="0" name=""/>
        <dsp:cNvSpPr/>
      </dsp:nvSpPr>
      <dsp:spPr>
        <a:xfrm>
          <a:off x="5535848" y="692497"/>
          <a:ext cx="2765896" cy="14542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Ensure that non-degree credentials are accepted as college credit and embedded into degree programs.</a:t>
          </a:r>
        </a:p>
      </dsp:txBody>
      <dsp:txXfrm>
        <a:off x="5535848" y="692497"/>
        <a:ext cx="2765896" cy="1454244"/>
      </dsp:txXfrm>
    </dsp:sp>
    <dsp:sp modelId="{29E36540-0846-45FE-94B9-04EF4702B93D}">
      <dsp:nvSpPr>
        <dsp:cNvPr id="0" name=""/>
        <dsp:cNvSpPr/>
      </dsp:nvSpPr>
      <dsp:spPr>
        <a:xfrm>
          <a:off x="0" y="2146741"/>
          <a:ext cx="8305800" cy="16158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20A05-A8EE-4642-9AEC-9F778CDAA84E}">
      <dsp:nvSpPr>
        <dsp:cNvPr id="0" name=""/>
        <dsp:cNvSpPr/>
      </dsp:nvSpPr>
      <dsp:spPr>
        <a:xfrm rot="16200000">
          <a:off x="-1751753" y="1756562"/>
          <a:ext cx="5200650" cy="1687524"/>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6050" bIns="0" numCol="1" spcCol="1270" anchor="ctr" anchorCtr="0">
          <a:noAutofit/>
        </a:bodyPr>
        <a:lstStyle/>
        <a:p>
          <a:pPr marL="0" lvl="0" indent="0" algn="ctr" defTabSz="1022350" rtl="0">
            <a:lnSpc>
              <a:spcPct val="90000"/>
            </a:lnSpc>
            <a:spcBef>
              <a:spcPct val="0"/>
            </a:spcBef>
            <a:spcAft>
              <a:spcPct val="35000"/>
            </a:spcAft>
            <a:buNone/>
          </a:pPr>
          <a:r>
            <a:rPr lang="en-US" sz="2300" b="1" kern="1200" dirty="0"/>
            <a:t>Join the Workcred projects</a:t>
          </a:r>
        </a:p>
      </dsp:txBody>
      <dsp:txXfrm rot="5400000">
        <a:off x="4810" y="1040129"/>
        <a:ext cx="1687524" cy="3120390"/>
      </dsp:txXfrm>
    </dsp:sp>
    <dsp:sp modelId="{1E692534-1066-41DC-BFAF-1124FF4254F9}">
      <dsp:nvSpPr>
        <dsp:cNvPr id="0" name=""/>
        <dsp:cNvSpPr/>
      </dsp:nvSpPr>
      <dsp:spPr>
        <a:xfrm rot="16200000">
          <a:off x="62335" y="1756562"/>
          <a:ext cx="5200650" cy="1687524"/>
        </a:xfrm>
        <a:prstGeom prst="flowChartManualOperation">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350" bIns="0" numCol="1" spcCol="1270" anchor="ctr" anchorCtr="0">
          <a:noAutofit/>
        </a:bodyPr>
        <a:lstStyle/>
        <a:p>
          <a:pPr marL="0" lvl="0" indent="0" algn="ctr" defTabSz="933450" rtl="0">
            <a:lnSpc>
              <a:spcPct val="90000"/>
            </a:lnSpc>
            <a:spcBef>
              <a:spcPct val="0"/>
            </a:spcBef>
            <a:spcAft>
              <a:spcPct val="35000"/>
            </a:spcAft>
            <a:buNone/>
          </a:pPr>
          <a:r>
            <a:rPr lang="en-US" sz="2100" b="1" kern="1200" dirty="0"/>
            <a:t>Work with universities</a:t>
          </a:r>
        </a:p>
      </dsp:txBody>
      <dsp:txXfrm rot="5400000">
        <a:off x="1818898" y="1040129"/>
        <a:ext cx="1687524" cy="3120390"/>
      </dsp:txXfrm>
    </dsp:sp>
    <dsp:sp modelId="{6699EF73-B4A2-4637-86DD-9E0E188D0C47}">
      <dsp:nvSpPr>
        <dsp:cNvPr id="0" name=""/>
        <dsp:cNvSpPr/>
      </dsp:nvSpPr>
      <dsp:spPr>
        <a:xfrm rot="16200000">
          <a:off x="1876425" y="1756562"/>
          <a:ext cx="5200650" cy="1687524"/>
        </a:xfrm>
        <a:prstGeom prst="flowChartManualOperation">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6050" bIns="0" numCol="1" spcCol="1270" anchor="ctr" anchorCtr="0">
          <a:noAutofit/>
        </a:bodyPr>
        <a:lstStyle/>
        <a:p>
          <a:pPr marL="0" lvl="0" indent="0" algn="ctr" defTabSz="1022350" rtl="0">
            <a:lnSpc>
              <a:spcPct val="90000"/>
            </a:lnSpc>
            <a:spcBef>
              <a:spcPct val="0"/>
            </a:spcBef>
            <a:spcAft>
              <a:spcPct val="35000"/>
            </a:spcAft>
            <a:buNone/>
          </a:pPr>
          <a:r>
            <a:rPr lang="en-US" sz="2300" b="1" kern="1200" dirty="0"/>
            <a:t>Reach out to industry beyond the job analysis</a:t>
          </a:r>
        </a:p>
      </dsp:txBody>
      <dsp:txXfrm rot="5400000">
        <a:off x="3632988" y="1040129"/>
        <a:ext cx="1687524" cy="3120390"/>
      </dsp:txXfrm>
    </dsp:sp>
    <dsp:sp modelId="{FC2883DA-9D46-4B98-9024-7D713460589B}">
      <dsp:nvSpPr>
        <dsp:cNvPr id="0" name=""/>
        <dsp:cNvSpPr/>
      </dsp:nvSpPr>
      <dsp:spPr>
        <a:xfrm rot="16200000">
          <a:off x="3690514" y="1756562"/>
          <a:ext cx="5200650" cy="1687524"/>
        </a:xfrm>
        <a:prstGeom prst="flowChartManualOperation">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rtl="0">
            <a:lnSpc>
              <a:spcPct val="90000"/>
            </a:lnSpc>
            <a:spcBef>
              <a:spcPct val="0"/>
            </a:spcBef>
            <a:spcAft>
              <a:spcPct val="35000"/>
            </a:spcAft>
            <a:buNone/>
          </a:pPr>
          <a:r>
            <a:rPr lang="en-US" sz="2000" b="1" kern="1200" dirty="0"/>
            <a:t>Establish relationships with state officials</a:t>
          </a:r>
        </a:p>
      </dsp:txBody>
      <dsp:txXfrm rot="5400000">
        <a:off x="5447077" y="1040129"/>
        <a:ext cx="1687524" cy="3120390"/>
      </dsp:txXfrm>
    </dsp:sp>
    <dsp:sp modelId="{0889989C-B660-4848-AD23-8111FB02DBFA}">
      <dsp:nvSpPr>
        <dsp:cNvPr id="0" name=""/>
        <dsp:cNvSpPr/>
      </dsp:nvSpPr>
      <dsp:spPr>
        <a:xfrm rot="16200000">
          <a:off x="5504603" y="1756562"/>
          <a:ext cx="5200650" cy="1687524"/>
        </a:xfrm>
        <a:prstGeom prst="flowChartManualOperation">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rtl="0">
            <a:lnSpc>
              <a:spcPct val="90000"/>
            </a:lnSpc>
            <a:spcBef>
              <a:spcPct val="0"/>
            </a:spcBef>
            <a:spcAft>
              <a:spcPct val="35000"/>
            </a:spcAft>
            <a:buNone/>
          </a:pPr>
          <a:r>
            <a:rPr lang="en-US" sz="2200" b="1" kern="1200" dirty="0"/>
            <a:t>Apply to be on states’ eligible training provider lists</a:t>
          </a:r>
        </a:p>
      </dsp:txBody>
      <dsp:txXfrm rot="5400000">
        <a:off x="7261166" y="1040129"/>
        <a:ext cx="1687524" cy="31203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EDAFB5-BB5E-4F8C-A328-BDEEDABB1308}"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6BFC9-135E-4B32-B382-F796D8793FD2}" type="slidenum">
              <a:rPr lang="en-US" smtClean="0"/>
              <a:t>‹#›</a:t>
            </a:fld>
            <a:endParaRPr lang="en-US"/>
          </a:p>
        </p:txBody>
      </p:sp>
    </p:spTree>
    <p:extLst>
      <p:ext uri="{BB962C8B-B14F-4D97-AF65-F5344CB8AC3E}">
        <p14:creationId xmlns:p14="http://schemas.microsoft.com/office/powerpoint/2010/main" val="6678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02CE6AF4-5C9B-4626-ACD7-298BA403305B}" type="slidenum">
              <a:rPr lang="en-GB" smtClean="0"/>
              <a:t>5</a:t>
            </a:fld>
            <a:endParaRPr lang="en-GB"/>
          </a:p>
        </p:txBody>
      </p:sp>
    </p:spTree>
    <p:extLst>
      <p:ext uri="{BB962C8B-B14F-4D97-AF65-F5344CB8AC3E}">
        <p14:creationId xmlns:p14="http://schemas.microsoft.com/office/powerpoint/2010/main" val="506503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454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9550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90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46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22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2496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516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9091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Confusion about terminology used to describe various credentials (e.g., certification v. certificate).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Increased focus on equity.</a:t>
            </a:r>
          </a:p>
          <a:p>
            <a:pPr lvl="0" rtl="0"/>
            <a:r>
              <a:rPr lang="en-US" dirty="0"/>
              <a:t>Desire to identify the quickest way to get people into the labor market using quality credentials that lead to credential and career pathways and good jobs. Good jobs include those that provide livable wages and the opportunity for advancement. Certification can be a bridge to good jobs. </a:t>
            </a:r>
          </a:p>
          <a:p>
            <a:pPr lvl="0" rtl="0"/>
            <a:r>
              <a:rPr lang="en-US" dirty="0"/>
              <a:t>Unbundling credentials into skill bundles that can be packaged into micro-credentials.</a:t>
            </a:r>
          </a:p>
          <a:p>
            <a:pPr lvl="0" rtl="0"/>
            <a:r>
              <a:rPr lang="en-US" dirty="0"/>
              <a:t>Need for a credentialing system that has on-going and systematic feedback from employers to credential issuers.</a:t>
            </a:r>
          </a:p>
          <a:p>
            <a:pPr lvl="0" rtl="0"/>
            <a:r>
              <a:rPr lang="en-US" dirty="0"/>
              <a:t>Focus on regionally accepted credentials as opposed to national credentials.</a:t>
            </a:r>
            <a:r>
              <a:rPr lang="en-US" b="1" baseline="30000" dirty="0"/>
              <a:t>10</a:t>
            </a:r>
            <a:r>
              <a:rPr lang="en-US" dirty="0"/>
              <a:t> </a:t>
            </a:r>
          </a:p>
          <a:p>
            <a:pPr lvl="0" rtl="0"/>
            <a:r>
              <a:rPr lang="en-US" dirty="0"/>
              <a:t>Higher education is retooling to better meet the needs of industry.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economy</a:t>
            </a:r>
            <a:r>
              <a:rPr lang="en-US" baseline="0" dirty="0"/>
              <a:t> and jobs are shifting and therefore we must address </a:t>
            </a:r>
            <a:r>
              <a:rPr lang="en-US" dirty="0"/>
              <a:t>declining industries, the emergence of new industries and occupations.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Industry says that a shortfall of certifications is that employability/soft skills are not assessed, yet they are essential to every job. (I think I have a slide on this)</a:t>
            </a:r>
          </a:p>
          <a:p>
            <a:pPr lvl="0"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0026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600" dirty="0"/>
              <a:t>A Growing Need for Integrated Models of Learning </a:t>
            </a:r>
          </a:p>
          <a:p>
            <a:r>
              <a:rPr lang="en-US" sz="10400" dirty="0"/>
              <a:t>Integrating certifications and other non-degree credentials within baccalaureate programs can enhance the value of the degree </a:t>
            </a:r>
            <a:r>
              <a:rPr lang="en-US" sz="10400" dirty="0" err="1"/>
              <a:t>by:Increasing</a:t>
            </a:r>
            <a:r>
              <a:rPr lang="en-US" sz="10400" dirty="0"/>
              <a:t> students’ mobility across employers and industries Improving their employment outcomes</a:t>
            </a:r>
          </a:p>
          <a:p>
            <a:r>
              <a:rPr lang="en-US" sz="10400" dirty="0"/>
              <a:t>Sending stronger signals to employers about what a student can do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7527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Queen’s Award for Enterprise is the most prestigious award for UK businesses and are designed to recognise and encourage outstanding achievements in the fields of:</a:t>
            </a:r>
            <a:br>
              <a:rPr lang="en-GB" dirty="0"/>
            </a:br>
            <a:r>
              <a:rPr lang="en-GB" sz="1200" b="0" i="0" kern="1200" dirty="0">
                <a:solidFill>
                  <a:schemeClr val="tx1"/>
                </a:solidFill>
                <a:effectLst/>
                <a:latin typeface="+mn-lt"/>
                <a:ea typeface="+mn-ea"/>
                <a:cs typeface="+mn-cs"/>
              </a:rPr>
              <a:t>• innovation</a:t>
            </a:r>
            <a:br>
              <a:rPr lang="en-GB" dirty="0"/>
            </a:br>
            <a:r>
              <a:rPr lang="en-GB" sz="1200" b="0" i="0" kern="1200" dirty="0">
                <a:solidFill>
                  <a:schemeClr val="tx1"/>
                </a:solidFill>
                <a:effectLst/>
                <a:latin typeface="+mn-lt"/>
                <a:ea typeface="+mn-ea"/>
                <a:cs typeface="+mn-cs"/>
              </a:rPr>
              <a:t>• international trade</a:t>
            </a:r>
            <a:br>
              <a:rPr lang="en-GB" dirty="0"/>
            </a:br>
            <a:r>
              <a:rPr lang="en-GB" sz="1200" b="0" i="0" kern="1200" dirty="0">
                <a:solidFill>
                  <a:schemeClr val="tx1"/>
                </a:solidFill>
                <a:effectLst/>
                <a:latin typeface="+mn-lt"/>
                <a:ea typeface="+mn-ea"/>
                <a:cs typeface="+mn-cs"/>
              </a:rPr>
              <a:t>• sustainable development</a:t>
            </a:r>
            <a:br>
              <a:rPr lang="en-GB" dirty="0"/>
            </a:br>
            <a:r>
              <a:rPr lang="en-GB" sz="1200" b="0" i="0" kern="1200" dirty="0">
                <a:solidFill>
                  <a:schemeClr val="tx1"/>
                </a:solidFill>
                <a:effectLst/>
                <a:latin typeface="+mn-lt"/>
                <a:ea typeface="+mn-ea"/>
                <a:cs typeface="+mn-cs"/>
              </a:rPr>
              <a:t>• promoting opportunity (through social mobility)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2CE6AF4-5C9B-4626-ACD7-298BA403305B}" type="slidenum">
              <a:rPr lang="en-GB" smtClean="0"/>
              <a:t>7</a:t>
            </a:fld>
            <a:endParaRPr lang="en-GB"/>
          </a:p>
        </p:txBody>
      </p:sp>
    </p:spTree>
    <p:extLst>
      <p:ext uri="{BB962C8B-B14F-4D97-AF65-F5344CB8AC3E}">
        <p14:creationId xmlns:p14="http://schemas.microsoft.com/office/powerpoint/2010/main" val="3614960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4981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596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5016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711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4482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646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3255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3904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959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Establish relationships with state officials such as those in the governor’s office, department of education, and  economic development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70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1880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9b77d0a404_2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9b77d0a404_2_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9b77d0a404_2_1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9b77d0a404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9b77d0a404_2_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9b77d0a404_2_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b77d0a404_2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9b77d0a404_2_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9b77d0a404_2_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b77d0a404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9b77d0a404_2_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9b77d0a404_2_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b77d0a404_2_1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9b77d0a404_2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9b77d0a404_2_1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g9b77d0a404_2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9b77d0a404_2_15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9b77d0a404_2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9b77d0a404_2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9b77d0a404_2_1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9b77d0a404_2_1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b77d0a404_2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9b77d0a404_2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b77d0a404_2_1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9b77d0a404_2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02CE6AF4-5C9B-4626-ACD7-298BA403305B}" type="slidenum">
              <a:rPr lang="en-GB" smtClean="0"/>
              <a:t>9</a:t>
            </a:fld>
            <a:endParaRPr lang="en-GB"/>
          </a:p>
        </p:txBody>
      </p:sp>
    </p:spTree>
    <p:extLst>
      <p:ext uri="{BB962C8B-B14F-4D97-AF65-F5344CB8AC3E}">
        <p14:creationId xmlns:p14="http://schemas.microsoft.com/office/powerpoint/2010/main" val="2400986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9b77d0a404_2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9b77d0a404_2_1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9b77d0a404_2_1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9b77d0a404_2_1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9b77d0a404_2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9b77d0a404_2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9b77d0a404_2_2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9b77d0a404_2_2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b77d0a404_2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b77d0a404_2_2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9b77d0a404_2_2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9b77d0a404_2_21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g9b77d0a404_2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b77d0a404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9b77d0a404_2_2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9b77d0a404_2_2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9b77d0a404_2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9b77d0a404_2_2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g9b77d0a404_2_2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b77d0a404_2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9b77d0a404_2_2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9b77d0a404_2_2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9b77d0a404_2_24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g9b77d0a404_2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9b77d0a404_2_25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g9b77d0a404_2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2597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b77d0a404_2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9b77d0a404_2_2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9b77d0a404_2_2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9b77d0a404_2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9b77d0a404_2_2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g9b77d0a404_2_2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10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shaded areas represent recessions.</a:t>
            </a:r>
          </a:p>
          <a:p>
            <a:r>
              <a:rPr lang="en-US" baseline="0" dirty="0"/>
              <a:t>Current unemployment rate is 8.4%.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https://oui.doleta.gov/unemploy/claims.asp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3142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B393C-3B0B-4EAA-9F4B-EE2487738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14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C501E-F91D-4088-BC46-DC13C1CD93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8ADAE5-EE23-418F-BF06-161FC83D4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D65B9-5D40-4B4B-A3D6-A9A2F0513D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2A9BD1-F112-4C21-90BF-21AC45C40ED5}"/>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B59A63DD-3FC7-4651-9791-F5766D098994}"/>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21823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79422-29E9-484E-9C4B-4DC59E1A21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1DD4D6-5F66-4824-B580-D5029CA353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C65E8-321B-410E-973F-79E53C6B8DB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BDFE68C-F7D8-4F3F-B19B-6B06C7A4DDBD}"/>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A126D203-28A0-4D83-ACAF-29A2710B0AF2}"/>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495312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0D930D-2572-4FA9-9327-1D02C7AFA6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349DAF-28BA-4970-A7ED-817704B872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995C6-E06C-4933-A48C-18038748C0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F0A91F8-30A8-41FC-B9A9-9FC2B6BE654C}"/>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A8E31CE3-D5F2-4A63-8995-B7B53684B996}"/>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2182545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0DDDE-502C-49D9-AE2B-19CD2F2C0E78}"/>
              </a:ext>
            </a:extLst>
          </p:cNvPr>
          <p:cNvSpPr>
            <a:spLocks noGrp="1"/>
          </p:cNvSpPr>
          <p:nvPr>
            <p:ph type="title" hasCustomPrompt="1"/>
          </p:nvPr>
        </p:nvSpPr>
        <p:spPr>
          <a:xfrm>
            <a:off x="838200" y="365125"/>
            <a:ext cx="10515600" cy="1325563"/>
          </a:xfrm>
          <a:prstGeom prst="rect">
            <a:avLst/>
          </a:prstGeom>
        </p:spPr>
        <p:txBody>
          <a:bodyPr anchor="ctr">
            <a:normAutofit/>
          </a:bodyPr>
          <a:lstStyle>
            <a:lvl1pPr>
              <a:defRPr b="1">
                <a:solidFill>
                  <a:schemeClr val="tx2"/>
                </a:solidFill>
                <a:latin typeface="+mn-lt"/>
              </a:defRPr>
            </a:lvl1pPr>
          </a:lstStyle>
          <a:p>
            <a:r>
              <a:rPr lang="en-US"/>
              <a:t>Click to edit title</a:t>
            </a:r>
            <a:endParaRPr lang="en-GB"/>
          </a:p>
        </p:txBody>
      </p:sp>
      <p:sp>
        <p:nvSpPr>
          <p:cNvPr id="3" name="Content Placeholder 2">
            <a:extLst>
              <a:ext uri="{FF2B5EF4-FFF2-40B4-BE49-F238E27FC236}">
                <a16:creationId xmlns:a16="http://schemas.microsoft.com/office/drawing/2014/main" id="{11A5050D-902B-40C9-A7C3-5EC8D6EF6ED8}"/>
              </a:ext>
            </a:extLst>
          </p:cNvPr>
          <p:cNvSpPr>
            <a:spLocks noGrp="1"/>
          </p:cNvSpPr>
          <p:nvPr>
            <p:ph idx="1" hasCustomPrompt="1"/>
          </p:nvPr>
        </p:nvSpPr>
        <p:spPr>
          <a:xfrm>
            <a:off x="838200" y="1825625"/>
            <a:ext cx="10515600" cy="3918470"/>
          </a:xfrm>
          <a:prstGeom prst="rect">
            <a:avLst/>
          </a:prstGeom>
        </p:spPr>
        <p:txBody>
          <a:bodyPr>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01295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6356C1EF-04D7-4276-9E94-8E99D8B42F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FF285FA9-75B1-44CC-9F63-A0169AC7EC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788"/>
          <a:stretch/>
        </p:blipFill>
        <p:spPr>
          <a:xfrm>
            <a:off x="0" y="150122"/>
            <a:ext cx="12192000" cy="3649287"/>
          </a:xfrm>
          <a:prstGeom prst="rect">
            <a:avLst/>
          </a:prstGeom>
        </p:spPr>
      </p:pic>
      <p:sp>
        <p:nvSpPr>
          <p:cNvPr id="6" name="Subtitle 2"/>
          <p:cNvSpPr>
            <a:spLocks noGrp="1"/>
          </p:cNvSpPr>
          <p:nvPr>
            <p:ph type="subTitle" idx="1" hasCustomPrompt="1"/>
          </p:nvPr>
        </p:nvSpPr>
        <p:spPr>
          <a:xfrm>
            <a:off x="841848" y="5004819"/>
            <a:ext cx="8734425" cy="669925"/>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GB"/>
          </a:p>
        </p:txBody>
      </p:sp>
      <p:sp>
        <p:nvSpPr>
          <p:cNvPr id="7" name="Title 1"/>
          <p:cNvSpPr>
            <a:spLocks noGrp="1"/>
          </p:cNvSpPr>
          <p:nvPr>
            <p:ph type="ctrTitle" hasCustomPrompt="1"/>
          </p:nvPr>
        </p:nvSpPr>
        <p:spPr>
          <a:xfrm>
            <a:off x="841848" y="3766157"/>
            <a:ext cx="8734425" cy="1262270"/>
          </a:xfrm>
          <a:prstGeom prst="rect">
            <a:avLst/>
          </a:prstGeom>
        </p:spPr>
        <p:txBody>
          <a:bodyPr anchor="b" anchorCtr="0">
            <a:normAutofit/>
          </a:bodyPr>
          <a:lstStyle>
            <a:lvl1pPr algn="l">
              <a:defRPr sz="4800">
                <a:solidFill>
                  <a:schemeClr val="tx2"/>
                </a:solidFill>
              </a:defRPr>
            </a:lvl1pPr>
          </a:lstStyle>
          <a:p>
            <a:r>
              <a:rPr lang="en-US"/>
              <a:t>Title</a:t>
            </a:r>
            <a:endParaRPr lang="en-GB"/>
          </a:p>
        </p:txBody>
      </p:sp>
    </p:spTree>
    <p:extLst>
      <p:ext uri="{BB962C8B-B14F-4D97-AF65-F5344CB8AC3E}">
        <p14:creationId xmlns:p14="http://schemas.microsoft.com/office/powerpoint/2010/main" val="2312726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Slide</a:t>
            </a:r>
            <a:endParaRPr lang="en-US" dirty="0"/>
          </a:p>
        </p:txBody>
      </p:sp>
      <p:sp>
        <p:nvSpPr>
          <p:cNvPr id="6" name="Slide Number Placeholder 5"/>
          <p:cNvSpPr>
            <a:spLocks noGrp="1"/>
          </p:cNvSpPr>
          <p:nvPr>
            <p:ph type="sldNum" sz="quarter" idx="12"/>
          </p:nvPr>
        </p:nvSpPr>
        <p:spPr/>
        <p:txBody>
          <a:bodyPr/>
          <a:lstStyle/>
          <a:p>
            <a:fld id="{3251E5A3-D34A-42FD-B46C-F75F1E79F5A4}"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1" y="609600"/>
            <a:ext cx="10147300" cy="3581400"/>
          </a:xfrm>
          <a:prstGeom prst="rect">
            <a:avLst/>
          </a:prstGeom>
        </p:spPr>
      </p:pic>
    </p:spTree>
    <p:extLst>
      <p:ext uri="{BB962C8B-B14F-4D97-AF65-F5344CB8AC3E}">
        <p14:creationId xmlns:p14="http://schemas.microsoft.com/office/powerpoint/2010/main" val="72374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70C0"/>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63CB68"/>
              </a:buClr>
              <a:defRPr/>
            </a:lvl1pPr>
            <a:lvl2pPr>
              <a:buClr>
                <a:srgbClr val="63CB68"/>
              </a:buClr>
              <a:defRPr/>
            </a:lvl2pPr>
            <a:lvl3pPr>
              <a:buClr>
                <a:srgbClr val="63CB68"/>
              </a:buClr>
              <a:defRPr/>
            </a:lvl3pPr>
            <a:lvl4pPr>
              <a:buClr>
                <a:srgbClr val="63CB68"/>
              </a:buClr>
              <a:defRPr/>
            </a:lvl4pPr>
            <a:lvl5pPr>
              <a:buClr>
                <a:srgbClr val="63CB6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Slide</a:t>
            </a:r>
            <a:endParaRPr lang="en-US" dirty="0"/>
          </a:p>
        </p:txBody>
      </p:sp>
      <p:sp>
        <p:nvSpPr>
          <p:cNvPr id="6" name="Slide Number Placeholder 5"/>
          <p:cNvSpPr>
            <a:spLocks noGrp="1"/>
          </p:cNvSpPr>
          <p:nvPr>
            <p:ph type="sldNum" sz="quarter" idx="12"/>
          </p:nvPr>
        </p:nvSpPr>
        <p:spPr/>
        <p:txBody>
          <a:bodyPr/>
          <a:lstStyle>
            <a:lvl1pPr>
              <a:defRPr sz="1000">
                <a:solidFill>
                  <a:schemeClr val="tx1">
                    <a:lumMod val="50000"/>
                    <a:lumOff val="50000"/>
                  </a:schemeClr>
                </a:solidFill>
              </a:defRPr>
            </a:lvl1pPr>
          </a:lstStyle>
          <a:p>
            <a:r>
              <a:rPr lang="en-US" dirty="0"/>
              <a:t>Slide </a:t>
            </a:r>
            <a:fld id="{3251E5A3-D34A-42FD-B46C-F75F1E79F5A4}"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17337"/>
            <a:ext cx="3759200" cy="618893"/>
          </a:xfrm>
          <a:prstGeom prst="rect">
            <a:avLst/>
          </a:prstGeom>
        </p:spPr>
      </p:pic>
    </p:spTree>
    <p:extLst>
      <p:ext uri="{BB962C8B-B14F-4D97-AF65-F5344CB8AC3E}">
        <p14:creationId xmlns:p14="http://schemas.microsoft.com/office/powerpoint/2010/main" val="2713416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0070C0"/>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Slide</a:t>
            </a:r>
            <a:endParaRPr lang="en-US" dirty="0"/>
          </a:p>
        </p:txBody>
      </p:sp>
      <p:sp>
        <p:nvSpPr>
          <p:cNvPr id="6" name="Slide Number Placeholder 5"/>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540489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Slide</a:t>
            </a:r>
            <a:endParaRPr lang="en-US" dirty="0"/>
          </a:p>
        </p:txBody>
      </p:sp>
      <p:sp>
        <p:nvSpPr>
          <p:cNvPr id="7" name="Slide Number Placeholder 6"/>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1683110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r>
              <a:rPr lang="en-US"/>
              <a:t>Slide</a:t>
            </a:r>
            <a:endParaRPr lang="en-US" dirty="0"/>
          </a:p>
        </p:txBody>
      </p:sp>
      <p:sp>
        <p:nvSpPr>
          <p:cNvPr id="9" name="Slide Number Placeholder 8"/>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2416781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en-US"/>
              <a:t>Slide</a:t>
            </a:r>
            <a:endParaRPr lang="en-US" dirty="0"/>
          </a:p>
        </p:txBody>
      </p:sp>
      <p:sp>
        <p:nvSpPr>
          <p:cNvPr id="5" name="Slide Number Placeholder 4"/>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307091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CCA0-9EB0-4FB0-A596-1EC46270E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03D7BF-FB9B-41A0-983B-E459082860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A5707-39A6-48CB-A264-071E95CA9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A006AF-D406-431D-9DF5-D7E21A770E35}"/>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03E67678-4519-4B84-B33E-485E5684F883}"/>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81361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r>
              <a:rPr lang="en-US"/>
              <a:t>Slide</a:t>
            </a:r>
            <a:endParaRPr lang="en-US" dirty="0"/>
          </a:p>
        </p:txBody>
      </p:sp>
      <p:sp>
        <p:nvSpPr>
          <p:cNvPr id="4" name="Slide Number Placeholder 3"/>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1625688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Slide</a:t>
            </a:r>
            <a:endParaRPr lang="en-US" dirty="0"/>
          </a:p>
        </p:txBody>
      </p:sp>
      <p:sp>
        <p:nvSpPr>
          <p:cNvPr id="7" name="Slide Number Placeholder 6"/>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228567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70C0"/>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Slide</a:t>
            </a:r>
            <a:endParaRPr lang="en-US" dirty="0"/>
          </a:p>
        </p:txBody>
      </p:sp>
      <p:sp>
        <p:nvSpPr>
          <p:cNvPr id="7" name="Slide Number Placeholder 6"/>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1695949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Slide</a:t>
            </a:r>
            <a:endParaRPr lang="en-US" dirty="0"/>
          </a:p>
        </p:txBody>
      </p:sp>
      <p:sp>
        <p:nvSpPr>
          <p:cNvPr id="6" name="Slide Number Placeholder 5"/>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3387297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70C0"/>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Slide</a:t>
            </a:r>
            <a:endParaRPr lang="en-US" dirty="0"/>
          </a:p>
        </p:txBody>
      </p:sp>
      <p:sp>
        <p:nvSpPr>
          <p:cNvPr id="6" name="Slide Number Placeholder 5"/>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2799642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9" name="Google Shape;59;p1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4160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 name="Google Shape;65;p1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3475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6"/>
        <p:cNvGrpSpPr/>
        <p:nvPr/>
      </p:nvGrpSpPr>
      <p:grpSpPr>
        <a:xfrm>
          <a:off x="0" y="0"/>
          <a:ext cx="0" cy="0"/>
          <a:chOff x="0" y="0"/>
          <a:chExt cx="0" cy="0"/>
        </a:xfrm>
      </p:grpSpPr>
      <p:sp>
        <p:nvSpPr>
          <p:cNvPr id="67" name="Google Shape;67;p16"/>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16"/>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69" name="Google Shape;69;p1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51155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5" name="Google Shape;75;p1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8342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1" name="Google Shape;81;p18"/>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2" name="Google Shape;82;p1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926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9F06-8878-4D5A-A4CF-C343A0B0E6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D74126-BCA7-4B50-AAAC-19D0588469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05E88C-2B48-429F-B31A-E21C6DC029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F6C543-9200-46D6-9C1A-7D8BFEA03FCA}"/>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AEC14611-E564-4EB5-BA0B-02A48CCF2A09}"/>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669550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8" name="Google Shape;88;p19"/>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9" name="Google Shape;89;p19"/>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90" name="Google Shape;90;p19"/>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6903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5664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02" name="Google Shape;102;p21"/>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03" name="Google Shape;103;p2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455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0" name="Google Shape;110;p2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1580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5836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5659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ACCF-0673-4A44-910E-54802B7DE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2A54F-E0A4-455F-A867-D5AF082504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980309-D0C3-4AF7-839B-0175CBC2749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85F090-24E5-486D-8404-A06317E7F7E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495FE3F-9E8D-48A9-96B0-931E2CCDDD61}"/>
              </a:ext>
            </a:extLst>
          </p:cNvPr>
          <p:cNvSpPr>
            <a:spLocks noGrp="1"/>
          </p:cNvSpPr>
          <p:nvPr>
            <p:ph type="ftr" sz="quarter" idx="11"/>
          </p:nvPr>
        </p:nvSpPr>
        <p:spPr/>
        <p:txBody>
          <a:bodyPr/>
          <a:lstStyle/>
          <a:p>
            <a:r>
              <a:rPr lang="en-US"/>
              <a:t>Slide</a:t>
            </a:r>
          </a:p>
        </p:txBody>
      </p:sp>
      <p:sp>
        <p:nvSpPr>
          <p:cNvPr id="7" name="Slide Number Placeholder 6">
            <a:extLst>
              <a:ext uri="{FF2B5EF4-FFF2-40B4-BE49-F238E27FC236}">
                <a16:creationId xmlns:a16="http://schemas.microsoft.com/office/drawing/2014/main" id="{CF308ED8-431F-4E59-851D-F157700596D9}"/>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616537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80B9-8A43-442C-9076-F88F7D60A9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197CF4-8E67-4552-B074-A8B6580BA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00965D-6B30-47C9-90CD-D27EC9E032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A69A4C-4C48-41FD-90ED-80F2960FC2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8EDB22-48AF-46FF-A2F1-642BB38D707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F1E8B3-8022-4A2A-BD2F-529A0A65857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1865AE7-2F3E-498C-914E-0C5F2EB64C02}"/>
              </a:ext>
            </a:extLst>
          </p:cNvPr>
          <p:cNvSpPr>
            <a:spLocks noGrp="1"/>
          </p:cNvSpPr>
          <p:nvPr>
            <p:ph type="ftr" sz="quarter" idx="11"/>
          </p:nvPr>
        </p:nvSpPr>
        <p:spPr/>
        <p:txBody>
          <a:bodyPr/>
          <a:lstStyle/>
          <a:p>
            <a:r>
              <a:rPr lang="en-US"/>
              <a:t>Slide</a:t>
            </a:r>
          </a:p>
        </p:txBody>
      </p:sp>
      <p:sp>
        <p:nvSpPr>
          <p:cNvPr id="9" name="Slide Number Placeholder 8">
            <a:extLst>
              <a:ext uri="{FF2B5EF4-FFF2-40B4-BE49-F238E27FC236}">
                <a16:creationId xmlns:a16="http://schemas.microsoft.com/office/drawing/2014/main" id="{3A5C9F5F-9C84-4D44-AEB0-6C4C883E373E}"/>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366062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C97D3-FF54-4FD1-9D7C-A86A4556D0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4820C3-1D44-4354-AC43-6748E6EF54F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D46C06D-CB9E-47DB-9AEE-2C12D85CA46A}"/>
              </a:ext>
            </a:extLst>
          </p:cNvPr>
          <p:cNvSpPr>
            <a:spLocks noGrp="1"/>
          </p:cNvSpPr>
          <p:nvPr>
            <p:ph type="ftr" sz="quarter" idx="11"/>
          </p:nvPr>
        </p:nvSpPr>
        <p:spPr/>
        <p:txBody>
          <a:bodyPr/>
          <a:lstStyle/>
          <a:p>
            <a:r>
              <a:rPr lang="en-US"/>
              <a:t>Slide</a:t>
            </a:r>
          </a:p>
        </p:txBody>
      </p:sp>
      <p:sp>
        <p:nvSpPr>
          <p:cNvPr id="5" name="Slide Number Placeholder 4">
            <a:extLst>
              <a:ext uri="{FF2B5EF4-FFF2-40B4-BE49-F238E27FC236}">
                <a16:creationId xmlns:a16="http://schemas.microsoft.com/office/drawing/2014/main" id="{1EB1D462-F333-425E-8062-C0EEACA3778A}"/>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5427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2A15EE-7D31-484F-B603-BC78CB18470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5477A41-B5C3-4808-8319-308F41938D7A}"/>
              </a:ext>
            </a:extLst>
          </p:cNvPr>
          <p:cNvSpPr>
            <a:spLocks noGrp="1"/>
          </p:cNvSpPr>
          <p:nvPr>
            <p:ph type="ftr" sz="quarter" idx="11"/>
          </p:nvPr>
        </p:nvSpPr>
        <p:spPr/>
        <p:txBody>
          <a:bodyPr/>
          <a:lstStyle/>
          <a:p>
            <a:r>
              <a:rPr lang="en-US"/>
              <a:t>Slide</a:t>
            </a:r>
          </a:p>
        </p:txBody>
      </p:sp>
      <p:sp>
        <p:nvSpPr>
          <p:cNvPr id="4" name="Slide Number Placeholder 3">
            <a:extLst>
              <a:ext uri="{FF2B5EF4-FFF2-40B4-BE49-F238E27FC236}">
                <a16:creationId xmlns:a16="http://schemas.microsoft.com/office/drawing/2014/main" id="{0EA64FB9-A20F-4B74-8B64-F76FEB0F9E99}"/>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428132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2056-FB07-4446-917A-39A19FCE1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514359-08BB-4B22-887C-935D4AF85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2CC3F-D7EF-4883-84CE-BA13C6473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E7B520-CD9E-4097-8078-EC7EC8131CF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FFB24F-E6A0-4AA1-B91E-6539620907F9}"/>
              </a:ext>
            </a:extLst>
          </p:cNvPr>
          <p:cNvSpPr>
            <a:spLocks noGrp="1"/>
          </p:cNvSpPr>
          <p:nvPr>
            <p:ph type="ftr" sz="quarter" idx="11"/>
          </p:nvPr>
        </p:nvSpPr>
        <p:spPr/>
        <p:txBody>
          <a:bodyPr/>
          <a:lstStyle/>
          <a:p>
            <a:r>
              <a:rPr lang="en-US"/>
              <a:t>Slide</a:t>
            </a:r>
          </a:p>
        </p:txBody>
      </p:sp>
      <p:sp>
        <p:nvSpPr>
          <p:cNvPr id="7" name="Slide Number Placeholder 6">
            <a:extLst>
              <a:ext uri="{FF2B5EF4-FFF2-40B4-BE49-F238E27FC236}">
                <a16:creationId xmlns:a16="http://schemas.microsoft.com/office/drawing/2014/main" id="{41709D9C-8214-4650-A7C4-B1E5C1A7899A}"/>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395365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CB33-EEBA-4686-8B18-FE7283F0B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5BCDC1-6866-45A8-A550-59BC231150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604F0B-B10F-4EF2-A63E-EEED61456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9D9F04-6BBF-406D-A7EB-55608D8DC28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DCCDF79-F9D5-411D-AF1B-52EEE0B86128}"/>
              </a:ext>
            </a:extLst>
          </p:cNvPr>
          <p:cNvSpPr>
            <a:spLocks noGrp="1"/>
          </p:cNvSpPr>
          <p:nvPr>
            <p:ph type="ftr" sz="quarter" idx="11"/>
          </p:nvPr>
        </p:nvSpPr>
        <p:spPr/>
        <p:txBody>
          <a:bodyPr/>
          <a:lstStyle/>
          <a:p>
            <a:r>
              <a:rPr lang="en-US"/>
              <a:t>Slide</a:t>
            </a:r>
          </a:p>
        </p:txBody>
      </p:sp>
      <p:sp>
        <p:nvSpPr>
          <p:cNvPr id="7" name="Slide Number Placeholder 6">
            <a:extLst>
              <a:ext uri="{FF2B5EF4-FFF2-40B4-BE49-F238E27FC236}">
                <a16:creationId xmlns:a16="http://schemas.microsoft.com/office/drawing/2014/main" id="{59458193-F340-4925-86EA-F60C8F139A8C}"/>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2155222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9ACA28-089A-43B0-A40C-DC860BB01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80511C-7837-45E5-A995-EF10188AD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FF1AB-E81B-4239-9D51-33DE892E7F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A5417F8-0D43-4DDC-9AEB-02A8FB1A0D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a:t>
            </a:r>
          </a:p>
        </p:txBody>
      </p:sp>
      <p:sp>
        <p:nvSpPr>
          <p:cNvPr id="6" name="Slide Number Placeholder 5">
            <a:extLst>
              <a:ext uri="{FF2B5EF4-FFF2-40B4-BE49-F238E27FC236}">
                <a16:creationId xmlns:a16="http://schemas.microsoft.com/office/drawing/2014/main" id="{5CD8CB84-BC0F-4431-918C-3160CD47E5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997843-FE27-4B68-83FF-58EE63844844}" type="slidenum">
              <a:rPr lang="en-US" smtClean="0"/>
              <a:t>‹#›</a:t>
            </a:fld>
            <a:endParaRPr lang="en-US"/>
          </a:p>
        </p:txBody>
      </p:sp>
    </p:spTree>
    <p:extLst>
      <p:ext uri="{BB962C8B-B14F-4D97-AF65-F5344CB8AC3E}">
        <p14:creationId xmlns:p14="http://schemas.microsoft.com/office/powerpoint/2010/main" val="3349896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5"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a:t>
            </a:r>
            <a:fld id="{3251E5A3-D34A-42FD-B46C-F75F1E79F5A4}" type="slidenum">
              <a:rPr lang="en-US" smtClean="0"/>
              <a:pPr/>
              <a:t>‹#›</a:t>
            </a:fld>
            <a:endParaRPr lang="en-US" dirty="0"/>
          </a:p>
        </p:txBody>
      </p:sp>
    </p:spTree>
    <p:extLst>
      <p:ext uri="{BB962C8B-B14F-4D97-AF65-F5344CB8AC3E}">
        <p14:creationId xmlns:p14="http://schemas.microsoft.com/office/powerpoint/2010/main" val="3161083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4400" b="1"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025605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stradaeducation.org/publicviewpoint"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hyperlink" Target="https://www.stradaeducation.org/publicviewpoint"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nscresearchcenter.org/some-college-no-degree-201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https://www.luminafoundation.org/resource/professional-certifications-offer-workers-with-no-college-degree-a-pathway-to-good-jobs"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hyperlink" Target="https://www.stradaeducation.org/report/certified-value"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diagramColors" Target="../diagrams/colors5.xml"/><Relationship Id="rId11" Type="http://schemas.openxmlformats.org/officeDocument/2006/relationships/image" Target="../media/image28.png"/><Relationship Id="rId5" Type="http://schemas.openxmlformats.org/officeDocument/2006/relationships/diagramQuickStyle" Target="../diagrams/quickStyle5.xml"/><Relationship Id="rId10" Type="http://schemas.openxmlformats.org/officeDocument/2006/relationships/image" Target="../media/image27.png"/><Relationship Id="rId4" Type="http://schemas.openxmlformats.org/officeDocument/2006/relationships/diagramLayout" Target="../diagrams/layout5.xml"/><Relationship Id="rId9"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workcred.org/Documents/NIST-MEP-Report.pdf"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hyperlink" Target="https://www.workcred.org/Documents/Understanding-Quality-Workcred-NGA-Report-2020.pdf" TargetMode="External"/><Relationship Id="rId7" Type="http://schemas.openxmlformats.org/officeDocument/2006/relationships/diagramQuickStyle" Target="../diagrams/quickStyle7.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1.jpg"/><Relationship Id="rId9" Type="http://schemas.microsoft.com/office/2007/relationships/diagramDrawing" Target="../diagrams/drawing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ogle.com/url?q=https%3A%2F%2Fdennisglennllc.com%2F&amp;sa=D&amp;sntz=1&amp;usg=AFQjCNFGGZ_2a0ALLRGW0ubIRBvGkE3zTg" TargetMode="External"/><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hyperlink" Target="https://newzoo.com/insights/articles/newzoo-games-market-numbers-revenues-and-audience-2020-2023/#:~:text=Anticipation%20for%20the%20next%2Dgen,market%20estimate%20to%20%24145.7%20billion." TargetMode="External"/><Relationship Id="rId2" Type="http://schemas.openxmlformats.org/officeDocument/2006/relationships/notesSlide" Target="../notesSlides/notesSlide31.xml"/><Relationship Id="rId1" Type="http://schemas.openxmlformats.org/officeDocument/2006/relationships/slideLayout" Target="../slideLayouts/slideLayout25.xml"/><Relationship Id="rId5" Type="http://schemas.openxmlformats.org/officeDocument/2006/relationships/hyperlink" Target="https://www.nytimes.com/2020/09/15/technology/xbox-series-x-playstation-5.html" TargetMode="External"/><Relationship Id="rId4" Type="http://schemas.openxmlformats.org/officeDocument/2006/relationships/hyperlink" Target="https://www.nytimes.com/2020/04/21/technology/personaltech/coronavirus-video-game-production.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hyperlink" Target="https://www.slideshare.net/jbersin/the-disruptive-nature-of-digital-learning-ten-things-weve-learned/22-Source_Meet_the_Modern_Learner"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sketchfab.com/3d-models/anesthesia-sf-7ae35c7d5b9b4872af390969292f7914" TargetMode="External"/><Relationship Id="rId2" Type="http://schemas.openxmlformats.org/officeDocument/2006/relationships/notesSlide" Target="../notesSlides/notesSlide33.xml"/><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6.xml"/><Relationship Id="rId5" Type="http://schemas.openxmlformats.org/officeDocument/2006/relationships/hyperlink" Target="https://skfb.ly/6V7R7" TargetMode="External"/><Relationship Id="rId4" Type="http://schemas.openxmlformats.org/officeDocument/2006/relationships/slide" Target="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hyperlink" Target="https://www.strategyzer.com/canvas/business-model-canva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hyperlink" Target="https://rise.articulate.com/share/TzMMAFhOk23qxncwiZyI8iwHKkbfYGy4"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hyperlink" Target="https://evolllution.com/programming/credentials/embedding-certifications-into-bachelors-degrees-could-improve-transitions-into-the-labor-mark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coursera.org/professional-certificates/google-it-support" TargetMode="External"/><Relationship Id="rId7" Type="http://schemas.openxmlformats.org/officeDocument/2006/relationships/hyperlink" Target="https://www.coursera.org/professional-certificates/google-it-support?utm_medium=email&amp;utm_source=marketing&amp;utm_campaign=lOjOENLaEeqlgefw1tB51Q" TargetMode="External"/><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hyperlink" Target="https://twitter.com/Kent_Walker/status/1282677443652976642?s=20" TargetMode="External"/><Relationship Id="rId5" Type="http://schemas.openxmlformats.org/officeDocument/2006/relationships/hyperlink" Target="https://grow.google/certificates/" TargetMode="External"/><Relationship Id="rId4" Type="http://schemas.openxmlformats.org/officeDocument/2006/relationships/hyperlink" Target="https://www.coursera.org/professional-certificates/google-it-automation" TargetMode="External"/><Relationship Id="rId9"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hyperlink" Target="https://evolllution.com/programming/program_planning/unbundling-credit-programming-into-non-credit-offerings/" TargetMode="External"/><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hyperlink" Target="https://sloanreview.mit.edu/article/an-interview-with-clayton-m-christensen/?utm_source=newsletter&amp;utm_medium=email&amp;utm_content=Read%20the%20interview%20now%20%C2%BB&amp;utm_campaign=Enews%20GEN%202/4/2020" TargetMode="External"/><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hyperlink" Target="https://www.ibm.com/certify/informationcenter.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hyperlink" Target="https://www.shiftelearning.com/blog/numbers-dont-lie-why-bite-sized-learning-is-better-for-your-learners-and-you-too"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6.xml"/><Relationship Id="rId6" Type="http://schemas.openxmlformats.org/officeDocument/2006/relationships/hyperlink" Target="https://evolllution.com/programming/credentials/the-evolving-transactional-nature-of-credentialing-the-future-of-alternative-credentials/"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hyperlink" Target="https://docs.google.com/presentation/d/1ppAKToiYz0Sc-A6OIxEQUHcMoZEvpp8-VQM3zOzGB8I/edit?usp=shari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hyperlink" Target="https://www.christenseninstitute.org/publications/student-centered-educator-competencie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hyperlink" Target="https://www.gartner.com/en/documents/3981627/top-10-business-trends-impacting-higher-education-in-202"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hyperlink" Target="https://www.shiftelearning.com/blog/numbers-dont-lie-why-bite-sized-learning-is-better-for-your-learners-and-you-too" TargetMode="External"/><Relationship Id="rId3" Type="http://schemas.openxmlformats.org/officeDocument/2006/relationships/hyperlink" Target="https://journals.aom.org/doi/abs/10.5465/amr.2016.0202" TargetMode="External"/><Relationship Id="rId7" Type="http://schemas.openxmlformats.org/officeDocument/2006/relationships/hyperlink" Target="http://www.softwareadvice.com/hr/industryview/lms-features-report-2014/%20%5Ct%20_blank" TargetMode="External"/><Relationship Id="rId2" Type="http://schemas.openxmlformats.org/officeDocument/2006/relationships/notesSlide" Target="../notesSlides/notesSlide49.xml"/><Relationship Id="rId1" Type="http://schemas.openxmlformats.org/officeDocument/2006/relationships/slideLayout" Target="../slideLayouts/slideLayout26.xml"/><Relationship Id="rId6" Type="http://schemas.openxmlformats.org/officeDocument/2006/relationships/hyperlink" Target="https://universitybusiness.com/competency-based-learning-college-online-learning-classes-courses-coronavirus/?utm_source=Ed%20Digest&amp;utm_medium=email&amp;utm_campaign=4/24/20" TargetMode="External"/><Relationship Id="rId5" Type="http://schemas.openxmlformats.org/officeDocument/2006/relationships/hyperlink" Target="https://universitybusiness.com/category/campus-life/teaching-and-learning/%20%5Ct%20_blank" TargetMode="External"/><Relationship Id="rId4" Type="http://schemas.openxmlformats.org/officeDocument/2006/relationships/hyperlink" Target="https://www.theatlantic.com/magazine/archive/2014/09/the-future-of-college/37507"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evolllution.com/author/joann-kozyrev/" TargetMode="External"/><Relationship Id="rId7" Type="http://schemas.openxmlformats.org/officeDocument/2006/relationships/hyperlink" Target="https://evolllution.com/programming/credentials/microcredentials-closing-the-skills-gap-and-adding-value-to-passion/" TargetMode="External"/><Relationship Id="rId2" Type="http://schemas.openxmlformats.org/officeDocument/2006/relationships/notesSlide" Target="../notesSlides/notesSlide50.xml"/><Relationship Id="rId1" Type="http://schemas.openxmlformats.org/officeDocument/2006/relationships/slideLayout" Target="../slideLayouts/slideLayout26.xml"/><Relationship Id="rId6" Type="http://schemas.openxmlformats.org/officeDocument/2006/relationships/hyperlink" Target="https://sloanreview.mit.edu/article/the-challenge-of-scaling-soft-skills/" TargetMode="External"/><Relationship Id="rId5" Type="http://schemas.openxmlformats.org/officeDocument/2006/relationships/hyperlink" Target="https://evolllution.com/opinions/remember-building-stackable-credentials/" TargetMode="External"/><Relationship Id="rId4" Type="http://schemas.openxmlformats.org/officeDocument/2006/relationships/hyperlink" Target="https://evolllution.com/programming/credentials/stackable-credentials-defining-their-valu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mailto:dennis@dennisglenn.com" TargetMode="External"/><Relationship Id="rId2" Type="http://schemas.openxmlformats.org/officeDocument/2006/relationships/notesSlide" Target="../notesSlides/notesSlide51.xml"/><Relationship Id="rId1" Type="http://schemas.openxmlformats.org/officeDocument/2006/relationships/slideLayout" Target="../slideLayouts/slideLayout26.xml"/><Relationship Id="rId5" Type="http://schemas.openxmlformats.org/officeDocument/2006/relationships/image" Target="../media/image34.jpg"/><Relationship Id="rId4" Type="http://schemas.openxmlformats.org/officeDocument/2006/relationships/hyperlink" Target="https://www.linkedin.com/in/dennis-glenn-mfa-297b8/"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mailto:Barry.porter@surpas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77" y="1883515"/>
            <a:ext cx="9951041" cy="3084823"/>
          </a:xfrm>
          <a:prstGeom prst="rect">
            <a:avLst/>
          </a:prstGeom>
        </p:spPr>
      </p:pic>
    </p:spTree>
    <p:extLst>
      <p:ext uri="{BB962C8B-B14F-4D97-AF65-F5344CB8AC3E}">
        <p14:creationId xmlns:p14="http://schemas.microsoft.com/office/powerpoint/2010/main" val="1358134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8772" y="190876"/>
            <a:ext cx="3479480" cy="1079124"/>
          </a:xfrm>
          <a:prstGeom prst="rect">
            <a:avLst/>
          </a:prstGeom>
        </p:spPr>
      </p:pic>
      <p:sp>
        <p:nvSpPr>
          <p:cNvPr id="4" name="Title 3">
            <a:extLst>
              <a:ext uri="{FF2B5EF4-FFF2-40B4-BE49-F238E27FC236}">
                <a16:creationId xmlns:a16="http://schemas.microsoft.com/office/drawing/2014/main" id="{5690D3D8-23DE-47E7-8C3E-084A2B757462}"/>
              </a:ext>
            </a:extLst>
          </p:cNvPr>
          <p:cNvSpPr>
            <a:spLocks noGrp="1"/>
          </p:cNvSpPr>
          <p:nvPr>
            <p:ph type="title"/>
          </p:nvPr>
        </p:nvSpPr>
        <p:spPr>
          <a:xfrm>
            <a:off x="1007533" y="2648332"/>
            <a:ext cx="10515600" cy="1325563"/>
          </a:xfrm>
        </p:spPr>
        <p:txBody>
          <a:bodyPr>
            <a:noAutofit/>
          </a:bodyPr>
          <a:lstStyle/>
          <a:p>
            <a:pPr algn="ctr"/>
            <a:r>
              <a:rPr lang="en-US" sz="5400" b="0" i="0" u="none" strike="noStrike" dirty="0">
                <a:solidFill>
                  <a:srgbClr val="333333"/>
                </a:solidFill>
                <a:effectLst/>
                <a:latin typeface="Ubuntu"/>
              </a:rPr>
              <a:t>Certification’s Opportunity to Create Value in a Chaotic Work World</a:t>
            </a:r>
            <a:endParaRPr lang="en-US" sz="5400" b="1" dirty="0"/>
          </a:p>
        </p:txBody>
      </p:sp>
    </p:spTree>
    <p:extLst>
      <p:ext uri="{BB962C8B-B14F-4D97-AF65-F5344CB8AC3E}">
        <p14:creationId xmlns:p14="http://schemas.microsoft.com/office/powerpoint/2010/main" val="324061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A701B3-AC0D-493D-BAE4-E63570CCE1D9}"/>
              </a:ext>
            </a:extLst>
          </p:cNvPr>
          <p:cNvSpPr txBox="1">
            <a:spLocks/>
          </p:cNvSpPr>
          <p:nvPr/>
        </p:nvSpPr>
        <p:spPr>
          <a:xfrm>
            <a:off x="841248" y="768868"/>
            <a:ext cx="6208776" cy="134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Today’s Moderator</a:t>
            </a:r>
          </a:p>
        </p:txBody>
      </p:sp>
      <p:sp>
        <p:nvSpPr>
          <p:cNvPr id="6" name="TextBox 5">
            <a:extLst>
              <a:ext uri="{FF2B5EF4-FFF2-40B4-BE49-F238E27FC236}">
                <a16:creationId xmlns:a16="http://schemas.microsoft.com/office/drawing/2014/main" id="{82B1834B-6BB6-4639-B45A-B2B89FABCAAD}"/>
              </a:ext>
            </a:extLst>
          </p:cNvPr>
          <p:cNvSpPr txBox="1"/>
          <p:nvPr/>
        </p:nvSpPr>
        <p:spPr>
          <a:xfrm>
            <a:off x="838200" y="2250196"/>
            <a:ext cx="6208776" cy="3967724"/>
          </a:xfrm>
          <a:prstGeom prst="rect">
            <a:avLst/>
          </a:prstGeom>
        </p:spPr>
        <p:txBody>
          <a:bodyPr vert="horz" lIns="91440" tIns="45720" rIns="91440" bIns="45720" rtlCol="0">
            <a:normAutofit/>
          </a:bodyPr>
          <a:lstStyle/>
          <a:p>
            <a:pPr>
              <a:lnSpc>
                <a:spcPct val="90000"/>
              </a:lnSpc>
              <a:spcAft>
                <a:spcPts val="600"/>
              </a:spcAft>
            </a:pPr>
            <a:endParaRPr lang="en-US" sz="2400" b="1" dirty="0"/>
          </a:p>
          <a:p>
            <a:pPr>
              <a:lnSpc>
                <a:spcPct val="90000"/>
              </a:lnSpc>
              <a:spcAft>
                <a:spcPts val="600"/>
              </a:spcAft>
            </a:pPr>
            <a:endParaRPr lang="en-US" sz="2400" b="1" dirty="0"/>
          </a:p>
          <a:p>
            <a:pPr>
              <a:lnSpc>
                <a:spcPct val="90000"/>
              </a:lnSpc>
              <a:spcAft>
                <a:spcPts val="600"/>
              </a:spcAft>
            </a:pPr>
            <a:endParaRPr lang="en-US" sz="2400" b="1" dirty="0"/>
          </a:p>
          <a:p>
            <a:pPr>
              <a:lnSpc>
                <a:spcPct val="90000"/>
              </a:lnSpc>
              <a:spcAft>
                <a:spcPts val="600"/>
              </a:spcAft>
            </a:pPr>
            <a:r>
              <a:rPr lang="en-US" sz="2400" b="1" dirty="0"/>
              <a:t>Christine Niero</a:t>
            </a:r>
            <a:r>
              <a:rPr lang="en-US" sz="2400" dirty="0"/>
              <a:t> </a:t>
            </a:r>
            <a:r>
              <a:rPr lang="en-US" sz="2400" b="1" dirty="0"/>
              <a:t>, PhD.</a:t>
            </a:r>
          </a:p>
          <a:p>
            <a:pPr>
              <a:lnSpc>
                <a:spcPct val="90000"/>
              </a:lnSpc>
              <a:spcAft>
                <a:spcPts val="600"/>
              </a:spcAft>
            </a:pPr>
            <a:r>
              <a:rPr lang="en-US" sz="2400" b="1" dirty="0"/>
              <a:t>Vice President, Professional Certification and Client Development</a:t>
            </a:r>
          </a:p>
          <a:p>
            <a:pPr>
              <a:lnSpc>
                <a:spcPct val="90000"/>
              </a:lnSpc>
              <a:spcAft>
                <a:spcPts val="600"/>
              </a:spcAft>
            </a:pPr>
            <a:r>
              <a:rPr lang="en-US" sz="2400" b="1" dirty="0"/>
              <a:t>Professional Testing, Inc.</a:t>
            </a:r>
            <a:endParaRPr lang="en-US" sz="2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393" y="827440"/>
            <a:ext cx="4041648" cy="1252911"/>
          </a:xfrm>
          <a:prstGeom prst="rect">
            <a:avLst/>
          </a:prstGeom>
        </p:spPr>
      </p:pic>
      <p:pic>
        <p:nvPicPr>
          <p:cNvPr id="1026" name="Picture 2">
            <a:extLst>
              <a:ext uri="{FF2B5EF4-FFF2-40B4-BE49-F238E27FC236}">
                <a16:creationId xmlns:a16="http://schemas.microsoft.com/office/drawing/2014/main" id="{0583994A-C78F-4549-935C-7DBF474C18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55409" y="2825496"/>
            <a:ext cx="2261616" cy="339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225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A701B3-AC0D-493D-BAE4-E63570CCE1D9}"/>
              </a:ext>
            </a:extLst>
          </p:cNvPr>
          <p:cNvSpPr txBox="1">
            <a:spLocks/>
          </p:cNvSpPr>
          <p:nvPr/>
        </p:nvSpPr>
        <p:spPr>
          <a:xfrm>
            <a:off x="0" y="1013467"/>
            <a:ext cx="12192000" cy="1202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t>Today’s Speakers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7378" y="190875"/>
            <a:ext cx="3270874" cy="1014427"/>
          </a:xfrm>
          <a:prstGeom prst="rect">
            <a:avLst/>
          </a:prstGeom>
        </p:spPr>
      </p:pic>
      <p:sp>
        <p:nvSpPr>
          <p:cNvPr id="6" name="TextBox 5">
            <a:extLst>
              <a:ext uri="{FF2B5EF4-FFF2-40B4-BE49-F238E27FC236}">
                <a16:creationId xmlns:a16="http://schemas.microsoft.com/office/drawing/2014/main" id="{82B1834B-6BB6-4639-B45A-B2B89FABCAAD}"/>
              </a:ext>
            </a:extLst>
          </p:cNvPr>
          <p:cNvSpPr txBox="1"/>
          <p:nvPr/>
        </p:nvSpPr>
        <p:spPr>
          <a:xfrm>
            <a:off x="1625600" y="5317193"/>
            <a:ext cx="11556569" cy="1815882"/>
          </a:xfrm>
          <a:prstGeom prst="rect">
            <a:avLst/>
          </a:prstGeom>
          <a:noFill/>
        </p:spPr>
        <p:txBody>
          <a:bodyPr wrap="square" rtlCol="0">
            <a:spAutoFit/>
          </a:bodyPr>
          <a:lstStyle/>
          <a:p>
            <a:r>
              <a:rPr lang="en-US" sz="2800" dirty="0"/>
              <a:t>  Dr. Roy Swift				Dennis Glenn, MFA</a:t>
            </a:r>
          </a:p>
          <a:p>
            <a:r>
              <a:rPr lang="en-US" sz="2800" i="1" dirty="0"/>
              <a:t>  </a:t>
            </a:r>
            <a:r>
              <a:rPr lang="en-US" sz="2800" dirty="0"/>
              <a:t>Executive Director			President</a:t>
            </a:r>
          </a:p>
          <a:p>
            <a:r>
              <a:rPr lang="en-US" sz="2800" dirty="0"/>
              <a:t>  </a:t>
            </a:r>
            <a:r>
              <a:rPr lang="en-US" sz="2800" dirty="0" err="1"/>
              <a:t>WorkCred</a:t>
            </a:r>
            <a:r>
              <a:rPr lang="en-US" sz="2800" dirty="0"/>
              <a:t>	</a:t>
            </a:r>
            <a:r>
              <a:rPr lang="en-US" sz="2800" i="1" dirty="0"/>
              <a:t>				</a:t>
            </a:r>
            <a:r>
              <a:rPr lang="en-US" sz="2800" dirty="0"/>
              <a:t>Dennis Glenn, LLC </a:t>
            </a:r>
          </a:p>
          <a:p>
            <a:endParaRPr lang="en-US" sz="2800" dirty="0"/>
          </a:p>
        </p:txBody>
      </p:sp>
      <p:pic>
        <p:nvPicPr>
          <p:cNvPr id="4" name="Picture 3">
            <a:extLst>
              <a:ext uri="{FF2B5EF4-FFF2-40B4-BE49-F238E27FC236}">
                <a16:creationId xmlns:a16="http://schemas.microsoft.com/office/drawing/2014/main" id="{A87510B4-0A7A-46AD-89AB-5E1D4E1A6A14}"/>
              </a:ext>
            </a:extLst>
          </p:cNvPr>
          <p:cNvPicPr>
            <a:picLocks noChangeAspect="1"/>
          </p:cNvPicPr>
          <p:nvPr/>
        </p:nvPicPr>
        <p:blipFill rotWithShape="1">
          <a:blip r:embed="rId3">
            <a:extLst>
              <a:ext uri="{28A0092B-C50C-407E-A947-70E740481C1C}">
                <a14:useLocalDpi xmlns:a14="http://schemas.microsoft.com/office/drawing/2010/main" val="0"/>
              </a:ext>
            </a:extLst>
          </a:blip>
          <a:srcRect l="1" r="1418" b="19751"/>
          <a:stretch/>
        </p:blipFill>
        <p:spPr>
          <a:xfrm>
            <a:off x="1909185" y="2087030"/>
            <a:ext cx="3044671" cy="3304645"/>
          </a:xfrm>
          <a:prstGeom prst="rect">
            <a:avLst/>
          </a:prstGeom>
        </p:spPr>
      </p:pic>
      <p:pic>
        <p:nvPicPr>
          <p:cNvPr id="8" name="Picture 7" descr="A person wearing glasses and smiling at the camera&#10;&#10;Description automatically generated">
            <a:extLst>
              <a:ext uri="{FF2B5EF4-FFF2-40B4-BE49-F238E27FC236}">
                <a16:creationId xmlns:a16="http://schemas.microsoft.com/office/drawing/2014/main" id="{47B2323B-926C-4721-BAD7-6469D6E63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969" y="2132803"/>
            <a:ext cx="3122846" cy="3213101"/>
          </a:xfrm>
          <a:prstGeom prst="rect">
            <a:avLst/>
          </a:prstGeom>
        </p:spPr>
      </p:pic>
    </p:spTree>
    <p:extLst>
      <p:ext uri="{BB962C8B-B14F-4D97-AF65-F5344CB8AC3E}">
        <p14:creationId xmlns:p14="http://schemas.microsoft.com/office/powerpoint/2010/main" val="2366317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33600" y="4395061"/>
            <a:ext cx="8001000" cy="2438400"/>
          </a:xfrm>
          <a:ln>
            <a:noFill/>
          </a:ln>
        </p:spPr>
        <p:txBody>
          <a:bodyPr>
            <a:normAutofit fontScale="25000" lnSpcReduction="20000"/>
          </a:bodyPr>
          <a:lstStyle/>
          <a:p>
            <a:pPr>
              <a:spcBef>
                <a:spcPts val="1200"/>
              </a:spcBef>
              <a:spcAft>
                <a:spcPts val="600"/>
              </a:spcAft>
            </a:pPr>
            <a:r>
              <a:rPr lang="en-US" sz="9600" b="1" dirty="0">
                <a:solidFill>
                  <a:srgbClr val="0070C0"/>
                </a:solidFill>
              </a:rPr>
              <a:t>Elevating the Visibility, Relevance, and Value of Certifications to Help Close the </a:t>
            </a:r>
            <a:r>
              <a:rPr lang="en-US" sz="9600" b="1">
                <a:solidFill>
                  <a:srgbClr val="0070C0"/>
                </a:solidFill>
              </a:rPr>
              <a:t>Pandemic Divide</a:t>
            </a:r>
            <a:endParaRPr lang="en-US" sz="9600" b="1" dirty="0">
              <a:solidFill>
                <a:srgbClr val="0070C0"/>
              </a:solidFill>
            </a:endParaRPr>
          </a:p>
          <a:p>
            <a:pPr>
              <a:spcBef>
                <a:spcPts val="1200"/>
              </a:spcBef>
              <a:spcAft>
                <a:spcPts val="600"/>
              </a:spcAft>
            </a:pPr>
            <a:r>
              <a:rPr lang="en-US" sz="9600" b="1" i="1" dirty="0">
                <a:solidFill>
                  <a:srgbClr val="0070C0"/>
                </a:solidFill>
              </a:rPr>
              <a:t>Workcred Presentation to the Certification Network Group</a:t>
            </a:r>
          </a:p>
          <a:p>
            <a:pPr>
              <a:spcBef>
                <a:spcPts val="1200"/>
              </a:spcBef>
              <a:spcAft>
                <a:spcPts val="600"/>
              </a:spcAft>
            </a:pPr>
            <a:r>
              <a:rPr lang="en-US" sz="8000" dirty="0">
                <a:solidFill>
                  <a:srgbClr val="64BE5A"/>
                </a:solidFill>
              </a:rPr>
              <a:t>October 7, 2020</a:t>
            </a:r>
          </a:p>
          <a:p>
            <a:pPr>
              <a:spcBef>
                <a:spcPts val="1200"/>
              </a:spcBef>
            </a:pPr>
            <a:r>
              <a:rPr lang="en-US" sz="8000" dirty="0">
                <a:solidFill>
                  <a:srgbClr val="0070C0"/>
                </a:solidFill>
              </a:rPr>
              <a:t>Roy A. Swift, Ph.D., Executive Director, Workcred</a:t>
            </a:r>
            <a:endParaRPr lang="en-US" sz="8000" dirty="0">
              <a:solidFill>
                <a:srgbClr val="64BE5A"/>
              </a:solidFill>
            </a:endParaRPr>
          </a:p>
        </p:txBody>
      </p:sp>
    </p:spTree>
    <p:extLst>
      <p:ext uri="{BB962C8B-B14F-4D97-AF65-F5344CB8AC3E}">
        <p14:creationId xmlns:p14="http://schemas.microsoft.com/office/powerpoint/2010/main" val="2085519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75C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184168" y="2703987"/>
            <a:ext cx="4306887" cy="2949575"/>
          </a:xfrm>
        </p:spPr>
        <p:txBody>
          <a:bodyPr>
            <a:normAutofit/>
          </a:bodyPr>
          <a:lstStyle/>
          <a:p>
            <a:r>
              <a:rPr lang="en-US" dirty="0">
                <a:solidFill>
                  <a:srgbClr val="64BE5A"/>
                </a:solidFill>
              </a:rPr>
              <a:t>Current State of the Workforce</a:t>
            </a:r>
          </a:p>
        </p:txBody>
      </p:sp>
    </p:spTree>
    <p:extLst>
      <p:ext uri="{BB962C8B-B14F-4D97-AF65-F5344CB8AC3E}">
        <p14:creationId xmlns:p14="http://schemas.microsoft.com/office/powerpoint/2010/main" val="1847074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15</a:t>
            </a:fld>
            <a:endParaRPr lang="en-US" dirty="0">
              <a:solidFill>
                <a:prstClr val="black">
                  <a:lumMod val="50000"/>
                  <a:lumOff val="50000"/>
                </a:prstClr>
              </a:solidFill>
              <a:latin typeface="Calibri"/>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987" b="11688"/>
          <a:stretch/>
        </p:blipFill>
        <p:spPr>
          <a:xfrm>
            <a:off x="2095500" y="1143000"/>
            <a:ext cx="7671457" cy="4953000"/>
          </a:xfrm>
          <a:prstGeom prst="rect">
            <a:avLst/>
          </a:prstGeom>
        </p:spPr>
      </p:pic>
      <p:sp>
        <p:nvSpPr>
          <p:cNvPr id="6" name="Title 1"/>
          <p:cNvSpPr>
            <a:spLocks noGrp="1"/>
          </p:cNvSpPr>
          <p:nvPr>
            <p:ph type="title"/>
          </p:nvPr>
        </p:nvSpPr>
        <p:spPr>
          <a:xfrm>
            <a:off x="1676400" y="0"/>
            <a:ext cx="8229600" cy="1143000"/>
          </a:xfrm>
        </p:spPr>
        <p:txBody>
          <a:bodyPr>
            <a:noAutofit/>
          </a:bodyPr>
          <a:lstStyle/>
          <a:p>
            <a:r>
              <a:rPr lang="en-US" sz="3600" dirty="0"/>
              <a:t>Civilian Unemployment Rate</a:t>
            </a:r>
          </a:p>
        </p:txBody>
      </p:sp>
      <p:sp>
        <p:nvSpPr>
          <p:cNvPr id="7" name="TextBox 6"/>
          <p:cNvSpPr txBox="1"/>
          <p:nvPr/>
        </p:nvSpPr>
        <p:spPr>
          <a:xfrm>
            <a:off x="4588788" y="6488280"/>
            <a:ext cx="3048000" cy="246221"/>
          </a:xfrm>
          <a:prstGeom prst="rect">
            <a:avLst/>
          </a:prstGeom>
          <a:noFill/>
        </p:spPr>
        <p:txBody>
          <a:bodyPr wrap="square" rtlCol="0">
            <a:spAutoFit/>
          </a:bodyPr>
          <a:lstStyle/>
          <a:p>
            <a:r>
              <a:rPr lang="en-US" sz="1000" i="1" dirty="0">
                <a:solidFill>
                  <a:prstClr val="black"/>
                </a:solidFill>
                <a:latin typeface="Calibri"/>
              </a:rPr>
              <a:t>Source</a:t>
            </a:r>
            <a:r>
              <a:rPr lang="en-US" sz="1000" dirty="0">
                <a:solidFill>
                  <a:prstClr val="black"/>
                </a:solidFill>
                <a:latin typeface="Calibri"/>
              </a:rPr>
              <a:t>: U.S. Bureau of Labor Statistics</a:t>
            </a:r>
          </a:p>
        </p:txBody>
      </p:sp>
      <p:sp>
        <p:nvSpPr>
          <p:cNvPr id="8" name="TextBox 7"/>
          <p:cNvSpPr txBox="1"/>
          <p:nvPr/>
        </p:nvSpPr>
        <p:spPr>
          <a:xfrm>
            <a:off x="9372600" y="3697070"/>
            <a:ext cx="1219200" cy="646331"/>
          </a:xfrm>
          <a:prstGeom prst="rect">
            <a:avLst/>
          </a:prstGeom>
          <a:solidFill>
            <a:srgbClr val="FFFF00"/>
          </a:solidFill>
          <a:ln>
            <a:solidFill>
              <a:srgbClr val="C00000"/>
            </a:solidFill>
          </a:ln>
        </p:spPr>
        <p:txBody>
          <a:bodyPr wrap="square" rtlCol="0">
            <a:spAutoFit/>
          </a:bodyPr>
          <a:lstStyle/>
          <a:p>
            <a:r>
              <a:rPr lang="en-US" dirty="0">
                <a:solidFill>
                  <a:prstClr val="black"/>
                </a:solidFill>
                <a:latin typeface="Calibri"/>
              </a:rPr>
              <a:t>Aug. 2020: </a:t>
            </a:r>
            <a:r>
              <a:rPr lang="en-US" b="1" dirty="0">
                <a:solidFill>
                  <a:prstClr val="black"/>
                </a:solidFill>
                <a:latin typeface="Calibri"/>
              </a:rPr>
              <a:t>8.4%</a:t>
            </a:r>
          </a:p>
        </p:txBody>
      </p:sp>
    </p:spTree>
    <p:extLst>
      <p:ext uri="{BB962C8B-B14F-4D97-AF65-F5344CB8AC3E}">
        <p14:creationId xmlns:p14="http://schemas.microsoft.com/office/powerpoint/2010/main" val="2615679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16</a:t>
            </a:fld>
            <a:endParaRPr lang="en-US" dirty="0">
              <a:solidFill>
                <a:prstClr val="black">
                  <a:lumMod val="50000"/>
                  <a:lumOff val="50000"/>
                </a:prstClr>
              </a:solidFill>
              <a:latin typeface="Calibri"/>
            </a:endParaRPr>
          </a:p>
        </p:txBody>
      </p:sp>
      <p:sp>
        <p:nvSpPr>
          <p:cNvPr id="2" name="TextBox 1"/>
          <p:cNvSpPr txBox="1"/>
          <p:nvPr/>
        </p:nvSpPr>
        <p:spPr>
          <a:xfrm>
            <a:off x="1552414" y="158981"/>
            <a:ext cx="9144000" cy="989823"/>
          </a:xfrm>
          <a:prstGeom prst="rect">
            <a:avLst/>
          </a:prstGeom>
          <a:noFill/>
        </p:spPr>
        <p:txBody>
          <a:bodyPr wrap="square" rtlCol="0">
            <a:spAutoFit/>
          </a:bodyPr>
          <a:lstStyle/>
          <a:p>
            <a:pPr marL="0" lvl="1">
              <a:lnSpc>
                <a:spcPct val="80000"/>
              </a:lnSpc>
              <a:spcBef>
                <a:spcPts val="1200"/>
              </a:spcBef>
              <a:buClr>
                <a:srgbClr val="63CB68"/>
              </a:buClr>
            </a:pPr>
            <a:r>
              <a:rPr lang="en-US" sz="3600" b="1" dirty="0">
                <a:solidFill>
                  <a:srgbClr val="0070C0"/>
                </a:solidFill>
                <a:latin typeface="Calibri"/>
              </a:rPr>
              <a:t>More than 55 Million Americans Filed for Unemployment Benefits</a:t>
            </a:r>
          </a:p>
        </p:txBody>
      </p:sp>
      <p:graphicFrame>
        <p:nvGraphicFramePr>
          <p:cNvPr id="6" name="Chart 5"/>
          <p:cNvGraphicFramePr/>
          <p:nvPr/>
        </p:nvGraphicFramePr>
        <p:xfrm>
          <a:off x="2743200" y="1524000"/>
          <a:ext cx="6429214" cy="432639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584917" y="6489195"/>
            <a:ext cx="3429000" cy="246221"/>
          </a:xfrm>
          <a:prstGeom prst="rect">
            <a:avLst/>
          </a:prstGeom>
          <a:noFill/>
        </p:spPr>
        <p:txBody>
          <a:bodyPr wrap="square" rtlCol="0">
            <a:spAutoFit/>
          </a:bodyPr>
          <a:lstStyle/>
          <a:p>
            <a:r>
              <a:rPr lang="en-US" sz="1000" i="1" dirty="0">
                <a:solidFill>
                  <a:prstClr val="black"/>
                </a:solidFill>
                <a:latin typeface="Calibri"/>
              </a:rPr>
              <a:t>Source: </a:t>
            </a:r>
            <a:r>
              <a:rPr lang="en-US" sz="1000" dirty="0">
                <a:solidFill>
                  <a:prstClr val="black"/>
                </a:solidFill>
                <a:latin typeface="Calibri"/>
              </a:rPr>
              <a:t>https://oui.doleta.gov/unemploy/claims.asp</a:t>
            </a:r>
          </a:p>
        </p:txBody>
      </p:sp>
    </p:spTree>
    <p:extLst>
      <p:ext uri="{BB962C8B-B14F-4D97-AF65-F5344CB8AC3E}">
        <p14:creationId xmlns:p14="http://schemas.microsoft.com/office/powerpoint/2010/main" val="359158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17</a:t>
            </a:fld>
            <a:endParaRPr lang="en-US" dirty="0">
              <a:solidFill>
                <a:prstClr val="black">
                  <a:lumMod val="50000"/>
                  <a:lumOff val="50000"/>
                </a:prstClr>
              </a:solidFill>
              <a:latin typeface="Calibri"/>
            </a:endParaRPr>
          </a:p>
        </p:txBody>
      </p:sp>
      <p:sp>
        <p:nvSpPr>
          <p:cNvPr id="2" name="TextBox 1"/>
          <p:cNvSpPr txBox="1"/>
          <p:nvPr/>
        </p:nvSpPr>
        <p:spPr>
          <a:xfrm>
            <a:off x="4191000" y="624515"/>
            <a:ext cx="6019800" cy="1471172"/>
          </a:xfrm>
          <a:prstGeom prst="rect">
            <a:avLst/>
          </a:prstGeom>
          <a:noFill/>
        </p:spPr>
        <p:txBody>
          <a:bodyPr wrap="square" rtlCol="0">
            <a:spAutoFit/>
          </a:bodyPr>
          <a:lstStyle/>
          <a:p>
            <a:pPr marL="0" lvl="1">
              <a:lnSpc>
                <a:spcPct val="80000"/>
              </a:lnSpc>
              <a:spcBef>
                <a:spcPts val="1200"/>
              </a:spcBef>
              <a:buClr>
                <a:srgbClr val="63CB68"/>
              </a:buClr>
            </a:pPr>
            <a:r>
              <a:rPr lang="en-US" sz="2800" b="1" dirty="0">
                <a:solidFill>
                  <a:sysClr val="windowText" lastClr="000000"/>
                </a:solidFill>
                <a:latin typeface="Calibri"/>
              </a:rPr>
              <a:t>of individuals in the workforce believe they will need additional education and skills to find comparable employment if they lose their job </a:t>
            </a:r>
          </a:p>
        </p:txBody>
      </p:sp>
      <p:sp>
        <p:nvSpPr>
          <p:cNvPr id="3" name="TextBox 2"/>
          <p:cNvSpPr txBox="1"/>
          <p:nvPr/>
        </p:nvSpPr>
        <p:spPr>
          <a:xfrm>
            <a:off x="1676400" y="231177"/>
            <a:ext cx="2514600" cy="2015936"/>
          </a:xfrm>
          <a:prstGeom prst="rect">
            <a:avLst/>
          </a:prstGeom>
          <a:noFill/>
        </p:spPr>
        <p:txBody>
          <a:bodyPr wrap="square" rtlCol="0">
            <a:spAutoFit/>
          </a:bodyPr>
          <a:lstStyle/>
          <a:p>
            <a:r>
              <a:rPr lang="en-US" sz="12500" dirty="0">
                <a:solidFill>
                  <a:srgbClr val="00B050"/>
                </a:solidFill>
                <a:latin typeface="Calibri"/>
              </a:rPr>
              <a:t>1/3</a:t>
            </a:r>
          </a:p>
        </p:txBody>
      </p:sp>
      <p:sp>
        <p:nvSpPr>
          <p:cNvPr id="5" name="TextBox 4"/>
          <p:cNvSpPr txBox="1"/>
          <p:nvPr/>
        </p:nvSpPr>
        <p:spPr>
          <a:xfrm>
            <a:off x="4599124" y="6412904"/>
            <a:ext cx="4876800" cy="400110"/>
          </a:xfrm>
          <a:prstGeom prst="rect">
            <a:avLst/>
          </a:prstGeom>
          <a:noFill/>
        </p:spPr>
        <p:txBody>
          <a:bodyPr wrap="square" rtlCol="0">
            <a:spAutoFit/>
          </a:bodyPr>
          <a:lstStyle/>
          <a:p>
            <a:r>
              <a:rPr lang="en-US" sz="1000" i="1" dirty="0">
                <a:solidFill>
                  <a:sysClr val="windowText" lastClr="000000"/>
                </a:solidFill>
                <a:latin typeface="Calibri"/>
              </a:rPr>
              <a:t>Source: </a:t>
            </a:r>
            <a:r>
              <a:rPr lang="en-US" sz="1000" dirty="0">
                <a:solidFill>
                  <a:sysClr val="windowText" lastClr="000000"/>
                </a:solidFill>
                <a:latin typeface="Calibri"/>
              </a:rPr>
              <a:t>Public Viewpoint: Covid-19 Work and Education Survey,” </a:t>
            </a:r>
            <a:r>
              <a:rPr lang="en-US" sz="1000" dirty="0" err="1">
                <a:solidFill>
                  <a:sysClr val="windowText" lastClr="000000"/>
                </a:solidFill>
                <a:latin typeface="Calibri"/>
              </a:rPr>
              <a:t>Strada</a:t>
            </a:r>
            <a:r>
              <a:rPr lang="en-US" sz="1000" dirty="0">
                <a:solidFill>
                  <a:sysClr val="windowText" lastClr="000000"/>
                </a:solidFill>
                <a:latin typeface="Calibri"/>
              </a:rPr>
              <a:t> Education Network, April 7, 2020, </a:t>
            </a:r>
            <a:r>
              <a:rPr lang="en-US" sz="1000" dirty="0">
                <a:solidFill>
                  <a:sysClr val="windowText" lastClr="000000"/>
                </a:solidFill>
                <a:latin typeface="Calibri"/>
                <a:hlinkClick r:id="rId3"/>
              </a:rPr>
              <a:t>https://www.stradaeducation.org/publicviewpoint</a:t>
            </a:r>
            <a:endParaRPr lang="en-US" sz="1000" dirty="0">
              <a:solidFill>
                <a:sysClr val="windowText" lastClr="000000"/>
              </a:solidFill>
              <a:latin typeface="Calibri"/>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556" y="2275092"/>
            <a:ext cx="5834544" cy="3889696"/>
          </a:xfrm>
          <a:prstGeom prst="rect">
            <a:avLst/>
          </a:prstGeom>
        </p:spPr>
      </p:pic>
    </p:spTree>
    <p:extLst>
      <p:ext uri="{BB962C8B-B14F-4D97-AF65-F5344CB8AC3E}">
        <p14:creationId xmlns:p14="http://schemas.microsoft.com/office/powerpoint/2010/main" val="3386229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18</a:t>
            </a:fld>
            <a:endParaRPr lang="en-US" dirty="0">
              <a:solidFill>
                <a:prstClr val="black">
                  <a:lumMod val="50000"/>
                  <a:lumOff val="50000"/>
                </a:prstClr>
              </a:solidFill>
              <a:latin typeface="Calibri"/>
            </a:endParaRPr>
          </a:p>
        </p:txBody>
      </p:sp>
      <p:sp>
        <p:nvSpPr>
          <p:cNvPr id="2" name="TextBox 1"/>
          <p:cNvSpPr txBox="1"/>
          <p:nvPr/>
        </p:nvSpPr>
        <p:spPr>
          <a:xfrm>
            <a:off x="6026258" y="4468792"/>
            <a:ext cx="4191000" cy="1126462"/>
          </a:xfrm>
          <a:prstGeom prst="rect">
            <a:avLst/>
          </a:prstGeom>
          <a:noFill/>
        </p:spPr>
        <p:txBody>
          <a:bodyPr wrap="square" rtlCol="0">
            <a:spAutoFit/>
          </a:bodyPr>
          <a:lstStyle/>
          <a:p>
            <a:pPr marL="0" lvl="1">
              <a:lnSpc>
                <a:spcPct val="80000"/>
              </a:lnSpc>
              <a:spcBef>
                <a:spcPts val="1200"/>
              </a:spcBef>
              <a:buClr>
                <a:srgbClr val="63CB68"/>
              </a:buClr>
            </a:pPr>
            <a:r>
              <a:rPr lang="en-US" sz="2800" b="1" dirty="0">
                <a:solidFill>
                  <a:sysClr val="windowText" lastClr="000000"/>
                </a:solidFill>
                <a:latin typeface="Calibri"/>
              </a:rPr>
              <a:t>of adults are planning to change careers if they lose their jobs</a:t>
            </a:r>
            <a:endParaRPr lang="en-US" sz="2800" b="1" dirty="0">
              <a:solidFill>
                <a:srgbClr val="64BE5A"/>
              </a:solidFill>
              <a:latin typeface="Calibri"/>
            </a:endParaRPr>
          </a:p>
        </p:txBody>
      </p:sp>
      <p:sp>
        <p:nvSpPr>
          <p:cNvPr id="3" name="TextBox 2"/>
          <p:cNvSpPr txBox="1"/>
          <p:nvPr/>
        </p:nvSpPr>
        <p:spPr>
          <a:xfrm>
            <a:off x="3041543" y="4024055"/>
            <a:ext cx="2971800" cy="2015936"/>
          </a:xfrm>
          <a:prstGeom prst="rect">
            <a:avLst/>
          </a:prstGeom>
          <a:noFill/>
        </p:spPr>
        <p:txBody>
          <a:bodyPr wrap="square" rtlCol="0">
            <a:spAutoFit/>
          </a:bodyPr>
          <a:lstStyle/>
          <a:p>
            <a:r>
              <a:rPr lang="en-US" sz="12500" dirty="0">
                <a:solidFill>
                  <a:srgbClr val="00B050"/>
                </a:solidFill>
                <a:latin typeface="Calibri"/>
              </a:rPr>
              <a:t>35%</a:t>
            </a:r>
          </a:p>
        </p:txBody>
      </p:sp>
      <p:sp>
        <p:nvSpPr>
          <p:cNvPr id="5" name="TextBox 4"/>
          <p:cNvSpPr txBox="1"/>
          <p:nvPr/>
        </p:nvSpPr>
        <p:spPr>
          <a:xfrm>
            <a:off x="4599124" y="6412904"/>
            <a:ext cx="4876800" cy="400110"/>
          </a:xfrm>
          <a:prstGeom prst="rect">
            <a:avLst/>
          </a:prstGeom>
          <a:noFill/>
        </p:spPr>
        <p:txBody>
          <a:bodyPr wrap="square" rtlCol="0">
            <a:spAutoFit/>
          </a:bodyPr>
          <a:lstStyle/>
          <a:p>
            <a:r>
              <a:rPr lang="en-US" sz="1000" i="1" dirty="0">
                <a:solidFill>
                  <a:sysClr val="windowText" lastClr="000000"/>
                </a:solidFill>
                <a:latin typeface="Calibri"/>
              </a:rPr>
              <a:t>Source: </a:t>
            </a:r>
            <a:r>
              <a:rPr lang="en-US" sz="1000" dirty="0">
                <a:solidFill>
                  <a:sysClr val="windowText" lastClr="000000"/>
                </a:solidFill>
                <a:latin typeface="Calibri"/>
              </a:rPr>
              <a:t>Public Viewpoint: Covid-19 Work and Education Survey,” </a:t>
            </a:r>
            <a:r>
              <a:rPr lang="en-US" sz="1000" dirty="0" err="1">
                <a:solidFill>
                  <a:sysClr val="windowText" lastClr="000000"/>
                </a:solidFill>
                <a:latin typeface="Calibri"/>
              </a:rPr>
              <a:t>Strada</a:t>
            </a:r>
            <a:r>
              <a:rPr lang="en-US" sz="1000" dirty="0">
                <a:solidFill>
                  <a:sysClr val="windowText" lastClr="000000"/>
                </a:solidFill>
                <a:latin typeface="Calibri"/>
              </a:rPr>
              <a:t> Education Network, April 7, 2020, </a:t>
            </a:r>
            <a:r>
              <a:rPr lang="en-US" sz="1000" dirty="0">
                <a:solidFill>
                  <a:sysClr val="windowText" lastClr="000000"/>
                </a:solidFill>
                <a:latin typeface="Calibri"/>
                <a:hlinkClick r:id="rId3"/>
              </a:rPr>
              <a:t>https://www.stradaeducation.org/publicviewpoint</a:t>
            </a:r>
            <a:endParaRPr lang="en-US" sz="1000" dirty="0">
              <a:solidFill>
                <a:sysClr val="windowText" lastClr="000000"/>
              </a:solidFill>
              <a:latin typeface="Calibri"/>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0790" y="-1"/>
            <a:ext cx="6231610" cy="4154407"/>
          </a:xfrm>
          <a:prstGeom prst="rect">
            <a:avLst/>
          </a:prstGeom>
        </p:spPr>
      </p:pic>
    </p:spTree>
    <p:extLst>
      <p:ext uri="{BB962C8B-B14F-4D97-AF65-F5344CB8AC3E}">
        <p14:creationId xmlns:p14="http://schemas.microsoft.com/office/powerpoint/2010/main" val="2977236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19</a:t>
            </a:fld>
            <a:endParaRPr lang="en-US" dirty="0">
              <a:solidFill>
                <a:prstClr val="black">
                  <a:lumMod val="50000"/>
                  <a:lumOff val="50000"/>
                </a:prstClr>
              </a:solidFill>
              <a:latin typeface="Calibri"/>
            </a:endParaRPr>
          </a:p>
        </p:txBody>
      </p:sp>
      <p:sp>
        <p:nvSpPr>
          <p:cNvPr id="2" name="TextBox 1"/>
          <p:cNvSpPr txBox="1"/>
          <p:nvPr/>
        </p:nvSpPr>
        <p:spPr>
          <a:xfrm>
            <a:off x="1524000" y="914401"/>
            <a:ext cx="9144000" cy="790345"/>
          </a:xfrm>
          <a:prstGeom prst="rect">
            <a:avLst/>
          </a:prstGeom>
          <a:noFill/>
        </p:spPr>
        <p:txBody>
          <a:bodyPr wrap="square" rtlCol="0">
            <a:spAutoFit/>
          </a:bodyPr>
          <a:lstStyle/>
          <a:p>
            <a:pPr marL="0" lvl="1">
              <a:lnSpc>
                <a:spcPct val="80000"/>
              </a:lnSpc>
              <a:spcBef>
                <a:spcPts val="1200"/>
              </a:spcBef>
              <a:buClr>
                <a:srgbClr val="63CB68"/>
              </a:buClr>
            </a:pPr>
            <a:r>
              <a:rPr lang="en-US" sz="2800" dirty="0">
                <a:solidFill>
                  <a:sysClr val="windowText" lastClr="000000"/>
                </a:solidFill>
                <a:latin typeface="Calibri"/>
              </a:rPr>
              <a:t>36 million people hold some postsecondary education and training, but did not complete and are no longer enrolled</a:t>
            </a:r>
            <a:endParaRPr lang="en-US" sz="2800" dirty="0">
              <a:solidFill>
                <a:srgbClr val="64BE5A"/>
              </a:solidFill>
              <a:latin typeface="Calibri"/>
            </a:endParaRPr>
          </a:p>
        </p:txBody>
      </p:sp>
      <p:sp>
        <p:nvSpPr>
          <p:cNvPr id="5" name="TextBox 4"/>
          <p:cNvSpPr txBox="1"/>
          <p:nvPr/>
        </p:nvSpPr>
        <p:spPr>
          <a:xfrm>
            <a:off x="1552414" y="158981"/>
            <a:ext cx="9144000" cy="546625"/>
          </a:xfrm>
          <a:prstGeom prst="rect">
            <a:avLst/>
          </a:prstGeom>
          <a:noFill/>
        </p:spPr>
        <p:txBody>
          <a:bodyPr wrap="square" rtlCol="0">
            <a:spAutoFit/>
          </a:bodyPr>
          <a:lstStyle/>
          <a:p>
            <a:pPr marL="0" lvl="1">
              <a:lnSpc>
                <a:spcPct val="80000"/>
              </a:lnSpc>
              <a:spcBef>
                <a:spcPts val="1200"/>
              </a:spcBef>
              <a:buClr>
                <a:srgbClr val="63CB68"/>
              </a:buClr>
            </a:pPr>
            <a:r>
              <a:rPr lang="en-US" sz="3600" b="1" dirty="0">
                <a:solidFill>
                  <a:srgbClr val="0070C0"/>
                </a:solidFill>
                <a:latin typeface="Calibri"/>
              </a:rPr>
              <a:t>Some College, No Degree</a:t>
            </a:r>
          </a:p>
        </p:txBody>
      </p:sp>
      <p:graphicFrame>
        <p:nvGraphicFramePr>
          <p:cNvPr id="7" name="Chart 6"/>
          <p:cNvGraphicFramePr/>
          <p:nvPr/>
        </p:nvGraphicFramePr>
        <p:xfrm>
          <a:off x="3048000" y="1971004"/>
          <a:ext cx="6477000" cy="427739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586208" y="6471702"/>
            <a:ext cx="4329192" cy="553998"/>
          </a:xfrm>
          <a:prstGeom prst="rect">
            <a:avLst/>
          </a:prstGeom>
          <a:noFill/>
        </p:spPr>
        <p:txBody>
          <a:bodyPr wrap="square" rtlCol="0">
            <a:spAutoFit/>
          </a:bodyPr>
          <a:lstStyle/>
          <a:p>
            <a:r>
              <a:rPr lang="en-US" sz="1000" dirty="0">
                <a:solidFill>
                  <a:sysClr val="windowText" lastClr="000000"/>
                </a:solidFill>
                <a:latin typeface="Calibri"/>
              </a:rPr>
              <a:t>Source: National Student Clearinghouse: </a:t>
            </a:r>
            <a:r>
              <a:rPr lang="en-US" sz="1000" dirty="0">
                <a:solidFill>
                  <a:prstClr val="black"/>
                </a:solidFill>
                <a:latin typeface="Calibri"/>
                <a:hlinkClick r:id="rId4"/>
              </a:rPr>
              <a:t>https://nscresearchcenter.org/some-college-no-degree-2019</a:t>
            </a:r>
            <a:r>
              <a:rPr lang="en-US" sz="1000" dirty="0">
                <a:solidFill>
                  <a:sysClr val="windowText" lastClr="000000"/>
                </a:solidFill>
                <a:latin typeface="Calibri"/>
              </a:rPr>
              <a:t> </a:t>
            </a:r>
          </a:p>
          <a:p>
            <a:endParaRPr lang="en-US" sz="1000" dirty="0">
              <a:solidFill>
                <a:prstClr val="black"/>
              </a:solidFill>
              <a:latin typeface="Calibri"/>
            </a:endParaRPr>
          </a:p>
        </p:txBody>
      </p:sp>
    </p:spTree>
    <p:extLst>
      <p:ext uri="{BB962C8B-B14F-4D97-AF65-F5344CB8AC3E}">
        <p14:creationId xmlns:p14="http://schemas.microsoft.com/office/powerpoint/2010/main" val="2663054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228299"/>
            <a:ext cx="10515600" cy="701675"/>
          </a:xfrm>
        </p:spPr>
        <p:txBody>
          <a:bodyPr/>
          <a:lstStyle/>
          <a:p>
            <a:r>
              <a:rPr lang="en-US" b="1" dirty="0"/>
              <a:t>Thank you to our Full Sponsors!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088" y="4507757"/>
            <a:ext cx="2813712" cy="18543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pic>
        <p:nvPicPr>
          <p:cNvPr id="1028" name="Picture 4" descr="https://certificationnetworkgroup.org/resources/Pictures/PLogo_Primary_VUE_Blk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7087" y="1396662"/>
            <a:ext cx="3270250" cy="1497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1" y="870881"/>
            <a:ext cx="6196584" cy="256620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199" y="4824303"/>
            <a:ext cx="2306674" cy="153778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5725" y="3327356"/>
            <a:ext cx="4400550" cy="1476384"/>
          </a:xfrm>
          <a:prstGeom prst="rect">
            <a:avLst/>
          </a:prstGeom>
        </p:spPr>
      </p:pic>
    </p:spTree>
    <p:extLst>
      <p:ext uri="{BB962C8B-B14F-4D97-AF65-F5344CB8AC3E}">
        <p14:creationId xmlns:p14="http://schemas.microsoft.com/office/powerpoint/2010/main" val="3157564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7013"/>
            <a:ext cx="8229600" cy="1143000"/>
          </a:xfrm>
        </p:spPr>
        <p:txBody>
          <a:bodyPr>
            <a:noAutofit/>
          </a:bodyPr>
          <a:lstStyle/>
          <a:p>
            <a:r>
              <a:rPr lang="en-US" sz="3600" dirty="0"/>
              <a:t>Certifications in the Current State of the Workforce</a:t>
            </a:r>
          </a:p>
        </p:txBody>
      </p:sp>
      <p:graphicFrame>
        <p:nvGraphicFramePr>
          <p:cNvPr id="5" name="Content Placeholder 4"/>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r>
              <a:rPr lang="en-US">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20</a:t>
            </a:fld>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1531330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175C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184168" y="2703987"/>
            <a:ext cx="4306887" cy="2949575"/>
          </a:xfrm>
        </p:spPr>
        <p:txBody>
          <a:bodyPr>
            <a:normAutofit/>
          </a:bodyPr>
          <a:lstStyle/>
          <a:p>
            <a:r>
              <a:rPr lang="en-US" dirty="0">
                <a:solidFill>
                  <a:srgbClr val="64BE5A"/>
                </a:solidFill>
              </a:rPr>
              <a:t>Role of Certifications</a:t>
            </a:r>
          </a:p>
        </p:txBody>
      </p:sp>
    </p:spTree>
    <p:extLst>
      <p:ext uri="{BB962C8B-B14F-4D97-AF65-F5344CB8AC3E}">
        <p14:creationId xmlns:p14="http://schemas.microsoft.com/office/powerpoint/2010/main" val="4283306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0"/>
            <a:ext cx="9164725" cy="6870184"/>
          </a:xfrm>
        </p:spPr>
      </p:pic>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22</a:t>
            </a:fld>
            <a:endParaRPr lang="en-US" dirty="0">
              <a:solidFill>
                <a:prstClr val="black">
                  <a:lumMod val="50000"/>
                  <a:lumOff val="50000"/>
                </a:prstClr>
              </a:solidFill>
              <a:latin typeface="Calibri"/>
            </a:endParaRPr>
          </a:p>
        </p:txBody>
      </p:sp>
      <p:sp>
        <p:nvSpPr>
          <p:cNvPr id="5" name="Title 4"/>
          <p:cNvSpPr>
            <a:spLocks noGrp="1"/>
          </p:cNvSpPr>
          <p:nvPr>
            <p:ph type="title"/>
          </p:nvPr>
        </p:nvSpPr>
        <p:spPr>
          <a:xfrm>
            <a:off x="3810000" y="3657600"/>
            <a:ext cx="4724400" cy="3916362"/>
          </a:xfrm>
        </p:spPr>
        <p:txBody>
          <a:bodyPr>
            <a:noAutofit/>
          </a:bodyPr>
          <a:lstStyle/>
          <a:p>
            <a:r>
              <a:rPr lang="en-US" sz="3200" dirty="0">
                <a:solidFill>
                  <a:schemeClr val="bg1">
                    <a:lumMod val="85000"/>
                  </a:schemeClr>
                </a:solidFill>
              </a:rPr>
              <a:t>The Certification Community Often Acts as</a:t>
            </a:r>
            <a:br>
              <a:rPr lang="en-US" sz="3200" dirty="0">
                <a:solidFill>
                  <a:schemeClr val="bg1">
                    <a:lumMod val="95000"/>
                  </a:schemeClr>
                </a:solidFill>
              </a:rPr>
            </a:br>
            <a:r>
              <a:rPr lang="en-US" sz="3200" dirty="0">
                <a:solidFill>
                  <a:srgbClr val="0175C0"/>
                </a:solidFill>
              </a:rPr>
              <a:t>a Planet Unto Itself</a:t>
            </a:r>
          </a:p>
        </p:txBody>
      </p:sp>
    </p:spTree>
    <p:extLst>
      <p:ext uri="{BB962C8B-B14F-4D97-AF65-F5344CB8AC3E}">
        <p14:creationId xmlns:p14="http://schemas.microsoft.com/office/powerpoint/2010/main" val="3865017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7BA5-ECE1-407E-A045-CD21BECDFA3F}"/>
              </a:ext>
            </a:extLst>
          </p:cNvPr>
          <p:cNvSpPr>
            <a:spLocks noGrp="1"/>
          </p:cNvSpPr>
          <p:nvPr>
            <p:ph type="title"/>
          </p:nvPr>
        </p:nvSpPr>
        <p:spPr/>
        <p:txBody>
          <a:bodyPr/>
          <a:lstStyle/>
          <a:p>
            <a:r>
              <a:rPr lang="en-US" dirty="0"/>
              <a:t>Credentialing Ecosystems</a:t>
            </a:r>
          </a:p>
        </p:txBody>
      </p:sp>
      <p:sp>
        <p:nvSpPr>
          <p:cNvPr id="7" name="TextBox 6">
            <a:extLst>
              <a:ext uri="{FF2B5EF4-FFF2-40B4-BE49-F238E27FC236}">
                <a16:creationId xmlns:a16="http://schemas.microsoft.com/office/drawing/2014/main" id="{45EE3F58-D9B8-457E-A335-94D8C841B361}"/>
              </a:ext>
            </a:extLst>
          </p:cNvPr>
          <p:cNvSpPr txBox="1"/>
          <p:nvPr/>
        </p:nvSpPr>
        <p:spPr>
          <a:xfrm>
            <a:off x="3886200" y="4250795"/>
            <a:ext cx="1981200" cy="461665"/>
          </a:xfrm>
          <a:prstGeom prst="rect">
            <a:avLst/>
          </a:prstGeom>
          <a:noFill/>
        </p:spPr>
        <p:txBody>
          <a:bodyPr wrap="square" rtlCol="0">
            <a:spAutoFit/>
          </a:bodyPr>
          <a:lstStyle/>
          <a:p>
            <a:r>
              <a:rPr lang="en-US" sz="2400" b="1" dirty="0">
                <a:solidFill>
                  <a:prstClr val="white"/>
                </a:solidFill>
                <a:latin typeface="Calibri"/>
              </a:rPr>
              <a:t>Certifications</a:t>
            </a:r>
          </a:p>
        </p:txBody>
      </p:sp>
      <p:sp>
        <p:nvSpPr>
          <p:cNvPr id="8" name="TextBox 7">
            <a:extLst>
              <a:ext uri="{FF2B5EF4-FFF2-40B4-BE49-F238E27FC236}">
                <a16:creationId xmlns:a16="http://schemas.microsoft.com/office/drawing/2014/main" id="{6BCBAA66-C73D-4D2A-86CC-D239E5103ABF}"/>
              </a:ext>
            </a:extLst>
          </p:cNvPr>
          <p:cNvSpPr txBox="1"/>
          <p:nvPr/>
        </p:nvSpPr>
        <p:spPr>
          <a:xfrm>
            <a:off x="1713722" y="5715001"/>
            <a:ext cx="3010678" cy="461665"/>
          </a:xfrm>
          <a:prstGeom prst="rect">
            <a:avLst/>
          </a:prstGeom>
          <a:noFill/>
        </p:spPr>
        <p:txBody>
          <a:bodyPr wrap="square" rtlCol="0">
            <a:spAutoFit/>
          </a:bodyPr>
          <a:lstStyle/>
          <a:p>
            <a:r>
              <a:rPr lang="en-US" sz="2400" b="1" dirty="0">
                <a:solidFill>
                  <a:prstClr val="white"/>
                </a:solidFill>
                <a:latin typeface="Calibri"/>
              </a:rPr>
              <a:t>Micro-Credentials</a:t>
            </a:r>
          </a:p>
        </p:txBody>
      </p:sp>
      <p:sp>
        <p:nvSpPr>
          <p:cNvPr id="9" name="TextBox 8">
            <a:extLst>
              <a:ext uri="{FF2B5EF4-FFF2-40B4-BE49-F238E27FC236}">
                <a16:creationId xmlns:a16="http://schemas.microsoft.com/office/drawing/2014/main" id="{4CF44613-AD95-4013-B86C-FAE4E940D03A}"/>
              </a:ext>
            </a:extLst>
          </p:cNvPr>
          <p:cNvSpPr txBox="1"/>
          <p:nvPr/>
        </p:nvSpPr>
        <p:spPr>
          <a:xfrm>
            <a:off x="7657322" y="4800601"/>
            <a:ext cx="3010678" cy="461665"/>
          </a:xfrm>
          <a:prstGeom prst="rect">
            <a:avLst/>
          </a:prstGeom>
          <a:noFill/>
        </p:spPr>
        <p:txBody>
          <a:bodyPr wrap="square" rtlCol="0">
            <a:spAutoFit/>
          </a:bodyPr>
          <a:lstStyle/>
          <a:p>
            <a:r>
              <a:rPr lang="en-US" sz="2400" b="1" dirty="0">
                <a:solidFill>
                  <a:prstClr val="white"/>
                </a:solidFill>
                <a:latin typeface="Calibri"/>
              </a:rPr>
              <a:t>Degrees</a:t>
            </a:r>
          </a:p>
        </p:txBody>
      </p:sp>
      <p:sp>
        <p:nvSpPr>
          <p:cNvPr id="10" name="TextBox 9">
            <a:extLst>
              <a:ext uri="{FF2B5EF4-FFF2-40B4-BE49-F238E27FC236}">
                <a16:creationId xmlns:a16="http://schemas.microsoft.com/office/drawing/2014/main" id="{F90DA1EE-2F18-4042-A6B1-9F6F98087B9E}"/>
              </a:ext>
            </a:extLst>
          </p:cNvPr>
          <p:cNvSpPr txBox="1"/>
          <p:nvPr/>
        </p:nvSpPr>
        <p:spPr>
          <a:xfrm>
            <a:off x="1713722" y="2861497"/>
            <a:ext cx="3010678" cy="461665"/>
          </a:xfrm>
          <a:prstGeom prst="rect">
            <a:avLst/>
          </a:prstGeom>
          <a:noFill/>
        </p:spPr>
        <p:txBody>
          <a:bodyPr wrap="square" rtlCol="0">
            <a:spAutoFit/>
          </a:bodyPr>
          <a:lstStyle/>
          <a:p>
            <a:r>
              <a:rPr lang="en-US" sz="2400" b="1" dirty="0">
                <a:solidFill>
                  <a:prstClr val="white"/>
                </a:solidFill>
                <a:latin typeface="Calibri"/>
              </a:rPr>
              <a:t>Continuing Education</a:t>
            </a:r>
          </a:p>
        </p:txBody>
      </p:sp>
      <p:sp>
        <p:nvSpPr>
          <p:cNvPr id="3" name="Slide Number Placeholder 2"/>
          <p:cNvSpPr>
            <a:spLocks noGrp="1"/>
          </p:cNvSpPr>
          <p:nvPr>
            <p:ph type="sldNum" sz="quarter" idx="12"/>
          </p:nvPr>
        </p:nvSpPr>
        <p:spPr/>
        <p:txBody>
          <a:bodyPr/>
          <a:lstStyle/>
          <a:p>
            <a:r>
              <a:rPr lang="en-US">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23</a:t>
            </a:fld>
            <a:endParaRPr lang="en-US" dirty="0">
              <a:solidFill>
                <a:prstClr val="black">
                  <a:lumMod val="50000"/>
                  <a:lumOff val="50000"/>
                </a:prstClr>
              </a:solidFill>
              <a:latin typeface="Calibri"/>
            </a:endParaRPr>
          </a:p>
        </p:txBody>
      </p:sp>
      <p:sp>
        <p:nvSpPr>
          <p:cNvPr id="4" name="TextBox 3"/>
          <p:cNvSpPr txBox="1"/>
          <p:nvPr/>
        </p:nvSpPr>
        <p:spPr>
          <a:xfrm>
            <a:off x="8534400" y="2362201"/>
            <a:ext cx="1676400" cy="461665"/>
          </a:xfrm>
          <a:prstGeom prst="rect">
            <a:avLst/>
          </a:prstGeom>
          <a:noFill/>
        </p:spPr>
        <p:txBody>
          <a:bodyPr wrap="square" rtlCol="0">
            <a:spAutoFit/>
          </a:bodyPr>
          <a:lstStyle/>
          <a:p>
            <a:r>
              <a:rPr lang="en-US" sz="2400" b="1" dirty="0">
                <a:solidFill>
                  <a:prstClr val="white"/>
                </a:solidFill>
                <a:latin typeface="Calibri"/>
              </a:rPr>
              <a:t>Certificates</a:t>
            </a:r>
          </a:p>
        </p:txBody>
      </p:sp>
      <p:sp>
        <p:nvSpPr>
          <p:cNvPr id="5" name="TextBox 4"/>
          <p:cNvSpPr txBox="1"/>
          <p:nvPr/>
        </p:nvSpPr>
        <p:spPr>
          <a:xfrm>
            <a:off x="4419600" y="1628123"/>
            <a:ext cx="1143000" cy="461665"/>
          </a:xfrm>
          <a:prstGeom prst="rect">
            <a:avLst/>
          </a:prstGeom>
          <a:noFill/>
        </p:spPr>
        <p:txBody>
          <a:bodyPr wrap="square" rtlCol="0">
            <a:spAutoFit/>
          </a:bodyPr>
          <a:lstStyle/>
          <a:p>
            <a:r>
              <a:rPr lang="en-US" sz="2400" b="1" dirty="0">
                <a:solidFill>
                  <a:prstClr val="white"/>
                </a:solidFill>
                <a:latin typeface="Calibri"/>
              </a:rPr>
              <a:t>Badges</a:t>
            </a:r>
          </a:p>
        </p:txBody>
      </p:sp>
    </p:spTree>
    <p:extLst>
      <p:ext uri="{BB962C8B-B14F-4D97-AF65-F5344CB8AC3E}">
        <p14:creationId xmlns:p14="http://schemas.microsoft.com/office/powerpoint/2010/main" val="4201610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0700" y="111920"/>
            <a:ext cx="8610600" cy="954880"/>
          </a:xfrm>
        </p:spPr>
        <p:txBody>
          <a:bodyPr>
            <a:normAutofit/>
          </a:bodyPr>
          <a:lstStyle/>
          <a:p>
            <a:r>
              <a:rPr lang="en-US" sz="3600" dirty="0"/>
              <a:t>Value of Certifications</a:t>
            </a:r>
          </a:p>
        </p:txBody>
      </p:sp>
      <p:sp>
        <p:nvSpPr>
          <p:cNvPr id="6" name="Content Placeholder 5"/>
          <p:cNvSpPr>
            <a:spLocks noGrp="1"/>
          </p:cNvSpPr>
          <p:nvPr>
            <p:ph idx="1"/>
          </p:nvPr>
        </p:nvSpPr>
        <p:spPr>
          <a:xfrm>
            <a:off x="1943100" y="838200"/>
            <a:ext cx="4152900" cy="2286000"/>
          </a:xfrm>
          <a:ln>
            <a:solidFill>
              <a:schemeClr val="tx1"/>
            </a:solidFill>
          </a:ln>
        </p:spPr>
        <p:txBody>
          <a:bodyPr>
            <a:normAutofit fontScale="25000" lnSpcReduction="20000"/>
          </a:bodyPr>
          <a:lstStyle/>
          <a:p>
            <a:pPr marL="0" indent="0">
              <a:lnSpc>
                <a:spcPct val="120000"/>
              </a:lnSpc>
              <a:spcBef>
                <a:spcPts val="0"/>
              </a:spcBef>
              <a:buNone/>
            </a:pPr>
            <a:r>
              <a:rPr lang="en-US" sz="11200" b="1" dirty="0"/>
              <a:t>Workers with certifications are more likely to see their job as a career [</a:t>
            </a:r>
            <a:r>
              <a:rPr lang="en-US" sz="11200" b="1" dirty="0">
                <a:solidFill>
                  <a:srgbClr val="64BE5A"/>
                </a:solidFill>
              </a:rPr>
              <a:t>54%</a:t>
            </a:r>
            <a:r>
              <a:rPr lang="en-US" sz="11200" b="1" dirty="0"/>
              <a:t>]</a:t>
            </a:r>
            <a:r>
              <a:rPr lang="en-US" sz="11200" b="1" dirty="0">
                <a:solidFill>
                  <a:srgbClr val="64BE5A"/>
                </a:solidFill>
              </a:rPr>
              <a:t> </a:t>
            </a:r>
            <a:r>
              <a:rPr lang="en-US" sz="11200" b="1" dirty="0"/>
              <a:t>than those without certification [</a:t>
            </a:r>
            <a:r>
              <a:rPr lang="en-US" sz="11200" b="1" dirty="0">
                <a:solidFill>
                  <a:srgbClr val="64BE5A"/>
                </a:solidFill>
              </a:rPr>
              <a:t>37%</a:t>
            </a:r>
            <a:r>
              <a:rPr lang="en-US" sz="11200" b="1" dirty="0"/>
              <a:t>]</a:t>
            </a:r>
            <a:endParaRPr lang="en-US" sz="4400" dirty="0"/>
          </a:p>
          <a:p>
            <a:pPr marL="0" indent="0">
              <a:spcBef>
                <a:spcPts val="600"/>
              </a:spcBef>
              <a:buNone/>
            </a:pPr>
            <a:endParaRPr lang="en-US" sz="4400" dirty="0"/>
          </a:p>
          <a:p>
            <a:endParaRPr lang="en-US" dirty="0"/>
          </a:p>
        </p:txBody>
      </p:sp>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24</a:t>
            </a:fld>
            <a:endParaRPr lang="en-US" dirty="0">
              <a:solidFill>
                <a:prstClr val="black">
                  <a:lumMod val="50000"/>
                  <a:lumOff val="50000"/>
                </a:prstClr>
              </a:solidFill>
              <a:latin typeface="Calibri"/>
            </a:endParaRPr>
          </a:p>
        </p:txBody>
      </p:sp>
      <p:sp>
        <p:nvSpPr>
          <p:cNvPr id="3" name="Rectangle 2"/>
          <p:cNvSpPr/>
          <p:nvPr/>
        </p:nvSpPr>
        <p:spPr>
          <a:xfrm>
            <a:off x="6248400" y="3005222"/>
            <a:ext cx="4305300" cy="2677656"/>
          </a:xfrm>
          <a:prstGeom prst="rect">
            <a:avLst/>
          </a:prstGeom>
          <a:ln>
            <a:solidFill>
              <a:schemeClr val="tx1"/>
            </a:solidFill>
          </a:ln>
        </p:spPr>
        <p:txBody>
          <a:bodyPr wrap="square">
            <a:spAutoFit/>
          </a:bodyPr>
          <a:lstStyle/>
          <a:p>
            <a:r>
              <a:rPr lang="en-US" sz="2800" b="1" dirty="0">
                <a:solidFill>
                  <a:prstClr val="black"/>
                </a:solidFill>
                <a:latin typeface="Calibri"/>
              </a:rPr>
              <a:t>Workers with certifications are more likely than those without certifications to say they are expected to be creative or innovative in their jobs [</a:t>
            </a:r>
            <a:r>
              <a:rPr lang="en-US" sz="2800" b="1" dirty="0">
                <a:solidFill>
                  <a:srgbClr val="64BE5A"/>
                </a:solidFill>
                <a:latin typeface="Calibri"/>
              </a:rPr>
              <a:t>58% </a:t>
            </a:r>
            <a:r>
              <a:rPr lang="en-US" sz="2800" b="1" dirty="0">
                <a:solidFill>
                  <a:prstClr val="black"/>
                </a:solidFill>
                <a:latin typeface="Calibri"/>
              </a:rPr>
              <a:t>versus</a:t>
            </a:r>
            <a:r>
              <a:rPr lang="en-US" sz="2800" b="1" dirty="0">
                <a:solidFill>
                  <a:srgbClr val="64BE5A"/>
                </a:solidFill>
                <a:latin typeface="Calibri"/>
              </a:rPr>
              <a:t> 43%</a:t>
            </a:r>
            <a:r>
              <a:rPr lang="en-US" sz="2800" b="1" dirty="0">
                <a:solidFill>
                  <a:prstClr val="black"/>
                </a:solidFill>
                <a:latin typeface="Calibri"/>
              </a:rPr>
              <a:t>]</a:t>
            </a:r>
          </a:p>
        </p:txBody>
      </p:sp>
      <p:sp>
        <p:nvSpPr>
          <p:cNvPr id="7" name="Rectangle 6"/>
          <p:cNvSpPr/>
          <p:nvPr/>
        </p:nvSpPr>
        <p:spPr>
          <a:xfrm>
            <a:off x="1585992" y="5682878"/>
            <a:ext cx="8624808" cy="553998"/>
          </a:xfrm>
          <a:prstGeom prst="rect">
            <a:avLst/>
          </a:prstGeom>
        </p:spPr>
        <p:txBody>
          <a:bodyPr wrap="square">
            <a:spAutoFit/>
          </a:bodyPr>
          <a:lstStyle/>
          <a:p>
            <a:r>
              <a:rPr lang="en-US" sz="1000" i="1" dirty="0">
                <a:solidFill>
                  <a:prstClr val="black"/>
                </a:solidFill>
                <a:latin typeface="Calibri"/>
              </a:rPr>
              <a:t>Sources</a:t>
            </a:r>
            <a:r>
              <a:rPr lang="en-US" sz="1000" dirty="0">
                <a:solidFill>
                  <a:prstClr val="black"/>
                </a:solidFill>
                <a:latin typeface="Calibri"/>
              </a:rPr>
              <a:t>: Professional Certifications Offer Workers with No College Degree a Pathway to Good Jobs, </a:t>
            </a:r>
            <a:r>
              <a:rPr lang="en-US" sz="1000" dirty="0">
                <a:solidFill>
                  <a:prstClr val="black"/>
                </a:solidFill>
                <a:latin typeface="Calibri"/>
                <a:hlinkClick r:id="rId3"/>
              </a:rPr>
              <a:t>https://www.luminafoundation.org/resource/professional-certifications-offer-workers-with-no-college-degree-a-pathway-to-good-jobs</a:t>
            </a:r>
            <a:r>
              <a:rPr lang="en-US" sz="1000" dirty="0">
                <a:solidFill>
                  <a:prstClr val="black"/>
                </a:solidFill>
                <a:latin typeface="Calibri"/>
              </a:rPr>
              <a:t>; and Professional Certifications Offer Workers with No College Degree a Pathway to Good Jobs, </a:t>
            </a:r>
            <a:r>
              <a:rPr lang="en-US" sz="1000" dirty="0">
                <a:solidFill>
                  <a:prstClr val="black"/>
                </a:solidFill>
                <a:latin typeface="Calibri"/>
                <a:hlinkClick r:id="rId3"/>
              </a:rPr>
              <a:t>https://www.luminafoundation.org/resource/professional-certifications-offer-workers-with-no-college-degree-a-pathway-to-good-jobs</a:t>
            </a:r>
            <a:r>
              <a:rPr lang="en-US" sz="1000" dirty="0">
                <a:solidFill>
                  <a:prstClr val="black"/>
                </a:solidFill>
                <a:latin typeface="Calibri"/>
              </a:rPr>
              <a:t> </a:t>
            </a:r>
          </a:p>
        </p:txBody>
      </p:sp>
    </p:spTree>
    <p:extLst>
      <p:ext uri="{BB962C8B-B14F-4D97-AF65-F5344CB8AC3E}">
        <p14:creationId xmlns:p14="http://schemas.microsoft.com/office/powerpoint/2010/main" val="2289821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0700" y="111920"/>
            <a:ext cx="8610600" cy="1143000"/>
          </a:xfrm>
        </p:spPr>
        <p:txBody>
          <a:bodyPr>
            <a:noAutofit/>
          </a:bodyPr>
          <a:lstStyle/>
          <a:p>
            <a:r>
              <a:rPr lang="en-US" sz="3600" dirty="0"/>
              <a:t>Adults Without a Degree Who Hold a Certificate or Certification </a:t>
            </a:r>
          </a:p>
        </p:txBody>
      </p:sp>
      <p:graphicFrame>
        <p:nvGraphicFramePr>
          <p:cNvPr id="2" name="Content Placeholder 1"/>
          <p:cNvGraphicFramePr>
            <a:graphicFrameLocks noGrp="1"/>
          </p:cNvGraphicFramePr>
          <p:nvPr>
            <p:ph idx="1"/>
          </p:nvPr>
        </p:nvGraphicFramePr>
        <p:xfrm>
          <a:off x="1790700" y="1542654"/>
          <a:ext cx="84201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25</a:t>
            </a:fld>
            <a:endParaRPr lang="en-US" dirty="0">
              <a:solidFill>
                <a:prstClr val="black">
                  <a:lumMod val="50000"/>
                  <a:lumOff val="50000"/>
                </a:prstClr>
              </a:solidFill>
              <a:latin typeface="Calibri"/>
            </a:endParaRPr>
          </a:p>
        </p:txBody>
      </p:sp>
      <p:sp>
        <p:nvSpPr>
          <p:cNvPr id="3" name="TextBox 2"/>
          <p:cNvSpPr txBox="1"/>
          <p:nvPr/>
        </p:nvSpPr>
        <p:spPr>
          <a:xfrm>
            <a:off x="4572000" y="6488886"/>
            <a:ext cx="4876800" cy="400110"/>
          </a:xfrm>
          <a:prstGeom prst="rect">
            <a:avLst/>
          </a:prstGeom>
          <a:noFill/>
        </p:spPr>
        <p:txBody>
          <a:bodyPr wrap="square" rtlCol="0">
            <a:spAutoFit/>
          </a:bodyPr>
          <a:lstStyle/>
          <a:p>
            <a:r>
              <a:rPr lang="en-US" sz="1000" i="1" dirty="0">
                <a:solidFill>
                  <a:prstClr val="black"/>
                </a:solidFill>
                <a:latin typeface="Calibri"/>
              </a:rPr>
              <a:t>Source: </a:t>
            </a:r>
            <a:r>
              <a:rPr lang="en-US" sz="1000" dirty="0">
                <a:solidFill>
                  <a:prstClr val="black"/>
                </a:solidFill>
                <a:latin typeface="Calibri"/>
              </a:rPr>
              <a:t>Certified Value, When do Adults without Degrees Benefit from Earning Certificates and Certifications?, </a:t>
            </a:r>
            <a:r>
              <a:rPr lang="en-US" sz="1000" dirty="0">
                <a:solidFill>
                  <a:prstClr val="black"/>
                </a:solidFill>
                <a:latin typeface="Calibri"/>
                <a:hlinkClick r:id="rId8"/>
              </a:rPr>
              <a:t>https://www.stradaeducation.org/report/certified-value</a:t>
            </a:r>
            <a:r>
              <a:rPr lang="en-US" sz="1000" dirty="0">
                <a:solidFill>
                  <a:prstClr val="black"/>
                </a:solidFill>
                <a:latin typeface="Calibri"/>
              </a:rPr>
              <a:t> </a:t>
            </a:r>
          </a:p>
        </p:txBody>
      </p:sp>
    </p:spTree>
    <p:extLst>
      <p:ext uri="{BB962C8B-B14F-4D97-AF65-F5344CB8AC3E}">
        <p14:creationId xmlns:p14="http://schemas.microsoft.com/office/powerpoint/2010/main" val="3546156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76400" y="111920"/>
            <a:ext cx="8839200" cy="1143000"/>
          </a:xfrm>
        </p:spPr>
        <p:txBody>
          <a:bodyPr>
            <a:noAutofit/>
          </a:bodyPr>
          <a:lstStyle/>
          <a:p>
            <a:pPr lvl="0"/>
            <a:r>
              <a:rPr lang="en-US" sz="3400" dirty="0"/>
              <a:t>What Workforce Issues Should the Certification Community be Paying Attention to?</a:t>
            </a:r>
          </a:p>
        </p:txBody>
      </p:sp>
      <p:graphicFrame>
        <p:nvGraphicFramePr>
          <p:cNvPr id="2" name="Content Placeholder 1"/>
          <p:cNvGraphicFramePr>
            <a:graphicFrameLocks noGrp="1"/>
          </p:cNvGraphicFramePr>
          <p:nvPr>
            <p:ph idx="1"/>
          </p:nvPr>
        </p:nvGraphicFramePr>
        <p:xfrm>
          <a:off x="1790700" y="1254920"/>
          <a:ext cx="8420100" cy="4917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26</a:t>
            </a:fld>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1637679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0700" y="111920"/>
            <a:ext cx="8610600" cy="1143000"/>
          </a:xfrm>
        </p:spPr>
        <p:txBody>
          <a:bodyPr>
            <a:noAutofit/>
          </a:bodyPr>
          <a:lstStyle/>
          <a:p>
            <a:r>
              <a:rPr lang="en-US" sz="3600" dirty="0"/>
              <a:t>The Future Will Hold Increased Demand for Integrated Models of Learning</a:t>
            </a:r>
          </a:p>
        </p:txBody>
      </p:sp>
      <p:graphicFrame>
        <p:nvGraphicFramePr>
          <p:cNvPr id="2" name="Content Placeholder 1"/>
          <p:cNvGraphicFramePr>
            <a:graphicFrameLocks noGrp="1"/>
          </p:cNvGraphicFramePr>
          <p:nvPr>
            <p:ph idx="1"/>
          </p:nvPr>
        </p:nvGraphicFramePr>
        <p:xfrm>
          <a:off x="2133600" y="1600201"/>
          <a:ext cx="8077200" cy="4180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27</a:t>
            </a:fld>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3145555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175C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184168" y="2703987"/>
            <a:ext cx="4306887" cy="2949575"/>
          </a:xfrm>
        </p:spPr>
        <p:txBody>
          <a:bodyPr>
            <a:normAutofit/>
          </a:bodyPr>
          <a:lstStyle/>
          <a:p>
            <a:r>
              <a:rPr lang="en-US" dirty="0">
                <a:solidFill>
                  <a:srgbClr val="64BE5A"/>
                </a:solidFill>
              </a:rPr>
              <a:t>WORKCRED’s research projects</a:t>
            </a:r>
          </a:p>
        </p:txBody>
      </p:sp>
    </p:spTree>
    <p:extLst>
      <p:ext uri="{BB962C8B-B14F-4D97-AF65-F5344CB8AC3E}">
        <p14:creationId xmlns:p14="http://schemas.microsoft.com/office/powerpoint/2010/main" val="1741936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7800" y="580400"/>
            <a:ext cx="5029200" cy="6063198"/>
          </a:xfrm>
          <a:prstGeom prst="rect">
            <a:avLst/>
          </a:prstGeom>
          <a:noFill/>
        </p:spPr>
        <p:txBody>
          <a:bodyPr wrap="square" rtlCol="0">
            <a:spAutoFit/>
          </a:bodyPr>
          <a:lstStyle/>
          <a:p>
            <a:pPr marL="285750" indent="-285750">
              <a:spcAft>
                <a:spcPts val="1200"/>
              </a:spcAft>
              <a:buClr>
                <a:srgbClr val="64BE5A"/>
              </a:buClr>
              <a:buFont typeface="Arial" panose="020B0604020202020204" pitchFamily="34" charset="0"/>
              <a:buChar char="•"/>
            </a:pPr>
            <a:r>
              <a:rPr lang="en-US" sz="2400" dirty="0">
                <a:solidFill>
                  <a:prstClr val="black"/>
                </a:solidFill>
                <a:latin typeface="Calibri"/>
              </a:rPr>
              <a:t>With the emergence of many different types of credentials, including badges, certificates, and micro-credentials, there is a growing need to understand the value or ROI of certifications. </a:t>
            </a:r>
          </a:p>
          <a:p>
            <a:pPr marL="285750" indent="-285750">
              <a:buClr>
                <a:srgbClr val="64BE5A"/>
              </a:buClr>
              <a:buFont typeface="Arial" panose="020B0604020202020204" pitchFamily="34" charset="0"/>
              <a:buChar char="•"/>
            </a:pPr>
            <a:r>
              <a:rPr lang="en-US" sz="2400" dirty="0">
                <a:solidFill>
                  <a:prstClr val="black"/>
                </a:solidFill>
                <a:latin typeface="Calibri"/>
              </a:rPr>
              <a:t>Workcred is engaging more than 30 certification bodies in discussions around the value of sharing their data so the information about their credentials can be better understood by policymakers, funders of research, state officials, consumers of certifications, and education and training providers.</a:t>
            </a:r>
          </a:p>
          <a:p>
            <a:pPr marL="285750" indent="-285750">
              <a:buFont typeface="Arial" panose="020B0604020202020204" pitchFamily="34" charset="0"/>
              <a:buChar char="•"/>
            </a:pPr>
            <a:endParaRPr lang="en-US" dirty="0">
              <a:solidFill>
                <a:prstClr val="black"/>
              </a:solidFill>
              <a:latin typeface="Calibri"/>
            </a:endParaRPr>
          </a:p>
        </p:txBody>
      </p:sp>
      <p:sp>
        <p:nvSpPr>
          <p:cNvPr id="6" name="Title 4"/>
          <p:cNvSpPr txBox="1">
            <a:spLocks/>
          </p:cNvSpPr>
          <p:nvPr/>
        </p:nvSpPr>
        <p:spPr>
          <a:xfrm>
            <a:off x="1905000" y="1524001"/>
            <a:ext cx="3733800" cy="294957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rgbClr val="0070C0"/>
                </a:solidFill>
                <a:latin typeface="+mj-lt"/>
                <a:ea typeface="+mj-ea"/>
                <a:cs typeface="+mj-cs"/>
              </a:defRPr>
            </a:lvl1pPr>
          </a:lstStyle>
          <a:p>
            <a:r>
              <a:rPr lang="en-US" sz="3600" cap="all" dirty="0">
                <a:solidFill>
                  <a:srgbClr val="0175C0"/>
                </a:solidFill>
                <a:latin typeface="Calibri"/>
              </a:rPr>
              <a:t>WORKCRED Voluntary Data Sharing Network</a:t>
            </a:r>
          </a:p>
        </p:txBody>
      </p:sp>
      <p:sp>
        <p:nvSpPr>
          <p:cNvPr id="8" name="Slide Number Placeholder 7"/>
          <p:cNvSpPr>
            <a:spLocks noGrp="1"/>
          </p:cNvSpPr>
          <p:nvPr>
            <p:ph type="sldNum" sz="quarter" idx="12"/>
          </p:nvPr>
        </p:nvSpPr>
        <p:spPr/>
        <p:txBody>
          <a:bodyPr/>
          <a:lstStyle/>
          <a:p>
            <a:r>
              <a:rPr lang="en-US">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29</a:t>
            </a:fld>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1205735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7" y="230970"/>
            <a:ext cx="10515600" cy="701675"/>
          </a:xfrm>
        </p:spPr>
        <p:txBody>
          <a:bodyPr/>
          <a:lstStyle/>
          <a:p>
            <a:r>
              <a:rPr lang="en-US" b="1" dirty="0"/>
              <a:t>Thank you to our Supporting Sponsors!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pic>
        <p:nvPicPr>
          <p:cNvPr id="3074" name="Picture 2" descr="https://certificationnetworkgroup.org/resources/Pictures/HumRRO_LogoRegMark_Med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22" y="2314384"/>
            <a:ext cx="5133975"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ertificationnetworkgroup.org/resources/Pictures/CMAA%20Logo%20No%20Tex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3256" y="2512111"/>
            <a:ext cx="4154995" cy="8512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certificationnetworkgroup.org/resources/Pictures/danb.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7147" y="4599432"/>
            <a:ext cx="6908109" cy="14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569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Autofit/>
          </a:bodyPr>
          <a:lstStyle/>
          <a:p>
            <a:r>
              <a:rPr lang="en-US" sz="3600" dirty="0"/>
              <a:t>Minimum Data Elements Needed for </a:t>
            </a:r>
            <a:br>
              <a:rPr lang="en-US" sz="3600" dirty="0"/>
            </a:br>
            <a:r>
              <a:rPr lang="en-US" sz="3600" dirty="0"/>
              <a:t>Data Sharing</a:t>
            </a:r>
          </a:p>
        </p:txBody>
      </p:sp>
      <p:graphicFrame>
        <p:nvGraphicFramePr>
          <p:cNvPr id="8" name="Content Placeholder 7"/>
          <p:cNvGraphicFramePr>
            <a:graphicFrameLocks noGrp="1"/>
          </p:cNvGraphicFramePr>
          <p:nvPr>
            <p:ph idx="1"/>
          </p:nvPr>
        </p:nvGraphicFramePr>
        <p:xfrm>
          <a:off x="1752600" y="1524001"/>
          <a:ext cx="8431078" cy="4678363"/>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r>
              <a:rPr lang="en-US">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30</a:t>
            </a:fld>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2171221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725" y="38100"/>
            <a:ext cx="8229600" cy="1143000"/>
          </a:xfrm>
        </p:spPr>
        <p:txBody>
          <a:bodyPr>
            <a:noAutofit/>
          </a:bodyPr>
          <a:lstStyle/>
          <a:p>
            <a:r>
              <a:rPr lang="en-US" sz="3600" dirty="0"/>
              <a:t>Additional Data to Support Data Matching</a:t>
            </a:r>
          </a:p>
        </p:txBody>
      </p:sp>
      <p:graphicFrame>
        <p:nvGraphicFramePr>
          <p:cNvPr id="8" name="Content Placeholder 7"/>
          <p:cNvGraphicFramePr>
            <a:graphicFrameLocks noGrp="1"/>
          </p:cNvGraphicFramePr>
          <p:nvPr>
            <p:ph idx="1"/>
          </p:nvPr>
        </p:nvGraphicFramePr>
        <p:xfrm>
          <a:off x="1752600" y="1417639"/>
          <a:ext cx="8229600" cy="4708525"/>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r>
              <a:rPr lang="en-US">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31</a:t>
            </a:fld>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2590631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Additional Data to Support Data Matching Cont’d</a:t>
            </a:r>
          </a:p>
        </p:txBody>
      </p:sp>
      <p:graphicFrame>
        <p:nvGraphicFramePr>
          <p:cNvPr id="8" name="Content Placeholder 7"/>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r>
              <a:rPr lang="en-US">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32</a:t>
            </a:fld>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3995104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Optional Data Elements for Additional Insights</a:t>
            </a:r>
          </a:p>
        </p:txBody>
      </p:sp>
      <p:graphicFrame>
        <p:nvGraphicFramePr>
          <p:cNvPr id="8" name="Content Placeholder 7"/>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r>
              <a:rPr lang="en-US">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33</a:t>
            </a:fld>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1127178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nvGraphicFramePr>
        <p:xfrm>
          <a:off x="1905001" y="5234457"/>
          <a:ext cx="7772399" cy="914400"/>
        </p:xfrm>
        <a:graphic>
          <a:graphicData uri="http://schemas.openxmlformats.org/drawingml/2006/table">
            <a:tbl>
              <a:tblPr firstRow="1" bandRow="1">
                <a:tableStyleId>{5C22544A-7EE6-4342-B048-85BDC9FD1C3A}</a:tableStyleId>
              </a:tblPr>
              <a:tblGrid>
                <a:gridCol w="2914650">
                  <a:extLst>
                    <a:ext uri="{9D8B030D-6E8A-4147-A177-3AD203B41FA5}">
                      <a16:colId xmlns:a16="http://schemas.microsoft.com/office/drawing/2014/main" val="2712671457"/>
                    </a:ext>
                  </a:extLst>
                </a:gridCol>
                <a:gridCol w="4857749">
                  <a:extLst>
                    <a:ext uri="{9D8B030D-6E8A-4147-A177-3AD203B41FA5}">
                      <a16:colId xmlns:a16="http://schemas.microsoft.com/office/drawing/2014/main" val="20122425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cap="all" dirty="0">
                          <a:solidFill>
                            <a:srgbClr val="0175C0"/>
                          </a:solidFill>
                        </a:rPr>
                        <a:t>Project</a:t>
                      </a:r>
                      <a:r>
                        <a:rPr lang="en-US" cap="all" baseline="0" dirty="0">
                          <a:solidFill>
                            <a:srgbClr val="0175C0"/>
                          </a:solidFill>
                        </a:rPr>
                        <a:t> Partners</a:t>
                      </a:r>
                    </a:p>
                    <a:p>
                      <a:pPr algn="l"/>
                      <a:endParaRPr lang="en-US" dirty="0">
                        <a:solidFill>
                          <a:schemeClr val="tx1"/>
                        </a:solidFill>
                      </a:endParaRPr>
                    </a:p>
                    <a:p>
                      <a:pPr algn="l"/>
                      <a:endParaRPr lang="en-US" dirty="0">
                        <a:solidFill>
                          <a:schemeClr val="tx1"/>
                        </a:solidFill>
                      </a:endParaRPr>
                    </a:p>
                  </a:txBody>
                  <a:tcPr>
                    <a:noFill/>
                  </a:tcPr>
                </a:tc>
                <a:tc>
                  <a:txBody>
                    <a:bodyPr/>
                    <a:lstStyle/>
                    <a:p>
                      <a:pPr algn="l"/>
                      <a:endParaRPr lang="en-US" dirty="0">
                        <a:solidFill>
                          <a:schemeClr val="tx1"/>
                        </a:solidFill>
                      </a:endParaRPr>
                    </a:p>
                  </a:txBody>
                  <a:tcPr>
                    <a:noFill/>
                  </a:tcPr>
                </a:tc>
                <a:extLst>
                  <a:ext uri="{0D108BD9-81ED-4DB2-BD59-A6C34878D82A}">
                    <a16:rowId xmlns:a16="http://schemas.microsoft.com/office/drawing/2014/main" val="1080324960"/>
                  </a:ext>
                </a:extLst>
              </a:tr>
            </a:tbl>
          </a:graphicData>
        </a:graphic>
      </p:graphicFrame>
      <p:sp>
        <p:nvSpPr>
          <p:cNvPr id="3" name="Content Placeholder 2"/>
          <p:cNvSpPr>
            <a:spLocks noGrp="1"/>
          </p:cNvSpPr>
          <p:nvPr>
            <p:ph idx="1"/>
          </p:nvPr>
        </p:nvSpPr>
        <p:spPr>
          <a:xfrm>
            <a:off x="1905000" y="1291849"/>
            <a:ext cx="8229600" cy="5380382"/>
          </a:xfrm>
        </p:spPr>
        <p:txBody>
          <a:bodyPr>
            <a:normAutofit/>
          </a:bodyPr>
          <a:lstStyle/>
          <a:p>
            <a:endParaRPr lang="en-US" sz="2600" b="1" dirty="0"/>
          </a:p>
          <a:p>
            <a:endParaRPr lang="en-US" sz="2600" b="1" dirty="0"/>
          </a:p>
          <a:p>
            <a:endParaRPr lang="en-US" sz="2600" b="1" dirty="0"/>
          </a:p>
          <a:p>
            <a:endParaRPr lang="en-US" sz="2600" b="1" dirty="0"/>
          </a:p>
          <a:p>
            <a:endParaRPr lang="en-US" sz="2600" b="1" dirty="0"/>
          </a:p>
          <a:p>
            <a:endParaRPr lang="en-US" sz="2600" b="1" dirty="0"/>
          </a:p>
          <a:p>
            <a:endParaRPr lang="en-US" sz="2600" b="1" dirty="0"/>
          </a:p>
          <a:p>
            <a:endParaRPr lang="en-US" sz="2000" b="1" dirty="0"/>
          </a:p>
          <a:p>
            <a:endParaRPr lang="en-US" sz="2000" b="1" dirty="0"/>
          </a:p>
          <a:p>
            <a:endParaRPr lang="en-US" sz="2600" dirty="0"/>
          </a:p>
          <a:p>
            <a:pPr lvl="0"/>
            <a:endParaRPr lang="en-US" sz="2800" b="1" dirty="0"/>
          </a:p>
          <a:p>
            <a:pPr lvl="0"/>
            <a:endParaRPr lang="en-US" sz="2800" b="1" dirty="0"/>
          </a:p>
          <a:p>
            <a:pPr lvl="0"/>
            <a:endParaRPr lang="en-US" sz="2800" b="1" dirty="0"/>
          </a:p>
          <a:p>
            <a:pPr lvl="0"/>
            <a:endParaRPr lang="en-US" sz="2800" b="1" dirty="0"/>
          </a:p>
          <a:p>
            <a:pPr lvl="0"/>
            <a:endParaRPr lang="en-US" sz="2800" b="1" dirty="0"/>
          </a:p>
          <a:p>
            <a:endParaRPr lang="en-US" dirty="0"/>
          </a:p>
          <a:p>
            <a:endParaRPr lang="en-US" dirty="0"/>
          </a:p>
        </p:txBody>
      </p:sp>
      <p:graphicFrame>
        <p:nvGraphicFramePr>
          <p:cNvPr id="4" name="Diagram 3"/>
          <p:cNvGraphicFramePr/>
          <p:nvPr/>
        </p:nvGraphicFramePr>
        <p:xfrm>
          <a:off x="2063858" y="1114874"/>
          <a:ext cx="7772400" cy="4043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a:grpSpLocks noChangeAspect="1"/>
          </p:cNvGrpSpPr>
          <p:nvPr/>
        </p:nvGrpSpPr>
        <p:grpSpPr>
          <a:xfrm>
            <a:off x="1987658" y="5578657"/>
            <a:ext cx="7765941" cy="618612"/>
            <a:chOff x="-84416" y="2103697"/>
            <a:chExt cx="7275623" cy="626427"/>
          </a:xfrm>
        </p:grpSpPr>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16" y="2106146"/>
              <a:ext cx="1284859" cy="610308"/>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29909" y="2103697"/>
              <a:ext cx="1239469" cy="62642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7905" y="2105597"/>
              <a:ext cx="1253302" cy="563986"/>
            </a:xfrm>
            <a:prstGeom prst="rect">
              <a:avLst/>
            </a:prstGeom>
          </p:spPr>
        </p:pic>
      </p:grpSp>
      <p:sp>
        <p:nvSpPr>
          <p:cNvPr id="2" name="Slide Number Placeholder 1"/>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34</a:t>
            </a:fld>
            <a:endParaRPr lang="en-US" dirty="0">
              <a:solidFill>
                <a:prstClr val="black">
                  <a:lumMod val="50000"/>
                  <a:lumOff val="50000"/>
                </a:prstClr>
              </a:solidFill>
              <a:latin typeface="Calibri"/>
            </a:endParaRPr>
          </a:p>
        </p:txBody>
      </p:sp>
      <p:pic>
        <p:nvPicPr>
          <p:cNvPr id="1026" name="321987_rs|3" descr="9244bf01-d5c3-454d-a0fa-c035095572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2360" y="5664156"/>
            <a:ext cx="2349988" cy="44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6001" y="6225078"/>
            <a:ext cx="1512903" cy="474794"/>
          </a:xfrm>
          <a:prstGeom prst="rect">
            <a:avLst/>
          </a:prstGeom>
        </p:spPr>
      </p:pic>
      <p:sp>
        <p:nvSpPr>
          <p:cNvPr id="5" name="Rectangle 4"/>
          <p:cNvSpPr/>
          <p:nvPr/>
        </p:nvSpPr>
        <p:spPr>
          <a:xfrm>
            <a:off x="4803530" y="6343783"/>
            <a:ext cx="1292470" cy="369332"/>
          </a:xfrm>
          <a:prstGeom prst="rect">
            <a:avLst/>
          </a:prstGeom>
        </p:spPr>
        <p:txBody>
          <a:bodyPr wrap="none">
            <a:spAutoFit/>
          </a:bodyPr>
          <a:lstStyle/>
          <a:p>
            <a:pPr>
              <a:defRPr/>
            </a:pPr>
            <a:r>
              <a:rPr lang="en-US" b="1" cap="all" dirty="0">
                <a:solidFill>
                  <a:srgbClr val="0175C0"/>
                </a:solidFill>
                <a:latin typeface="Calibri"/>
              </a:rPr>
              <a:t>FUNDED By</a:t>
            </a:r>
          </a:p>
        </p:txBody>
      </p:sp>
      <p:sp>
        <p:nvSpPr>
          <p:cNvPr id="16" name="Title 4"/>
          <p:cNvSpPr>
            <a:spLocks noGrp="1"/>
          </p:cNvSpPr>
          <p:nvPr>
            <p:ph type="title"/>
          </p:nvPr>
        </p:nvSpPr>
        <p:spPr>
          <a:xfrm>
            <a:off x="2133600" y="-64190"/>
            <a:ext cx="8534400" cy="1356039"/>
          </a:xfrm>
        </p:spPr>
        <p:txBody>
          <a:bodyPr>
            <a:normAutofit/>
          </a:bodyPr>
          <a:lstStyle/>
          <a:p>
            <a:pPr algn="r"/>
            <a:r>
              <a:rPr lang="en-US" sz="3600" cap="all" dirty="0">
                <a:solidFill>
                  <a:srgbClr val="0175C0"/>
                </a:solidFill>
              </a:rPr>
              <a:t>Aligning and Embedding Certifications in Bachelor’s Degrees</a:t>
            </a:r>
          </a:p>
        </p:txBody>
      </p:sp>
    </p:spTree>
    <p:extLst>
      <p:ext uri="{BB962C8B-B14F-4D97-AF65-F5344CB8AC3E}">
        <p14:creationId xmlns:p14="http://schemas.microsoft.com/office/powerpoint/2010/main" val="3912494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0700" y="53976"/>
            <a:ext cx="8610600" cy="860425"/>
          </a:xfrm>
        </p:spPr>
        <p:txBody>
          <a:bodyPr>
            <a:normAutofit/>
          </a:bodyPr>
          <a:lstStyle/>
          <a:p>
            <a:r>
              <a:rPr lang="en-US" sz="3600" dirty="0"/>
              <a:t>Key Themes from the Project</a:t>
            </a:r>
          </a:p>
        </p:txBody>
      </p:sp>
      <p:graphicFrame>
        <p:nvGraphicFramePr>
          <p:cNvPr id="2" name="Content Placeholder 1"/>
          <p:cNvGraphicFramePr>
            <a:graphicFrameLocks noGrp="1"/>
          </p:cNvGraphicFramePr>
          <p:nvPr>
            <p:ph idx="1"/>
          </p:nvPr>
        </p:nvGraphicFramePr>
        <p:xfrm>
          <a:off x="1790700" y="762000"/>
          <a:ext cx="8420100" cy="5365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35</a:t>
            </a:fld>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4066571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772" y="914401"/>
            <a:ext cx="3891772" cy="4993533"/>
          </a:xfrm>
          <a:prstGeom prst="rect">
            <a:avLst/>
          </a:prstGeom>
        </p:spPr>
      </p:pic>
      <p:sp>
        <p:nvSpPr>
          <p:cNvPr id="5" name="Title 4"/>
          <p:cNvSpPr>
            <a:spLocks noGrp="1"/>
          </p:cNvSpPr>
          <p:nvPr>
            <p:ph type="title"/>
          </p:nvPr>
        </p:nvSpPr>
        <p:spPr>
          <a:xfrm>
            <a:off x="2438400" y="28576"/>
            <a:ext cx="8229600" cy="885825"/>
          </a:xfrm>
        </p:spPr>
        <p:txBody>
          <a:bodyPr>
            <a:normAutofit/>
          </a:bodyPr>
          <a:lstStyle/>
          <a:p>
            <a:pPr algn="r"/>
            <a:r>
              <a:rPr lang="en-US" sz="3600" dirty="0">
                <a:solidFill>
                  <a:srgbClr val="0175C0"/>
                </a:solidFill>
              </a:rPr>
              <a:t>MANUFACTURING RESEARCH STUDY</a:t>
            </a:r>
          </a:p>
        </p:txBody>
      </p:sp>
      <p:sp>
        <p:nvSpPr>
          <p:cNvPr id="2" name="Slide Number Placeholder 1"/>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36</a:t>
            </a:fld>
            <a:endParaRPr lang="en-US" dirty="0">
              <a:solidFill>
                <a:prstClr val="black">
                  <a:lumMod val="50000"/>
                  <a:lumOff val="50000"/>
                </a:prstClr>
              </a:solidFill>
              <a:latin typeface="Calibri"/>
            </a:endParaRPr>
          </a:p>
        </p:txBody>
      </p:sp>
      <p:sp>
        <p:nvSpPr>
          <p:cNvPr id="4" name="Rectangle 3"/>
          <p:cNvSpPr/>
          <p:nvPr/>
        </p:nvSpPr>
        <p:spPr>
          <a:xfrm>
            <a:off x="5867401" y="1524000"/>
            <a:ext cx="4306887" cy="4308872"/>
          </a:xfrm>
          <a:prstGeom prst="rect">
            <a:avLst/>
          </a:prstGeom>
        </p:spPr>
        <p:txBody>
          <a:bodyPr wrap="square">
            <a:spAutoFit/>
          </a:bodyPr>
          <a:lstStyle/>
          <a:p>
            <a:pPr marL="285750" indent="-285750">
              <a:spcBef>
                <a:spcPts val="1200"/>
              </a:spcBef>
              <a:buClr>
                <a:srgbClr val="64BE5A"/>
              </a:buClr>
              <a:buFont typeface="Arial" panose="020B0604020202020204" pitchFamily="34" charset="0"/>
              <a:buChar char="•"/>
            </a:pPr>
            <a:r>
              <a:rPr lang="en-US" sz="2400" dirty="0">
                <a:solidFill>
                  <a:prstClr val="black"/>
                </a:solidFill>
                <a:latin typeface="Calibri"/>
              </a:rPr>
              <a:t>In follow up to the first report, Workcred and partners are now conducting a research study to better quantify the return on investment of credentials in manufacturing. </a:t>
            </a:r>
          </a:p>
          <a:p>
            <a:pPr marL="285750" indent="-285750">
              <a:spcBef>
                <a:spcPts val="1200"/>
              </a:spcBef>
              <a:buClr>
                <a:srgbClr val="64BE5A"/>
              </a:buClr>
              <a:buFont typeface="Arial" panose="020B0604020202020204" pitchFamily="34" charset="0"/>
              <a:buChar char="•"/>
            </a:pPr>
            <a:r>
              <a:rPr lang="en-US" sz="2400" dirty="0">
                <a:solidFill>
                  <a:prstClr val="black"/>
                </a:solidFill>
                <a:latin typeface="Calibri"/>
              </a:rPr>
              <a:t>Will result in better understanding of how credentials can serve as an important resource in identifying skilled workers. </a:t>
            </a:r>
          </a:p>
        </p:txBody>
      </p:sp>
    </p:spTree>
    <p:extLst>
      <p:ext uri="{BB962C8B-B14F-4D97-AF65-F5344CB8AC3E}">
        <p14:creationId xmlns:p14="http://schemas.microsoft.com/office/powerpoint/2010/main" val="2912563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28575"/>
            <a:ext cx="8229600" cy="1143000"/>
          </a:xfrm>
        </p:spPr>
        <p:txBody>
          <a:bodyPr>
            <a:noAutofit/>
          </a:bodyPr>
          <a:lstStyle/>
          <a:p>
            <a:r>
              <a:rPr lang="en-US" sz="3600" cap="all" dirty="0">
                <a:solidFill>
                  <a:srgbClr val="0175C0"/>
                </a:solidFill>
              </a:rPr>
              <a:t>WORKCRED and national Governors Association Report on Quality</a:t>
            </a:r>
          </a:p>
        </p:txBody>
      </p:sp>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37</a:t>
            </a:fld>
            <a:endParaRPr lang="en-US" dirty="0">
              <a:solidFill>
                <a:prstClr val="black">
                  <a:lumMod val="50000"/>
                  <a:lumOff val="50000"/>
                </a:prstClr>
              </a:solidFill>
              <a:latin typeface="Calibri"/>
            </a:endParaRPr>
          </a:p>
        </p:txBody>
      </p:sp>
      <p:pic>
        <p:nvPicPr>
          <p:cNvPr id="2" name="Picture 1">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2462" t="2659" r="12690" b="37249"/>
          <a:stretch/>
        </p:blipFill>
        <p:spPr>
          <a:xfrm>
            <a:off x="3810000" y="3878323"/>
            <a:ext cx="4267201" cy="2362201"/>
          </a:xfrm>
          <a:prstGeom prst="rect">
            <a:avLst/>
          </a:prstGeom>
        </p:spPr>
      </p:pic>
      <p:graphicFrame>
        <p:nvGraphicFramePr>
          <p:cNvPr id="6" name="Diagram 5"/>
          <p:cNvGraphicFramePr/>
          <p:nvPr/>
        </p:nvGraphicFramePr>
        <p:xfrm>
          <a:off x="1895475" y="1493818"/>
          <a:ext cx="8305800" cy="23083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04769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175C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184168" y="2703987"/>
            <a:ext cx="4673833" cy="2949575"/>
          </a:xfrm>
        </p:spPr>
        <p:txBody>
          <a:bodyPr>
            <a:normAutofit/>
          </a:bodyPr>
          <a:lstStyle/>
          <a:p>
            <a:r>
              <a:rPr lang="en-US" dirty="0">
                <a:solidFill>
                  <a:srgbClr val="64BE5A"/>
                </a:solidFill>
              </a:rPr>
              <a:t>The future is now</a:t>
            </a:r>
          </a:p>
        </p:txBody>
      </p:sp>
    </p:spTree>
    <p:extLst>
      <p:ext uri="{BB962C8B-B14F-4D97-AF65-F5344CB8AC3E}">
        <p14:creationId xmlns:p14="http://schemas.microsoft.com/office/powerpoint/2010/main" val="4228574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00200" y="28575"/>
            <a:ext cx="8610600" cy="1143000"/>
          </a:xfrm>
        </p:spPr>
        <p:txBody>
          <a:bodyPr>
            <a:normAutofit/>
          </a:bodyPr>
          <a:lstStyle/>
          <a:p>
            <a:r>
              <a:rPr lang="en-US" sz="3600" dirty="0"/>
              <a:t>A Call to Action!</a:t>
            </a:r>
          </a:p>
        </p:txBody>
      </p:sp>
      <p:graphicFrame>
        <p:nvGraphicFramePr>
          <p:cNvPr id="2" name="Content Placeholder 1"/>
          <p:cNvGraphicFramePr>
            <a:graphicFrameLocks noGrp="1"/>
          </p:cNvGraphicFramePr>
          <p:nvPr>
            <p:ph idx="1"/>
          </p:nvPr>
        </p:nvGraphicFramePr>
        <p:xfrm>
          <a:off x="1600200" y="1066800"/>
          <a:ext cx="8953500" cy="520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r>
              <a:rPr lang="en-US" dirty="0">
                <a:solidFill>
                  <a:prstClr val="black">
                    <a:lumMod val="50000"/>
                    <a:lumOff val="50000"/>
                  </a:prstClr>
                </a:solidFill>
                <a:latin typeface="Calibri"/>
              </a:rPr>
              <a:t>Slide </a:t>
            </a:r>
            <a:fld id="{3251E5A3-D34A-42FD-B46C-F75F1E79F5A4}" type="slidenum">
              <a:rPr lang="en-US">
                <a:solidFill>
                  <a:prstClr val="black">
                    <a:lumMod val="50000"/>
                    <a:lumOff val="50000"/>
                  </a:prstClr>
                </a:solidFill>
                <a:latin typeface="Calibri"/>
              </a:rPr>
              <a:pPr/>
              <a:t>39</a:t>
            </a:fld>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382633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01B3-AC0D-493D-BAE4-E63570CCE1D9}"/>
              </a:ext>
            </a:extLst>
          </p:cNvPr>
          <p:cNvSpPr>
            <a:spLocks noGrp="1"/>
          </p:cNvSpPr>
          <p:nvPr>
            <p:ph type="title"/>
          </p:nvPr>
        </p:nvSpPr>
        <p:spPr>
          <a:xfrm>
            <a:off x="3727704" y="5532437"/>
            <a:ext cx="12192000" cy="1325563"/>
          </a:xfrm>
        </p:spPr>
        <p:txBody>
          <a:bodyPr>
            <a:noAutofit/>
          </a:bodyPr>
          <a:lstStyle/>
          <a:p>
            <a:pPr algn="ctr"/>
            <a:r>
              <a:rPr lang="en-US" sz="5400" b="1" dirty="0"/>
              <a:t>Thank you!</a:t>
            </a:r>
          </a:p>
        </p:txBody>
      </p:sp>
      <p:sp>
        <p:nvSpPr>
          <p:cNvPr id="7" name="Title 1">
            <a:extLst>
              <a:ext uri="{FF2B5EF4-FFF2-40B4-BE49-F238E27FC236}">
                <a16:creationId xmlns:a16="http://schemas.microsoft.com/office/drawing/2014/main" id="{C3A701B3-AC0D-493D-BAE4-E63570CCE1D9}"/>
              </a:ext>
            </a:extLst>
          </p:cNvPr>
          <p:cNvSpPr txBox="1">
            <a:spLocks/>
          </p:cNvSpPr>
          <p:nvPr/>
        </p:nvSpPr>
        <p:spPr>
          <a:xfrm>
            <a:off x="-3325369" y="1473798"/>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t>Today’s Sponsor</a:t>
            </a:r>
            <a:br>
              <a:rPr lang="en-US" sz="5400" b="1" dirty="0"/>
            </a:br>
            <a:br>
              <a:rPr lang="en-US" sz="5400" b="1" dirty="0"/>
            </a:br>
            <a:endParaRPr lang="en-US" sz="54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pic>
        <p:nvPicPr>
          <p:cNvPr id="9" name="Picture 8">
            <a:extLst>
              <a:ext uri="{FF2B5EF4-FFF2-40B4-BE49-F238E27FC236}">
                <a16:creationId xmlns:a16="http://schemas.microsoft.com/office/drawing/2014/main" id="{E0C7A92F-3BF6-4651-A659-196335A34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2088" y="2136579"/>
            <a:ext cx="8623112" cy="2893053"/>
          </a:xfrm>
          <a:prstGeom prst="rect">
            <a:avLst/>
          </a:prstGeom>
        </p:spPr>
      </p:pic>
    </p:spTree>
    <p:extLst>
      <p:ext uri="{BB962C8B-B14F-4D97-AF65-F5344CB8AC3E}">
        <p14:creationId xmlns:p14="http://schemas.microsoft.com/office/powerpoint/2010/main" val="348223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64BE5A"/>
                </a:solidFill>
              </a:rPr>
              <a:t>for more information</a:t>
            </a:r>
          </a:p>
        </p:txBody>
      </p:sp>
      <p:sp>
        <p:nvSpPr>
          <p:cNvPr id="5" name="Content Placeholder 4"/>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spcBef>
                <a:spcPts val="0"/>
              </a:spcBef>
              <a:buNone/>
            </a:pPr>
            <a:br>
              <a:rPr lang="en-US" sz="2400" b="1" dirty="0">
                <a:solidFill>
                  <a:srgbClr val="0175C0"/>
                </a:solidFill>
              </a:rPr>
            </a:br>
            <a:br>
              <a:rPr lang="en-US" sz="2400" b="1" dirty="0">
                <a:solidFill>
                  <a:srgbClr val="0175C0"/>
                </a:solidFill>
              </a:rPr>
            </a:br>
            <a:br>
              <a:rPr lang="en-US" sz="2400" b="1" dirty="0">
                <a:solidFill>
                  <a:srgbClr val="0175C0"/>
                </a:solidFill>
              </a:rPr>
            </a:br>
            <a:r>
              <a:rPr lang="en-US" sz="2400" b="1" dirty="0">
                <a:solidFill>
                  <a:srgbClr val="0175C0"/>
                </a:solidFill>
              </a:rPr>
              <a:t>Workcred Headquarters</a:t>
            </a:r>
          </a:p>
          <a:p>
            <a:pPr marL="0" indent="0" algn="ctr">
              <a:spcBef>
                <a:spcPts val="0"/>
              </a:spcBef>
              <a:buNone/>
            </a:pPr>
            <a:r>
              <a:rPr lang="en-US" sz="2400" dirty="0">
                <a:solidFill>
                  <a:srgbClr val="0175C0"/>
                </a:solidFill>
              </a:rPr>
              <a:t>1899 L Street, NW</a:t>
            </a:r>
          </a:p>
          <a:p>
            <a:pPr marL="0" indent="0" algn="ctr">
              <a:spcBef>
                <a:spcPts val="0"/>
              </a:spcBef>
              <a:buNone/>
            </a:pPr>
            <a:r>
              <a:rPr lang="en-US" sz="2400" dirty="0">
                <a:solidFill>
                  <a:srgbClr val="0175C0"/>
                </a:solidFill>
              </a:rPr>
              <a:t>Washington, DC 20036</a:t>
            </a:r>
          </a:p>
          <a:p>
            <a:pPr marL="0" indent="0" algn="ctr">
              <a:spcBef>
                <a:spcPts val="0"/>
              </a:spcBef>
              <a:buNone/>
            </a:pPr>
            <a:r>
              <a:rPr lang="en-US" sz="2400" dirty="0">
                <a:solidFill>
                  <a:srgbClr val="64BE5A"/>
                </a:solidFill>
              </a:rPr>
              <a:t>www.workcred.org</a:t>
            </a:r>
          </a:p>
        </p:txBody>
      </p:sp>
      <p:sp>
        <p:nvSpPr>
          <p:cNvPr id="6" name="Text Placeholder 5"/>
          <p:cNvSpPr>
            <a:spLocks noGrp="1"/>
          </p:cNvSpPr>
          <p:nvPr>
            <p:ph type="body" sz="half" idx="2"/>
          </p:nvPr>
        </p:nvSpPr>
        <p:spPr>
          <a:ln w="12700">
            <a:solidFill>
              <a:srgbClr val="0175C0"/>
            </a:solidFill>
          </a:ln>
        </p:spPr>
        <p:txBody>
          <a:bodyPr/>
          <a:lstStyle/>
          <a:p>
            <a:endParaRPr lang="en-US" dirty="0"/>
          </a:p>
          <a:p>
            <a:pPr algn="ctr">
              <a:spcBef>
                <a:spcPts val="0"/>
              </a:spcBef>
            </a:pPr>
            <a:br>
              <a:rPr lang="en-US" sz="2400" b="1" dirty="0"/>
            </a:br>
            <a:br>
              <a:rPr lang="en-US" sz="2400" b="1" dirty="0"/>
            </a:br>
            <a:br>
              <a:rPr lang="en-US" sz="2400" b="1" dirty="0"/>
            </a:br>
            <a:r>
              <a:rPr lang="en-US" sz="2400" b="1" dirty="0">
                <a:solidFill>
                  <a:srgbClr val="0175C0"/>
                </a:solidFill>
              </a:rPr>
              <a:t>Roy Swift</a:t>
            </a:r>
          </a:p>
          <a:p>
            <a:pPr algn="ctr">
              <a:spcBef>
                <a:spcPts val="0"/>
              </a:spcBef>
            </a:pPr>
            <a:r>
              <a:rPr lang="en-US" sz="1800" b="1" dirty="0">
                <a:solidFill>
                  <a:srgbClr val="0175C0"/>
                </a:solidFill>
              </a:rPr>
              <a:t>Executive Director</a:t>
            </a:r>
          </a:p>
          <a:p>
            <a:pPr algn="ctr">
              <a:spcBef>
                <a:spcPts val="0"/>
              </a:spcBef>
            </a:pPr>
            <a:r>
              <a:rPr lang="en-US" sz="1800" b="1" dirty="0">
                <a:solidFill>
                  <a:srgbClr val="0175C0"/>
                </a:solidFill>
              </a:rPr>
              <a:t>Workcred</a:t>
            </a:r>
          </a:p>
          <a:p>
            <a:pPr algn="ctr">
              <a:spcBef>
                <a:spcPts val="0"/>
              </a:spcBef>
            </a:pPr>
            <a:r>
              <a:rPr lang="en-US" sz="1800" dirty="0">
                <a:solidFill>
                  <a:srgbClr val="64BE5A"/>
                </a:solidFill>
              </a:rPr>
              <a:t>rswift@workcred.org</a:t>
            </a:r>
          </a:p>
          <a:p>
            <a:pPr algn="ctr">
              <a:spcBef>
                <a:spcPts val="0"/>
              </a:spcBef>
            </a:pPr>
            <a:r>
              <a:rPr lang="en-US" sz="1800" dirty="0">
                <a:solidFill>
                  <a:srgbClr val="64BE5A"/>
                </a:solidFill>
              </a:rPr>
              <a:t>202.331.3617</a:t>
            </a:r>
          </a:p>
          <a:p>
            <a:pPr algn="ctr">
              <a:spcBef>
                <a:spcPts val="0"/>
              </a:spcBef>
            </a:pPr>
            <a:r>
              <a:rPr lang="en-US" sz="1800" dirty="0">
                <a:solidFill>
                  <a:srgbClr val="64BE5A"/>
                </a:solidFill>
              </a:rPr>
              <a:t>www.workcred.org</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1478280"/>
            <a:ext cx="3657600" cy="1737360"/>
          </a:xfrm>
          <a:prstGeom prst="rect">
            <a:avLst/>
          </a:prstGeom>
        </p:spPr>
      </p:pic>
    </p:spTree>
    <p:extLst>
      <p:ext uri="{BB962C8B-B14F-4D97-AF65-F5344CB8AC3E}">
        <p14:creationId xmlns:p14="http://schemas.microsoft.com/office/powerpoint/2010/main" val="286173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0"/>
          <p:cNvSpPr/>
          <p:nvPr/>
        </p:nvSpPr>
        <p:spPr>
          <a:xfrm>
            <a:off x="2695072" y="903455"/>
            <a:ext cx="6785811" cy="369332"/>
          </a:xfrm>
          <a:prstGeom prst="rect">
            <a:avLst/>
          </a:prstGeom>
          <a:noFill/>
          <a:ln>
            <a:noFill/>
          </a:ln>
        </p:spPr>
        <p:txBody>
          <a:bodyPr spcFirstLastPara="1" wrap="square" lIns="91433" tIns="45700" rIns="91433" bIns="45700" anchor="t" anchorCtr="0">
            <a:noAutofit/>
          </a:bodyPr>
          <a:lstStyle/>
          <a:p>
            <a:pPr algn="ctr" defTabSz="1219170">
              <a:buClr>
                <a:srgbClr val="000000"/>
              </a:buClr>
            </a:pPr>
            <a:endParaRPr sz="1867" kern="0">
              <a:solidFill>
                <a:srgbClr val="226E93"/>
              </a:solidFill>
              <a:latin typeface="Lato"/>
              <a:ea typeface="Lato"/>
              <a:cs typeface="Lato"/>
              <a:sym typeface="Lato"/>
            </a:endParaRPr>
          </a:p>
        </p:txBody>
      </p:sp>
      <p:pic>
        <p:nvPicPr>
          <p:cNvPr id="167" name="Google Shape;167;p30">
            <a:hlinkClick r:id="rId3"/>
          </p:cNvPr>
          <p:cNvPicPr preferRelativeResize="0"/>
          <p:nvPr/>
        </p:nvPicPr>
        <p:blipFill rotWithShape="1">
          <a:blip r:embed="rId4">
            <a:alphaModFix/>
          </a:blip>
          <a:srcRect/>
          <a:stretch/>
        </p:blipFill>
        <p:spPr>
          <a:xfrm>
            <a:off x="369218" y="144151"/>
            <a:ext cx="1451809" cy="1594815"/>
          </a:xfrm>
          <a:prstGeom prst="rect">
            <a:avLst/>
          </a:prstGeom>
          <a:noFill/>
          <a:ln>
            <a:noFill/>
          </a:ln>
        </p:spPr>
      </p:pic>
      <p:sp>
        <p:nvSpPr>
          <p:cNvPr id="168" name="Google Shape;168;p30"/>
          <p:cNvSpPr txBox="1"/>
          <p:nvPr/>
        </p:nvSpPr>
        <p:spPr>
          <a:xfrm>
            <a:off x="743257" y="2605418"/>
            <a:ext cx="11317417" cy="2308324"/>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7200" kern="0">
                <a:solidFill>
                  <a:srgbClr val="000000"/>
                </a:solidFill>
                <a:latin typeface="Calibri"/>
                <a:ea typeface="Calibri"/>
                <a:cs typeface="Calibri"/>
                <a:sym typeface="Calibri"/>
              </a:rPr>
              <a:t>MicroLearning</a:t>
            </a:r>
            <a:endParaRPr sz="7200" kern="0">
              <a:solidFill>
                <a:srgbClr val="000000"/>
              </a:solidFill>
              <a:latin typeface="Calibri"/>
              <a:ea typeface="Calibri"/>
              <a:cs typeface="Calibri"/>
              <a:sym typeface="Calibri"/>
            </a:endParaRPr>
          </a:p>
          <a:p>
            <a:pPr defTabSz="1219170">
              <a:buClr>
                <a:srgbClr val="000000"/>
              </a:buClr>
            </a:pPr>
            <a:r>
              <a:rPr lang="en" sz="7200" kern="0">
                <a:solidFill>
                  <a:srgbClr val="000000"/>
                </a:solidFill>
                <a:latin typeface="Calibri"/>
                <a:ea typeface="Calibri"/>
                <a:cs typeface="Calibri"/>
                <a:sym typeface="Calibri"/>
              </a:rPr>
              <a:t>       </a:t>
            </a:r>
            <a:endParaRPr sz="1467" kern="0">
              <a:solidFill>
                <a:srgbClr val="000000"/>
              </a:solidFill>
              <a:latin typeface="Arial"/>
              <a:cs typeface="Arial"/>
              <a:sym typeface="Arial"/>
            </a:endParaRPr>
          </a:p>
        </p:txBody>
      </p:sp>
      <p:sp>
        <p:nvSpPr>
          <p:cNvPr id="169" name="Google Shape;169;p30"/>
          <p:cNvSpPr txBox="1">
            <a:spLocks noGrp="1"/>
          </p:cNvSpPr>
          <p:nvPr>
            <p:ph type="ftr" idx="11"/>
          </p:nvPr>
        </p:nvSpPr>
        <p:spPr>
          <a:xfrm>
            <a:off x="4038600" y="6349495"/>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
        <p:nvSpPr>
          <p:cNvPr id="170" name="Google Shape;170;p30"/>
          <p:cNvSpPr txBox="1"/>
          <p:nvPr/>
        </p:nvSpPr>
        <p:spPr>
          <a:xfrm>
            <a:off x="2172162" y="6023275"/>
            <a:ext cx="7831631" cy="36933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600" kern="0">
                <a:solidFill>
                  <a:srgbClr val="FF0000"/>
                </a:solidFill>
                <a:latin typeface="Calibri"/>
                <a:ea typeface="Calibri"/>
                <a:cs typeface="Calibri"/>
                <a:sym typeface="Calibri"/>
              </a:rPr>
              <a:t>I have no affiliation with any of the software programs that will be used in this presentation</a:t>
            </a:r>
            <a:r>
              <a:rPr lang="en" sz="1867" kern="0">
                <a:solidFill>
                  <a:srgbClr val="FF0000"/>
                </a:solidFill>
                <a:latin typeface="Calibri"/>
                <a:ea typeface="Calibri"/>
                <a:cs typeface="Calibri"/>
                <a:sym typeface="Calibri"/>
              </a:rPr>
              <a:t>.</a:t>
            </a:r>
            <a:endParaRPr sz="1467" kern="0">
              <a:solidFill>
                <a:srgbClr val="000000"/>
              </a:solidFill>
              <a:latin typeface="Arial"/>
              <a:cs typeface="Arial"/>
              <a:sym typeface="Arial"/>
            </a:endParaRPr>
          </a:p>
        </p:txBody>
      </p:sp>
      <p:sp>
        <p:nvSpPr>
          <p:cNvPr id="171" name="Google Shape;171;p30"/>
          <p:cNvSpPr/>
          <p:nvPr/>
        </p:nvSpPr>
        <p:spPr>
          <a:xfrm>
            <a:off x="3042678" y="287242"/>
            <a:ext cx="6718575" cy="2215991"/>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800" b="1" kern="0">
                <a:solidFill>
                  <a:srgbClr val="FF0000"/>
                </a:solidFill>
                <a:latin typeface="Raleway"/>
                <a:ea typeface="Raleway"/>
                <a:cs typeface="Raleway"/>
                <a:sym typeface="Raleway"/>
              </a:rPr>
              <a:t>Micro-Learning,</a:t>
            </a:r>
            <a:r>
              <a:rPr lang="en" sz="2800" b="1" kern="0">
                <a:solidFill>
                  <a:srgbClr val="0C0C0C"/>
                </a:solidFill>
                <a:latin typeface="Raleway"/>
                <a:ea typeface="Raleway"/>
                <a:cs typeface="Raleway"/>
                <a:sym typeface="Raleway"/>
              </a:rPr>
              <a:t> </a:t>
            </a:r>
            <a:endParaRPr sz="1467" kern="0">
              <a:solidFill>
                <a:srgbClr val="000000"/>
              </a:solidFill>
              <a:latin typeface="Arial"/>
              <a:cs typeface="Arial"/>
              <a:sym typeface="Arial"/>
            </a:endParaRPr>
          </a:p>
          <a:p>
            <a:pPr algn="ctr" defTabSz="1219170">
              <a:buClr>
                <a:srgbClr val="000000"/>
              </a:buClr>
            </a:pPr>
            <a:r>
              <a:rPr lang="en" sz="2800" b="1" kern="0">
                <a:solidFill>
                  <a:srgbClr val="0C0C0C"/>
                </a:solidFill>
                <a:latin typeface="Raleway"/>
                <a:ea typeface="Raleway"/>
                <a:cs typeface="Raleway"/>
                <a:sym typeface="Raleway"/>
              </a:rPr>
              <a:t>the Next Great Innovation in Certification and Assessment</a:t>
            </a:r>
            <a:endParaRPr sz="1467" kern="0">
              <a:solidFill>
                <a:srgbClr val="000000"/>
              </a:solidFill>
              <a:latin typeface="Arial"/>
              <a:cs typeface="Arial"/>
              <a:sym typeface="Arial"/>
            </a:endParaRPr>
          </a:p>
          <a:p>
            <a:pPr algn="ctr" defTabSz="1219170">
              <a:buClr>
                <a:srgbClr val="000000"/>
              </a:buClr>
            </a:pPr>
            <a:endParaRPr sz="1867" b="1" kern="0">
              <a:solidFill>
                <a:srgbClr val="0C0C0C"/>
              </a:solidFill>
              <a:latin typeface="Raleway"/>
              <a:ea typeface="Raleway"/>
              <a:cs typeface="Raleway"/>
              <a:sym typeface="Raleway"/>
            </a:endParaRPr>
          </a:p>
          <a:p>
            <a:pPr algn="ctr" defTabSz="1219170">
              <a:buClr>
                <a:srgbClr val="000000"/>
              </a:buClr>
            </a:pPr>
            <a:br>
              <a:rPr lang="en" sz="1867" kern="0">
                <a:solidFill>
                  <a:srgbClr val="000000"/>
                </a:solidFill>
                <a:latin typeface="Calibri"/>
                <a:ea typeface="Calibri"/>
                <a:cs typeface="Calibri"/>
                <a:sym typeface="Calibri"/>
              </a:rPr>
            </a:br>
            <a:endParaRPr sz="1867" b="1" kern="0">
              <a:solidFill>
                <a:srgbClr val="0C0C0C"/>
              </a:solidFill>
              <a:latin typeface="Raleway"/>
              <a:ea typeface="Raleway"/>
              <a:cs typeface="Raleway"/>
              <a:sym typeface="Raleway"/>
            </a:endParaRPr>
          </a:p>
        </p:txBody>
      </p:sp>
      <p:pic>
        <p:nvPicPr>
          <p:cNvPr id="172" name="Google Shape;172;p30"/>
          <p:cNvPicPr preferRelativeResize="0"/>
          <p:nvPr/>
        </p:nvPicPr>
        <p:blipFill rotWithShape="1">
          <a:blip r:embed="rId5">
            <a:alphaModFix/>
          </a:blip>
          <a:srcRect/>
          <a:stretch/>
        </p:blipFill>
        <p:spPr>
          <a:xfrm>
            <a:off x="160422" y="144151"/>
            <a:ext cx="2695073" cy="2091935"/>
          </a:xfrm>
          <a:prstGeom prst="rect">
            <a:avLst/>
          </a:prstGeom>
          <a:noFill/>
          <a:ln>
            <a:noFill/>
          </a:ln>
        </p:spPr>
      </p:pic>
      <p:pic>
        <p:nvPicPr>
          <p:cNvPr id="173" name="Google Shape;173;p30"/>
          <p:cNvPicPr preferRelativeResize="0"/>
          <p:nvPr/>
        </p:nvPicPr>
        <p:blipFill rotWithShape="1">
          <a:blip r:embed="rId6">
            <a:alphaModFix/>
          </a:blip>
          <a:srcRect/>
          <a:stretch/>
        </p:blipFill>
        <p:spPr>
          <a:xfrm>
            <a:off x="1892495" y="2426448"/>
            <a:ext cx="8390964" cy="3494641"/>
          </a:xfrm>
          <a:prstGeom prst="rect">
            <a:avLst/>
          </a:prstGeom>
          <a:noFill/>
          <a:ln>
            <a:noFill/>
          </a:ln>
        </p:spPr>
      </p:pic>
      <p:sp>
        <p:nvSpPr>
          <p:cNvPr id="174" name="Google Shape;174;p30"/>
          <p:cNvSpPr txBox="1"/>
          <p:nvPr/>
        </p:nvSpPr>
        <p:spPr>
          <a:xfrm>
            <a:off x="2934447" y="1954930"/>
            <a:ext cx="6096000" cy="36933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kern="0">
                <a:solidFill>
                  <a:srgbClr val="000000"/>
                </a:solidFill>
                <a:latin typeface="Calibri"/>
                <a:ea typeface="Calibri"/>
                <a:cs typeface="Calibri"/>
                <a:sym typeface="Calibri"/>
              </a:rPr>
              <a:t>Dennis Glenn, MFA</a:t>
            </a:r>
            <a:endParaRPr sz="1467" kern="0">
              <a:solidFill>
                <a:srgbClr val="000000"/>
              </a:solidFill>
              <a:latin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txBox="1">
            <a:spLocks noGrp="1"/>
          </p:cNvSpPr>
          <p:nvPr>
            <p:ph type="ftr" idx="11"/>
          </p:nvPr>
        </p:nvSpPr>
        <p:spPr>
          <a:xfrm>
            <a:off x="4038600" y="6322834"/>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
        <p:nvSpPr>
          <p:cNvPr id="181" name="Google Shape;181;p31"/>
          <p:cNvSpPr txBox="1"/>
          <p:nvPr/>
        </p:nvSpPr>
        <p:spPr>
          <a:xfrm>
            <a:off x="403200" y="273600"/>
            <a:ext cx="11728800" cy="6059243"/>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4800" kern="0">
                <a:solidFill>
                  <a:srgbClr val="333333"/>
                </a:solidFill>
                <a:latin typeface="Arial"/>
                <a:ea typeface="Arial"/>
                <a:cs typeface="Arial"/>
                <a:sym typeface="Arial"/>
              </a:rPr>
              <a:t>Gaming has become one of the biggest global entertainment industries, with </a:t>
            </a:r>
            <a:r>
              <a:rPr lang="en" sz="4800" u="sng" kern="0">
                <a:solidFill>
                  <a:srgbClr val="0563C1"/>
                </a:solidFill>
                <a:latin typeface="Arial"/>
                <a:ea typeface="Arial"/>
                <a:cs typeface="Arial"/>
                <a:sym typeface="Arial"/>
                <a:hlinkClick r:id="rId3"/>
              </a:rPr>
              <a:t>2.7 billion people</a:t>
            </a:r>
            <a:r>
              <a:rPr lang="en" sz="4800" kern="0">
                <a:solidFill>
                  <a:srgbClr val="333333"/>
                </a:solidFill>
                <a:latin typeface="Arial"/>
                <a:ea typeface="Arial"/>
                <a:cs typeface="Arial"/>
                <a:sym typeface="Arial"/>
              </a:rPr>
              <a:t> projected to play a game this year, according to the gaming market researcher Newzoo. </a:t>
            </a:r>
            <a:r>
              <a:rPr lang="en" sz="4800" u="sng" kern="0">
                <a:solidFill>
                  <a:srgbClr val="0563C1"/>
                </a:solidFill>
                <a:latin typeface="Arial"/>
                <a:ea typeface="Arial"/>
                <a:cs typeface="Arial"/>
                <a:sym typeface="Arial"/>
                <a:hlinkClick r:id="rId4"/>
              </a:rPr>
              <a:t>Growth has accelerated</a:t>
            </a:r>
            <a:r>
              <a:rPr lang="en" sz="4800" kern="0">
                <a:solidFill>
                  <a:srgbClr val="333333"/>
                </a:solidFill>
                <a:latin typeface="Arial"/>
                <a:ea typeface="Arial"/>
                <a:cs typeface="Arial"/>
                <a:sym typeface="Arial"/>
              </a:rPr>
              <a:t> during the pandemic, and gamers worldwide are expected to spend nearly $160 billion this year.   </a:t>
            </a:r>
            <a:r>
              <a:rPr lang="en" sz="1867" u="sng" kern="0">
                <a:solidFill>
                  <a:srgbClr val="0563C1"/>
                </a:solidFill>
                <a:latin typeface="Arial"/>
                <a:ea typeface="Arial"/>
                <a:cs typeface="Arial"/>
                <a:sym typeface="Arial"/>
                <a:hlinkClick r:id="rId5"/>
              </a:rPr>
              <a:t>https://www.nytimes.com/2020/09/15/technology/xbox-series-x-playstation-5.html</a:t>
            </a:r>
            <a:endParaRPr sz="1867" kern="0">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2"/>
          <p:cNvPicPr preferRelativeResize="0"/>
          <p:nvPr/>
        </p:nvPicPr>
        <p:blipFill rotWithShape="1">
          <a:blip r:embed="rId3">
            <a:alphaModFix/>
          </a:blip>
          <a:srcRect/>
          <a:stretch/>
        </p:blipFill>
        <p:spPr>
          <a:xfrm>
            <a:off x="514992" y="86711"/>
            <a:ext cx="11162017" cy="5845491"/>
          </a:xfrm>
          <a:prstGeom prst="rect">
            <a:avLst/>
          </a:prstGeom>
          <a:noFill/>
          <a:ln>
            <a:noFill/>
          </a:ln>
        </p:spPr>
      </p:pic>
      <p:sp>
        <p:nvSpPr>
          <p:cNvPr id="188" name="Google Shape;188;p32"/>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
        <p:nvSpPr>
          <p:cNvPr id="189" name="Google Shape;189;p32"/>
          <p:cNvSpPr txBox="1"/>
          <p:nvPr/>
        </p:nvSpPr>
        <p:spPr>
          <a:xfrm>
            <a:off x="968708" y="6097114"/>
            <a:ext cx="10645115" cy="307777"/>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467" u="sng" kern="0">
                <a:solidFill>
                  <a:srgbClr val="0563C1"/>
                </a:solidFill>
                <a:latin typeface="Calibri"/>
                <a:ea typeface="Calibri"/>
                <a:cs typeface="Calibri"/>
                <a:sym typeface="Calibri"/>
                <a:hlinkClick r:id="rId4"/>
              </a:rPr>
              <a:t>https://www.slideshare.net/jbersin/the-disruptive-nature-of-digital-learning-ten-things-weve-learned/22-Source_Meet_the_Modern_Learner</a:t>
            </a:r>
            <a:endParaRPr sz="1467" kern="0">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
        <p:nvSpPr>
          <p:cNvPr id="196" name="Google Shape;196;p33"/>
          <p:cNvSpPr txBox="1"/>
          <p:nvPr/>
        </p:nvSpPr>
        <p:spPr>
          <a:xfrm>
            <a:off x="2253008" y="5987018"/>
            <a:ext cx="8319153" cy="36933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u="sng" kern="0">
                <a:solidFill>
                  <a:srgbClr val="0563C1"/>
                </a:solidFill>
                <a:latin typeface="Calibri"/>
                <a:ea typeface="Calibri"/>
                <a:cs typeface="Calibri"/>
                <a:sym typeface="Calibri"/>
                <a:hlinkClick r:id="rId3"/>
              </a:rPr>
              <a:t>https://sketchfab.com/3d-models/anesthesia-sf-7ae35c7d5b9b4872af390969292f7914</a:t>
            </a:r>
            <a:endParaRPr sz="1867" kern="0">
              <a:solidFill>
                <a:srgbClr val="000000"/>
              </a:solidFill>
              <a:latin typeface="Calibri"/>
              <a:ea typeface="Calibri"/>
              <a:cs typeface="Calibri"/>
              <a:sym typeface="Calibri"/>
            </a:endParaRPr>
          </a:p>
        </p:txBody>
      </p:sp>
      <p:pic>
        <p:nvPicPr>
          <p:cNvPr id="197" name="Google Shape;197;p33"/>
          <p:cNvPicPr preferRelativeResize="0"/>
          <p:nvPr/>
        </p:nvPicPr>
        <p:blipFill rotWithShape="1">
          <a:blip r:embed="rId4">
            <a:alphaModFix/>
          </a:blip>
          <a:srcRect/>
          <a:stretch/>
        </p:blipFill>
        <p:spPr>
          <a:xfrm>
            <a:off x="264247" y="136526"/>
            <a:ext cx="11547539" cy="532630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4"/>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pic>
        <p:nvPicPr>
          <p:cNvPr id="203" name="Google Shape;203;p34"/>
          <p:cNvPicPr preferRelativeResize="0"/>
          <p:nvPr/>
        </p:nvPicPr>
        <p:blipFill rotWithShape="1">
          <a:blip r:embed="rId3">
            <a:alphaModFix/>
          </a:blip>
          <a:srcRect/>
          <a:stretch/>
        </p:blipFill>
        <p:spPr>
          <a:xfrm>
            <a:off x="771426" y="424207"/>
            <a:ext cx="10879745" cy="5029200"/>
          </a:xfrm>
          <a:prstGeom prst="rect">
            <a:avLst/>
          </a:prstGeom>
          <a:noFill/>
          <a:ln>
            <a:noFill/>
          </a:ln>
        </p:spPr>
      </p:pic>
      <p:sp>
        <p:nvSpPr>
          <p:cNvPr id="204" name="Google Shape;204;p34">
            <a:hlinkClick r:id="rId4" action="ppaction://hlinksldjump"/>
          </p:cNvPr>
          <p:cNvSpPr txBox="1"/>
          <p:nvPr/>
        </p:nvSpPr>
        <p:spPr>
          <a:xfrm>
            <a:off x="1390453" y="6064463"/>
            <a:ext cx="2427403" cy="36933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u="sng" kern="0">
                <a:solidFill>
                  <a:srgbClr val="0563C1"/>
                </a:solidFill>
                <a:latin typeface="Calibri"/>
                <a:ea typeface="Calibri"/>
                <a:cs typeface="Calibri"/>
                <a:sym typeface="Calibri"/>
                <a:hlinkClick r:id="rId5"/>
              </a:rPr>
              <a:t>https://skfb.ly/6V7R7</a:t>
            </a:r>
            <a:endParaRPr sz="1867" kern="0">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5"/>
          <p:cNvPicPr preferRelativeResize="0"/>
          <p:nvPr/>
        </p:nvPicPr>
        <p:blipFill rotWithShape="1">
          <a:blip r:embed="rId3">
            <a:alphaModFix/>
          </a:blip>
          <a:srcRect/>
          <a:stretch/>
        </p:blipFill>
        <p:spPr>
          <a:xfrm>
            <a:off x="613854" y="336884"/>
            <a:ext cx="10964292" cy="5628819"/>
          </a:xfrm>
          <a:prstGeom prst="rect">
            <a:avLst/>
          </a:prstGeom>
          <a:noFill/>
          <a:ln>
            <a:noFill/>
          </a:ln>
        </p:spPr>
      </p:pic>
      <p:sp>
        <p:nvSpPr>
          <p:cNvPr id="210" name="Google Shape;210;p35"/>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
        <p:nvSpPr>
          <p:cNvPr id="211" name="Google Shape;211;p35"/>
          <p:cNvSpPr txBox="1"/>
          <p:nvPr/>
        </p:nvSpPr>
        <p:spPr>
          <a:xfrm>
            <a:off x="3120272" y="6013270"/>
            <a:ext cx="5882123" cy="36933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u="sng" kern="0">
                <a:solidFill>
                  <a:srgbClr val="0563C1"/>
                </a:solidFill>
                <a:latin typeface="Calibri"/>
                <a:ea typeface="Calibri"/>
                <a:cs typeface="Calibri"/>
                <a:sym typeface="Calibri"/>
                <a:hlinkClick r:id="rId4"/>
              </a:rPr>
              <a:t>https://www.strategyzer.com/canvas/business-model-canvas</a:t>
            </a:r>
            <a:endParaRPr sz="1867" kern="0">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6"/>
          <p:cNvPicPr preferRelativeResize="0"/>
          <p:nvPr/>
        </p:nvPicPr>
        <p:blipFill rotWithShape="1">
          <a:blip r:embed="rId3">
            <a:alphaModFix/>
          </a:blip>
          <a:srcRect/>
          <a:stretch/>
        </p:blipFill>
        <p:spPr>
          <a:xfrm>
            <a:off x="153705" y="37658"/>
            <a:ext cx="6599185" cy="4086751"/>
          </a:xfrm>
          <a:prstGeom prst="rect">
            <a:avLst/>
          </a:prstGeom>
          <a:noFill/>
          <a:ln>
            <a:noFill/>
          </a:ln>
        </p:spPr>
      </p:pic>
      <p:pic>
        <p:nvPicPr>
          <p:cNvPr id="217" name="Google Shape;217;p36"/>
          <p:cNvPicPr preferRelativeResize="0"/>
          <p:nvPr/>
        </p:nvPicPr>
        <p:blipFill rotWithShape="1">
          <a:blip r:embed="rId4">
            <a:alphaModFix/>
          </a:blip>
          <a:srcRect/>
          <a:stretch/>
        </p:blipFill>
        <p:spPr>
          <a:xfrm>
            <a:off x="3820263" y="2062807"/>
            <a:ext cx="4428571" cy="2666667"/>
          </a:xfrm>
          <a:prstGeom prst="rect">
            <a:avLst/>
          </a:prstGeom>
          <a:noFill/>
          <a:ln>
            <a:noFill/>
          </a:ln>
        </p:spPr>
      </p:pic>
      <p:pic>
        <p:nvPicPr>
          <p:cNvPr id="218" name="Google Shape;218;p36"/>
          <p:cNvPicPr preferRelativeResize="0"/>
          <p:nvPr/>
        </p:nvPicPr>
        <p:blipFill rotWithShape="1">
          <a:blip r:embed="rId5">
            <a:alphaModFix/>
          </a:blip>
          <a:srcRect/>
          <a:stretch/>
        </p:blipFill>
        <p:spPr>
          <a:xfrm>
            <a:off x="7300929" y="3686088"/>
            <a:ext cx="4723809" cy="2695237"/>
          </a:xfrm>
          <a:prstGeom prst="rect">
            <a:avLst/>
          </a:prstGeom>
          <a:noFill/>
          <a:ln>
            <a:noFill/>
          </a:ln>
        </p:spPr>
      </p:pic>
      <p:pic>
        <p:nvPicPr>
          <p:cNvPr id="219" name="Google Shape;219;p36"/>
          <p:cNvPicPr preferRelativeResize="0"/>
          <p:nvPr/>
        </p:nvPicPr>
        <p:blipFill rotWithShape="1">
          <a:blip r:embed="rId6">
            <a:alphaModFix/>
          </a:blip>
          <a:srcRect/>
          <a:stretch/>
        </p:blipFill>
        <p:spPr>
          <a:xfrm>
            <a:off x="7833141" y="263569"/>
            <a:ext cx="4438228" cy="2666665"/>
          </a:xfrm>
          <a:prstGeom prst="rect">
            <a:avLst/>
          </a:prstGeom>
          <a:noFill/>
          <a:ln>
            <a:noFill/>
          </a:ln>
        </p:spPr>
      </p:pic>
      <p:pic>
        <p:nvPicPr>
          <p:cNvPr id="220" name="Google Shape;220;p36"/>
          <p:cNvPicPr preferRelativeResize="0"/>
          <p:nvPr/>
        </p:nvPicPr>
        <p:blipFill rotWithShape="1">
          <a:blip r:embed="rId7">
            <a:alphaModFix/>
          </a:blip>
          <a:srcRect/>
          <a:stretch/>
        </p:blipFill>
        <p:spPr>
          <a:xfrm>
            <a:off x="639112" y="3994812"/>
            <a:ext cx="4800000" cy="2523809"/>
          </a:xfrm>
          <a:prstGeom prst="rect">
            <a:avLst/>
          </a:prstGeom>
          <a:noFill/>
          <a:ln>
            <a:noFill/>
          </a:ln>
        </p:spPr>
      </p:pic>
      <p:sp>
        <p:nvSpPr>
          <p:cNvPr id="221" name="Google Shape;221;p36"/>
          <p:cNvSpPr txBox="1"/>
          <p:nvPr/>
        </p:nvSpPr>
        <p:spPr>
          <a:xfrm>
            <a:off x="4656476" y="3497726"/>
            <a:ext cx="3049185" cy="1015663"/>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6000" kern="0">
                <a:solidFill>
                  <a:srgbClr val="FF0000"/>
                </a:solidFill>
                <a:latin typeface="Calibri"/>
                <a:ea typeface="Calibri"/>
                <a:cs typeface="Calibri"/>
                <a:sym typeface="Calibri"/>
              </a:rPr>
              <a:t>Who!</a:t>
            </a:r>
            <a:endParaRPr sz="1467" kern="0">
              <a:solidFill>
                <a:srgbClr val="000000"/>
              </a:solidFill>
              <a:latin typeface="Arial"/>
              <a:cs typeface="Arial"/>
              <a:sym typeface="Arial"/>
            </a:endParaRPr>
          </a:p>
        </p:txBody>
      </p:sp>
      <p:sp>
        <p:nvSpPr>
          <p:cNvPr id="222" name="Google Shape;222;p36"/>
          <p:cNvSpPr/>
          <p:nvPr/>
        </p:nvSpPr>
        <p:spPr>
          <a:xfrm>
            <a:off x="1884947" y="2613518"/>
            <a:ext cx="5175419" cy="1015663"/>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6000" kern="0">
                <a:solidFill>
                  <a:srgbClr val="FF0000"/>
                </a:solidFill>
                <a:latin typeface="Calibri"/>
                <a:ea typeface="Calibri"/>
                <a:cs typeface="Calibri"/>
                <a:sym typeface="Calibri"/>
              </a:rPr>
              <a:t>Why!</a:t>
            </a:r>
            <a:endParaRPr sz="1467" kern="0">
              <a:solidFill>
                <a:srgbClr val="000000"/>
              </a:solidFill>
              <a:latin typeface="Arial"/>
              <a:cs typeface="Arial"/>
              <a:sym typeface="Arial"/>
            </a:endParaRPr>
          </a:p>
        </p:txBody>
      </p:sp>
      <p:sp>
        <p:nvSpPr>
          <p:cNvPr id="223" name="Google Shape;223;p36"/>
          <p:cNvSpPr/>
          <p:nvPr/>
        </p:nvSpPr>
        <p:spPr>
          <a:xfrm flipH="1">
            <a:off x="9095698" y="5362995"/>
            <a:ext cx="2550871" cy="1015663"/>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6000" kern="0">
                <a:solidFill>
                  <a:srgbClr val="FF0000"/>
                </a:solidFill>
                <a:latin typeface="Calibri"/>
                <a:ea typeface="Calibri"/>
                <a:cs typeface="Calibri"/>
                <a:sym typeface="Calibri"/>
              </a:rPr>
              <a:t>What!</a:t>
            </a:r>
            <a:endParaRPr sz="1467" kern="0">
              <a:solidFill>
                <a:srgbClr val="000000"/>
              </a:solidFill>
              <a:latin typeface="Arial"/>
              <a:cs typeface="Arial"/>
              <a:sym typeface="Arial"/>
            </a:endParaRPr>
          </a:p>
        </p:txBody>
      </p:sp>
      <p:sp>
        <p:nvSpPr>
          <p:cNvPr id="224" name="Google Shape;224;p36"/>
          <p:cNvSpPr/>
          <p:nvPr/>
        </p:nvSpPr>
        <p:spPr>
          <a:xfrm>
            <a:off x="2909460" y="5340687"/>
            <a:ext cx="1678665" cy="1015663"/>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6000" kern="0">
                <a:solidFill>
                  <a:srgbClr val="FF0000"/>
                </a:solidFill>
                <a:latin typeface="Calibri"/>
                <a:ea typeface="Calibri"/>
                <a:cs typeface="Calibri"/>
                <a:sym typeface="Calibri"/>
              </a:rPr>
              <a:t>Who</a:t>
            </a:r>
            <a:endParaRPr sz="1467" kern="0">
              <a:solidFill>
                <a:srgbClr val="000000"/>
              </a:solidFill>
              <a:latin typeface="Arial"/>
              <a:cs typeface="Arial"/>
              <a:sym typeface="Arial"/>
            </a:endParaRPr>
          </a:p>
        </p:txBody>
      </p:sp>
      <p:sp>
        <p:nvSpPr>
          <p:cNvPr id="225" name="Google Shape;225;p36"/>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
        <p:nvSpPr>
          <p:cNvPr id="226" name="Google Shape;226;p36"/>
          <p:cNvSpPr/>
          <p:nvPr/>
        </p:nvSpPr>
        <p:spPr>
          <a:xfrm>
            <a:off x="7060366" y="3629181"/>
            <a:ext cx="4979233" cy="2761801"/>
          </a:xfrm>
          <a:prstGeom prst="rect">
            <a:avLst/>
          </a:prstGeom>
          <a:noFill/>
          <a:ln w="76200"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r>
              <a:rPr lang="en" sz="1867" kern="0">
                <a:solidFill>
                  <a:srgbClr val="FFFFFF"/>
                </a:solidFill>
                <a:latin typeface="Calibri"/>
                <a:ea typeface="Calibri"/>
                <a:cs typeface="Calibri"/>
                <a:sym typeface="Calibri"/>
              </a:rPr>
              <a:t>1111</a:t>
            </a:r>
            <a:endParaRPr sz="1467" kern="0">
              <a:solidFill>
                <a:srgbClr val="000000"/>
              </a:solidFill>
              <a:latin typeface="Arial"/>
              <a:cs typeface="Arial"/>
              <a:sym typeface="Arial"/>
            </a:endParaRPr>
          </a:p>
        </p:txBody>
      </p:sp>
      <p:sp>
        <p:nvSpPr>
          <p:cNvPr id="227" name="Google Shape;227;p36"/>
          <p:cNvSpPr/>
          <p:nvPr/>
        </p:nvSpPr>
        <p:spPr>
          <a:xfrm>
            <a:off x="10052255" y="2319454"/>
            <a:ext cx="2389907" cy="1015663"/>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6000" kern="0">
                <a:solidFill>
                  <a:srgbClr val="FF0000"/>
                </a:solidFill>
                <a:latin typeface="Calibri"/>
                <a:ea typeface="Calibri"/>
                <a:cs typeface="Calibri"/>
                <a:sym typeface="Calibri"/>
              </a:rPr>
              <a:t>With!</a:t>
            </a:r>
            <a:endParaRPr sz="6000" kern="0">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7"/>
          <p:cNvPicPr preferRelativeResize="0"/>
          <p:nvPr/>
        </p:nvPicPr>
        <p:blipFill rotWithShape="1">
          <a:blip r:embed="rId3">
            <a:alphaModFix/>
          </a:blip>
          <a:srcRect/>
          <a:stretch/>
        </p:blipFill>
        <p:spPr>
          <a:xfrm>
            <a:off x="169861" y="136526"/>
            <a:ext cx="11689059" cy="5830231"/>
          </a:xfrm>
          <a:prstGeom prst="rect">
            <a:avLst/>
          </a:prstGeom>
          <a:noFill/>
          <a:ln>
            <a:noFill/>
          </a:ln>
        </p:spPr>
      </p:pic>
      <p:sp>
        <p:nvSpPr>
          <p:cNvPr id="234" name="Google Shape;234;p37"/>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
        <p:nvSpPr>
          <p:cNvPr id="235" name="Google Shape;235;p37"/>
          <p:cNvSpPr txBox="1"/>
          <p:nvPr/>
        </p:nvSpPr>
        <p:spPr>
          <a:xfrm>
            <a:off x="1753386" y="6028441"/>
            <a:ext cx="7087617" cy="646331"/>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u="sng" kern="0">
                <a:solidFill>
                  <a:srgbClr val="0563C1"/>
                </a:solidFill>
                <a:latin typeface="Calibri"/>
                <a:ea typeface="Calibri"/>
                <a:cs typeface="Calibri"/>
                <a:sym typeface="Calibri"/>
                <a:hlinkClick r:id="rId4"/>
              </a:rPr>
              <a:t>https://rise.articulate.com/share/TzMMAFhOk23qxncwiZyI8iwHKkbfYGy4</a:t>
            </a:r>
            <a:endParaRPr sz="1867" kern="0">
              <a:solidFill>
                <a:srgbClr val="000000"/>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8"/>
          <p:cNvSpPr txBox="1">
            <a:spLocks noGrp="1"/>
          </p:cNvSpPr>
          <p:nvPr>
            <p:ph type="body" idx="1"/>
          </p:nvPr>
        </p:nvSpPr>
        <p:spPr>
          <a:xfrm>
            <a:off x="838200" y="1825625"/>
            <a:ext cx="10515600" cy="4351339"/>
          </a:xfrm>
          <a:prstGeom prst="rect">
            <a:avLst/>
          </a:prstGeom>
          <a:noFill/>
          <a:ln>
            <a:noFill/>
          </a:ln>
        </p:spPr>
        <p:txBody>
          <a:bodyPr spcFirstLastPara="1" wrap="square" lIns="91433" tIns="45700" rIns="91433" bIns="45700" anchor="t" anchorCtr="0">
            <a:noAutofit/>
          </a:bodyPr>
          <a:lstStyle/>
          <a:p>
            <a:pPr marL="0" indent="0">
              <a:lnSpc>
                <a:spcPct val="70000"/>
              </a:lnSpc>
              <a:spcBef>
                <a:spcPts val="0"/>
              </a:spcBef>
              <a:buClr>
                <a:srgbClr val="414141"/>
              </a:buClr>
              <a:buSzPts val="1900"/>
              <a:buNone/>
            </a:pPr>
            <a:r>
              <a:rPr lang="en" sz="2533">
                <a:solidFill>
                  <a:srgbClr val="414141"/>
                </a:solidFill>
                <a:latin typeface="Palatino"/>
                <a:ea typeface="Palatino"/>
                <a:cs typeface="Palatino"/>
                <a:sym typeface="Palatino"/>
              </a:rPr>
              <a:t>Workcred defines a certificate as a </a:t>
            </a:r>
            <a:r>
              <a:rPr lang="en" sz="2533">
                <a:solidFill>
                  <a:srgbClr val="FF0000"/>
                </a:solidFill>
                <a:latin typeface="Palatino"/>
                <a:ea typeface="Palatino"/>
                <a:cs typeface="Palatino"/>
                <a:sym typeface="Palatino"/>
              </a:rPr>
              <a:t>credential</a:t>
            </a:r>
            <a:r>
              <a:rPr lang="en" sz="2533">
                <a:solidFill>
                  <a:srgbClr val="414141"/>
                </a:solidFill>
                <a:latin typeface="Palatino"/>
                <a:ea typeface="Palatino"/>
                <a:cs typeface="Palatino"/>
                <a:sym typeface="Palatino"/>
              </a:rPr>
              <a:t> that is </a:t>
            </a:r>
            <a:r>
              <a:rPr lang="en" sz="2533">
                <a:solidFill>
                  <a:srgbClr val="FF0000"/>
                </a:solidFill>
                <a:latin typeface="Palatino"/>
                <a:ea typeface="Palatino"/>
                <a:cs typeface="Palatino"/>
                <a:sym typeface="Palatino"/>
              </a:rPr>
              <a:t>“awarded upon completion of an education or training program.”</a:t>
            </a:r>
            <a:r>
              <a:rPr lang="en" sz="2533">
                <a:solidFill>
                  <a:srgbClr val="414141"/>
                </a:solidFill>
                <a:latin typeface="Palatino"/>
                <a:ea typeface="Palatino"/>
                <a:cs typeface="Palatino"/>
                <a:sym typeface="Palatino"/>
              </a:rPr>
              <a:t> But even that definition is imperfect since there are many types of certificates–certificates of completion, certificates of apprenticeship, assessment-based certificates, and certificates of participation. </a:t>
            </a:r>
            <a:endParaRPr sz="1467"/>
          </a:p>
          <a:p>
            <a:pPr marL="0" indent="0">
              <a:lnSpc>
                <a:spcPct val="70000"/>
              </a:lnSpc>
              <a:buClr>
                <a:srgbClr val="FF0000"/>
              </a:buClr>
              <a:buSzPts val="1900"/>
              <a:buNone/>
            </a:pPr>
            <a:r>
              <a:rPr lang="en" sz="2533">
                <a:solidFill>
                  <a:srgbClr val="FF0000"/>
                </a:solidFill>
                <a:latin typeface="Palatino"/>
                <a:ea typeface="Palatino"/>
                <a:cs typeface="Palatino"/>
                <a:sym typeface="Palatino"/>
              </a:rPr>
              <a:t>The challenge is that only a few types of certificates actually measure learning outcomes. Certifications have three distinct elements: a standardized exam, a recertification requirement and the ability of the awarding body to revoke the certification for proven incompetence or a violation of a code of ethics.</a:t>
            </a:r>
            <a:endParaRPr sz="1467"/>
          </a:p>
          <a:p>
            <a:pPr marL="0" indent="0">
              <a:lnSpc>
                <a:spcPct val="70000"/>
              </a:lnSpc>
              <a:buClr>
                <a:srgbClr val="414141"/>
              </a:buClr>
              <a:buSzPts val="1900"/>
              <a:buNone/>
            </a:pPr>
            <a:r>
              <a:rPr lang="en" sz="2533">
                <a:solidFill>
                  <a:srgbClr val="414141"/>
                </a:solidFill>
                <a:latin typeface="Palatino"/>
                <a:ea typeface="Palatino"/>
                <a:cs typeface="Palatino"/>
                <a:sym typeface="Palatino"/>
              </a:rPr>
              <a:t>We need a better understanding of online learning in all its forms–traditional online courses and programs, </a:t>
            </a:r>
            <a:r>
              <a:rPr lang="en" sz="2533">
                <a:solidFill>
                  <a:srgbClr val="FF0000"/>
                </a:solidFill>
                <a:latin typeface="Palatino"/>
                <a:ea typeface="Palatino"/>
                <a:cs typeface="Palatino"/>
                <a:sym typeface="Palatino"/>
              </a:rPr>
              <a:t>online micro-credentials, digital learning at work, etc. </a:t>
            </a:r>
            <a:endParaRPr sz="2533">
              <a:solidFill>
                <a:srgbClr val="FF0000"/>
              </a:solidFill>
            </a:endParaRPr>
          </a:p>
        </p:txBody>
      </p:sp>
      <p:sp>
        <p:nvSpPr>
          <p:cNvPr id="241" name="Google Shape;241;p38"/>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pic>
        <p:nvPicPr>
          <p:cNvPr id="242" name="Google Shape;242;p38"/>
          <p:cNvPicPr preferRelativeResize="0"/>
          <p:nvPr/>
        </p:nvPicPr>
        <p:blipFill rotWithShape="1">
          <a:blip r:embed="rId3">
            <a:alphaModFix/>
          </a:blip>
          <a:srcRect/>
          <a:stretch/>
        </p:blipFill>
        <p:spPr>
          <a:xfrm>
            <a:off x="706255" y="130713"/>
            <a:ext cx="3200339" cy="1619219"/>
          </a:xfrm>
          <a:prstGeom prst="rect">
            <a:avLst/>
          </a:prstGeom>
          <a:noFill/>
          <a:ln>
            <a:noFill/>
          </a:ln>
        </p:spPr>
      </p:pic>
      <p:sp>
        <p:nvSpPr>
          <p:cNvPr id="243" name="Google Shape;243;p38"/>
          <p:cNvSpPr txBox="1"/>
          <p:nvPr/>
        </p:nvSpPr>
        <p:spPr>
          <a:xfrm>
            <a:off x="593888" y="5869186"/>
            <a:ext cx="11096627" cy="307777"/>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467" u="sng" kern="0">
                <a:solidFill>
                  <a:srgbClr val="0563C1"/>
                </a:solidFill>
                <a:latin typeface="Calibri"/>
                <a:ea typeface="Calibri"/>
                <a:cs typeface="Calibri"/>
                <a:sym typeface="Calibri"/>
                <a:hlinkClick r:id="rId4"/>
              </a:rPr>
              <a:t>https://evolllution.com/programming/credentials/embedding-certifications-into-bachelors-degrees-could-improve-transitions-into-the-labor-market/</a:t>
            </a:r>
            <a:endParaRPr sz="1467" kern="0">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B0C77D5-85F6-462F-845A-582C6A0A89F8}"/>
              </a:ext>
            </a:extLst>
          </p:cNvPr>
          <p:cNvSpPr txBox="1">
            <a:spLocks/>
          </p:cNvSpPr>
          <p:nvPr/>
        </p:nvSpPr>
        <p:spPr>
          <a:xfrm>
            <a:off x="1539025" y="2443451"/>
            <a:ext cx="9079606" cy="818964"/>
          </a:xfrm>
          <a:prstGeom prst="rect">
            <a:avLst/>
          </a:prstGeom>
        </p:spPr>
        <p:txBody>
          <a:bodyPr anchor="b">
            <a:noAutofit/>
          </a:bodyPr>
          <a:lstStyle>
            <a:lvl1pPr algn="l" defTabSz="914400" rtl="0" eaLnBrk="1" latinLnBrk="0" hangingPunct="1">
              <a:lnSpc>
                <a:spcPct val="90000"/>
              </a:lnSpc>
              <a:spcBef>
                <a:spcPct val="0"/>
              </a:spcBef>
              <a:buNone/>
              <a:defRPr sz="5400" b="1" kern="1200">
                <a:solidFill>
                  <a:schemeClr val="tx2"/>
                </a:solidFill>
                <a:latin typeface="+mn-lt"/>
                <a:ea typeface="+mj-ea"/>
                <a:cs typeface="+mj-cs"/>
              </a:defRPr>
            </a:lvl1pPr>
          </a:lstStyle>
          <a:p>
            <a:pPr algn="ctr"/>
            <a:r>
              <a:rPr lang="en-GB" sz="4000" dirty="0"/>
              <a:t>Proudly sponsors</a:t>
            </a:r>
          </a:p>
        </p:txBody>
      </p:sp>
      <p:sp>
        <p:nvSpPr>
          <p:cNvPr id="4" name="Title 1">
            <a:extLst>
              <a:ext uri="{FF2B5EF4-FFF2-40B4-BE49-F238E27FC236}">
                <a16:creationId xmlns:a16="http://schemas.microsoft.com/office/drawing/2014/main" id="{26D554F8-F3B2-4653-90AD-AD02EBFB6584}"/>
              </a:ext>
            </a:extLst>
          </p:cNvPr>
          <p:cNvSpPr txBox="1">
            <a:spLocks/>
          </p:cNvSpPr>
          <p:nvPr/>
        </p:nvSpPr>
        <p:spPr>
          <a:xfrm>
            <a:off x="1841679" y="3595585"/>
            <a:ext cx="8474298" cy="631064"/>
          </a:xfrm>
          <a:prstGeom prst="rect">
            <a:avLst/>
          </a:prstGeom>
        </p:spPr>
        <p:txBody>
          <a:bodyPr anchor="b">
            <a:noAutofit/>
          </a:bodyPr>
          <a:lstStyle>
            <a:lvl1pPr algn="l" defTabSz="914400" rtl="0" eaLnBrk="1" latinLnBrk="0" hangingPunct="1">
              <a:lnSpc>
                <a:spcPct val="90000"/>
              </a:lnSpc>
              <a:spcBef>
                <a:spcPct val="0"/>
              </a:spcBef>
              <a:buNone/>
              <a:defRPr sz="5400" b="1" kern="1200">
                <a:solidFill>
                  <a:schemeClr val="tx2"/>
                </a:solidFill>
                <a:latin typeface="+mn-lt"/>
                <a:ea typeface="+mj-ea"/>
                <a:cs typeface="+mj-cs"/>
              </a:defRPr>
            </a:lvl1pPr>
          </a:lstStyle>
          <a:p>
            <a:pPr algn="ctr"/>
            <a:endParaRPr lang="en-GB" sz="2800" dirty="0"/>
          </a:p>
        </p:txBody>
      </p:sp>
      <p:pic>
        <p:nvPicPr>
          <p:cNvPr id="1026" name="Picture 2" descr="Surpass, Powering Assessment - Technology &amp; Test Development Services">
            <a:extLst>
              <a:ext uri="{FF2B5EF4-FFF2-40B4-BE49-F238E27FC236}">
                <a16:creationId xmlns:a16="http://schemas.microsoft.com/office/drawing/2014/main" id="{782C0816-72AC-4705-88C0-DED54535E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807" y="711194"/>
            <a:ext cx="4482384" cy="14447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E41F691-A8A3-4C45-8821-87F341ED5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0461" y="3429000"/>
            <a:ext cx="479107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519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47"/>
        <p:cNvGrpSpPr/>
        <p:nvPr/>
      </p:nvGrpSpPr>
      <p:grpSpPr>
        <a:xfrm>
          <a:off x="0" y="0"/>
          <a:ext cx="0" cy="0"/>
          <a:chOff x="0" y="0"/>
          <a:chExt cx="0" cy="0"/>
        </a:xfrm>
      </p:grpSpPr>
      <p:sp>
        <p:nvSpPr>
          <p:cNvPr id="248" name="Google Shape;248;p39"/>
          <p:cNvSpPr/>
          <p:nvPr/>
        </p:nvSpPr>
        <p:spPr>
          <a:xfrm>
            <a:off x="461914" y="376381"/>
            <a:ext cx="8865911" cy="6033975"/>
          </a:xfrm>
          <a:prstGeom prst="rect">
            <a:avLst/>
          </a:prstGeom>
          <a:solidFill>
            <a:srgbClr val="FFFFFF"/>
          </a:solidFill>
          <a:ln>
            <a:noFill/>
          </a:ln>
        </p:spPr>
        <p:txBody>
          <a:bodyPr spcFirstLastPara="1" wrap="square" lIns="0" tIns="198367" rIns="0" bIns="0" anchor="ctr" anchorCtr="0">
            <a:noAutofit/>
          </a:bodyPr>
          <a:lstStyle/>
          <a:p>
            <a:pPr algn="ctr" defTabSz="1219170">
              <a:buClr>
                <a:srgbClr val="292929"/>
              </a:buClr>
              <a:buSzPts val="2000"/>
            </a:pPr>
            <a:r>
              <a:rPr lang="en" sz="2667" b="1" kern="0">
                <a:solidFill>
                  <a:srgbClr val="292929"/>
                </a:solidFill>
                <a:latin typeface="Content"/>
                <a:ea typeface="Content"/>
                <a:cs typeface="Content"/>
                <a:sym typeface="Content"/>
              </a:rPr>
              <a:t>Google Is About to Launch 6-Month, $300-ish ‘Career Certificates’ that Require No Previous Education</a:t>
            </a:r>
            <a:endParaRPr sz="1467" kern="0">
              <a:solidFill>
                <a:srgbClr val="000000"/>
              </a:solidFill>
              <a:latin typeface="Arial"/>
              <a:cs typeface="Arial"/>
              <a:sym typeface="Arial"/>
            </a:endParaRPr>
          </a:p>
          <a:p>
            <a:pPr defTabSz="1219170">
              <a:buClr>
                <a:srgbClr val="292929"/>
              </a:buClr>
              <a:buSzPts val="1100"/>
            </a:pPr>
            <a:r>
              <a:rPr lang="en" sz="1467" kern="0">
                <a:solidFill>
                  <a:srgbClr val="292929"/>
                </a:solidFill>
                <a:latin typeface="Content"/>
                <a:ea typeface="Content"/>
                <a:cs typeface="Content"/>
                <a:sym typeface="Content"/>
              </a:rPr>
              <a:t>Google has already launched two Career Certificate courses for entry-level positions: </a:t>
            </a:r>
            <a:r>
              <a:rPr lang="en" sz="1467" u="sng" kern="0">
                <a:solidFill>
                  <a:srgbClr val="0563C1"/>
                </a:solidFill>
                <a:latin typeface="Content"/>
                <a:ea typeface="Content"/>
                <a:cs typeface="Content"/>
                <a:sym typeface="Content"/>
                <a:hlinkClick r:id="rId3"/>
              </a:rPr>
              <a:t>Google IT Support</a:t>
            </a:r>
            <a:r>
              <a:rPr lang="en" sz="1467" kern="0">
                <a:solidFill>
                  <a:srgbClr val="292929"/>
                </a:solidFill>
                <a:latin typeface="Content"/>
                <a:ea typeface="Content"/>
                <a:cs typeface="Content"/>
                <a:sym typeface="Content"/>
              </a:rPr>
              <a:t> and </a:t>
            </a:r>
            <a:r>
              <a:rPr lang="en" sz="1467" u="sng" kern="0">
                <a:solidFill>
                  <a:srgbClr val="0563C1"/>
                </a:solidFill>
                <a:latin typeface="Content"/>
                <a:ea typeface="Content"/>
                <a:cs typeface="Content"/>
                <a:sym typeface="Content"/>
                <a:hlinkClick r:id="rId4"/>
              </a:rPr>
              <a:t>Google IT Automation with Python</a:t>
            </a:r>
            <a:r>
              <a:rPr lang="en" sz="1467" kern="0">
                <a:solidFill>
                  <a:srgbClr val="292929"/>
                </a:solidFill>
                <a:latin typeface="Content"/>
                <a:ea typeface="Content"/>
                <a:cs typeface="Content"/>
                <a:sym typeface="Content"/>
              </a:rPr>
              <a:t>. About 85% of the 637,047 enrolled students left raving 5-star reviews.</a:t>
            </a:r>
            <a:endParaRPr sz="400" kern="0">
              <a:solidFill>
                <a:srgbClr val="000000"/>
              </a:solidFill>
              <a:latin typeface="Arial"/>
              <a:ea typeface="Arial"/>
              <a:cs typeface="Arial"/>
              <a:sym typeface="Arial"/>
            </a:endParaRPr>
          </a:p>
          <a:p>
            <a:pPr defTabSz="1219170">
              <a:buClr>
                <a:srgbClr val="292929"/>
              </a:buClr>
              <a:buSzPts val="1100"/>
            </a:pPr>
            <a:r>
              <a:rPr lang="en" sz="1467" kern="0">
                <a:solidFill>
                  <a:srgbClr val="292929"/>
                </a:solidFill>
                <a:latin typeface="Content"/>
                <a:ea typeface="Content"/>
                <a:cs typeface="Content"/>
                <a:sym typeface="Content"/>
              </a:rPr>
              <a:t>Based on this success, Google is </a:t>
            </a:r>
            <a:r>
              <a:rPr lang="en" sz="1467" u="sng" kern="0">
                <a:solidFill>
                  <a:srgbClr val="0563C1"/>
                </a:solidFill>
                <a:latin typeface="Content"/>
                <a:ea typeface="Content"/>
                <a:cs typeface="Content"/>
                <a:sym typeface="Content"/>
                <a:hlinkClick r:id="rId5"/>
              </a:rPr>
              <a:t>planning to launch three more courses</a:t>
            </a:r>
            <a:r>
              <a:rPr lang="en" sz="1467" kern="0">
                <a:solidFill>
                  <a:srgbClr val="292929"/>
                </a:solidFill>
                <a:latin typeface="Content"/>
                <a:ea typeface="Content"/>
                <a:cs typeface="Content"/>
                <a:sym typeface="Content"/>
              </a:rPr>
              <a:t>: one for data analysts, one for product managers, and one for UX designers. You can choose to get notified when these courses come out on their website.</a:t>
            </a:r>
            <a:endParaRPr sz="400" kern="0">
              <a:solidFill>
                <a:srgbClr val="000000"/>
              </a:solidFill>
              <a:latin typeface="Arial"/>
              <a:ea typeface="Arial"/>
              <a:cs typeface="Arial"/>
              <a:sym typeface="Arial"/>
            </a:endParaRPr>
          </a:p>
          <a:p>
            <a:pPr defTabSz="1219170">
              <a:buClr>
                <a:srgbClr val="292929"/>
              </a:buClr>
              <a:buSzPts val="1100"/>
            </a:pPr>
            <a:r>
              <a:rPr lang="en" sz="1467" kern="0">
                <a:solidFill>
                  <a:srgbClr val="292929"/>
                </a:solidFill>
                <a:latin typeface="Content"/>
                <a:ea typeface="Content"/>
                <a:cs typeface="Content"/>
                <a:sym typeface="Content"/>
              </a:rPr>
              <a:t>Are these certificates a safe pathway into an entry-level position at Google? Based on their unambiguous language, it would seem so. </a:t>
            </a:r>
            <a:endParaRPr sz="1467" kern="0">
              <a:solidFill>
                <a:srgbClr val="292929"/>
              </a:solidFill>
              <a:latin typeface="Content"/>
              <a:ea typeface="Content"/>
              <a:cs typeface="Content"/>
              <a:sym typeface="Content"/>
            </a:endParaRPr>
          </a:p>
          <a:p>
            <a:pPr defTabSz="1219170">
              <a:buClr>
                <a:srgbClr val="292929"/>
              </a:buClr>
              <a:buSzPts val="1100"/>
            </a:pPr>
            <a:r>
              <a:rPr lang="en" sz="1467" kern="0">
                <a:solidFill>
                  <a:srgbClr val="292929"/>
                </a:solidFill>
                <a:latin typeface="Content"/>
                <a:ea typeface="Content"/>
                <a:cs typeface="Content"/>
                <a:sym typeface="Content"/>
              </a:rPr>
              <a:t>Kent Walker, Google’s senior vice president of global affairs, has </a:t>
            </a:r>
            <a:r>
              <a:rPr lang="en" sz="1467" u="sng" kern="0">
                <a:solidFill>
                  <a:srgbClr val="0563C1"/>
                </a:solidFill>
                <a:latin typeface="Content"/>
                <a:ea typeface="Content"/>
                <a:cs typeface="Content"/>
                <a:sym typeface="Content"/>
                <a:hlinkClick r:id="rId6"/>
              </a:rPr>
              <a:t>posted the following information in a Tweet</a:t>
            </a:r>
            <a:r>
              <a:rPr lang="en" sz="1467" kern="0">
                <a:solidFill>
                  <a:srgbClr val="292929"/>
                </a:solidFill>
                <a:latin typeface="Content"/>
                <a:ea typeface="Content"/>
                <a:cs typeface="Content"/>
                <a:sym typeface="Content"/>
              </a:rPr>
              <a:t>:</a:t>
            </a:r>
            <a:br>
              <a:rPr lang="en" sz="1467" kern="0">
                <a:solidFill>
                  <a:srgbClr val="292929"/>
                </a:solidFill>
                <a:latin typeface="Content"/>
                <a:ea typeface="Content"/>
                <a:cs typeface="Content"/>
                <a:sym typeface="Content"/>
              </a:rPr>
            </a:br>
            <a:endParaRPr sz="400" kern="0">
              <a:solidFill>
                <a:srgbClr val="000000"/>
              </a:solidFill>
              <a:latin typeface="Arial"/>
              <a:ea typeface="Arial"/>
              <a:cs typeface="Arial"/>
              <a:sym typeface="Arial"/>
            </a:endParaRPr>
          </a:p>
          <a:p>
            <a:pPr algn="ctr" defTabSz="1219170">
              <a:buClr>
                <a:srgbClr val="757575"/>
              </a:buClr>
              <a:buSzPts val="1700"/>
            </a:pPr>
            <a:r>
              <a:rPr lang="en" sz="2267" kern="0">
                <a:solidFill>
                  <a:srgbClr val="757575"/>
                </a:solidFill>
                <a:latin typeface="Content"/>
                <a:ea typeface="Content"/>
                <a:cs typeface="Content"/>
                <a:sym typeface="Content"/>
              </a:rPr>
              <a:t>“In our own hiring, we will now treat these new career certificates as the equivalent of a four-year degree for related roles.”</a:t>
            </a:r>
            <a:br>
              <a:rPr lang="en" sz="2267" kern="0">
                <a:solidFill>
                  <a:srgbClr val="757575"/>
                </a:solidFill>
                <a:latin typeface="Content"/>
                <a:ea typeface="Content"/>
                <a:cs typeface="Content"/>
                <a:sym typeface="Content"/>
              </a:rPr>
            </a:br>
            <a:endParaRPr sz="2267" kern="0">
              <a:solidFill>
                <a:srgbClr val="757575"/>
              </a:solidFill>
              <a:latin typeface="Content"/>
              <a:ea typeface="Content"/>
              <a:cs typeface="Content"/>
              <a:sym typeface="Content"/>
            </a:endParaRPr>
          </a:p>
          <a:p>
            <a:pPr algn="ctr" defTabSz="1219170">
              <a:buClr>
                <a:srgbClr val="000000"/>
              </a:buClr>
            </a:pPr>
            <a:r>
              <a:rPr lang="en" sz="1867" kern="0">
                <a:solidFill>
                  <a:srgbClr val="000000"/>
                </a:solidFill>
                <a:latin typeface="Arial"/>
                <a:ea typeface="Arial"/>
                <a:cs typeface="Arial"/>
                <a:sym typeface="Arial"/>
              </a:rPr>
              <a:t>Google has effectively replaced four-year college degrees with a lean 3-to-6 month program that only takes about 5 hours a week to complete.</a:t>
            </a:r>
            <a:br>
              <a:rPr lang="en" sz="1867" kern="0">
                <a:solidFill>
                  <a:srgbClr val="000000"/>
                </a:solidFill>
                <a:latin typeface="Arial"/>
                <a:ea typeface="Arial"/>
                <a:cs typeface="Arial"/>
                <a:sym typeface="Arial"/>
              </a:rPr>
            </a:br>
            <a:endParaRPr sz="1867" kern="0">
              <a:solidFill>
                <a:srgbClr val="000000"/>
              </a:solidFill>
              <a:latin typeface="Arial"/>
              <a:ea typeface="Arial"/>
              <a:cs typeface="Arial"/>
              <a:sym typeface="Arial"/>
            </a:endParaRPr>
          </a:p>
          <a:p>
            <a:pPr algn="ctr" defTabSz="1219170">
              <a:buClr>
                <a:srgbClr val="000000"/>
              </a:buClr>
            </a:pPr>
            <a:r>
              <a:rPr lang="en" sz="1867" kern="0">
                <a:solidFill>
                  <a:srgbClr val="FF0000"/>
                </a:solidFill>
                <a:latin typeface="Open Sans"/>
                <a:ea typeface="Open Sans"/>
                <a:cs typeface="Open Sans"/>
                <a:sym typeface="Open Sans"/>
              </a:rPr>
              <a:t>To Open this website, Left Click while viewing this image.</a:t>
            </a:r>
            <a:endParaRPr sz="1467" kern="0">
              <a:solidFill>
                <a:srgbClr val="000000"/>
              </a:solidFill>
              <a:latin typeface="Arial"/>
              <a:cs typeface="Arial"/>
              <a:sym typeface="Arial"/>
            </a:endParaRPr>
          </a:p>
          <a:p>
            <a:pPr algn="ctr" defTabSz="1219170">
              <a:buClr>
                <a:srgbClr val="000000"/>
              </a:buClr>
            </a:pPr>
            <a:endParaRPr sz="1867" kern="0">
              <a:solidFill>
                <a:srgbClr val="000000"/>
              </a:solidFill>
              <a:latin typeface="Arial"/>
              <a:ea typeface="Arial"/>
              <a:cs typeface="Arial"/>
              <a:sym typeface="Arial"/>
            </a:endParaRPr>
          </a:p>
          <a:p>
            <a:pPr algn="ctr" defTabSz="1219170">
              <a:buClr>
                <a:srgbClr val="000000"/>
              </a:buClr>
            </a:pPr>
            <a:endParaRPr sz="1867" kern="0">
              <a:solidFill>
                <a:srgbClr val="000000"/>
              </a:solidFill>
              <a:latin typeface="Arial"/>
              <a:ea typeface="Arial"/>
              <a:cs typeface="Arial"/>
              <a:sym typeface="Arial"/>
            </a:endParaRPr>
          </a:p>
        </p:txBody>
      </p:sp>
      <p:sp>
        <p:nvSpPr>
          <p:cNvPr id="249" name="Google Shape;249;p39"/>
          <p:cNvSpPr txBox="1"/>
          <p:nvPr/>
        </p:nvSpPr>
        <p:spPr>
          <a:xfrm>
            <a:off x="952105" y="5835289"/>
            <a:ext cx="12452808" cy="646331"/>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u="sng" kern="0">
                <a:solidFill>
                  <a:srgbClr val="0563C1"/>
                </a:solidFill>
                <a:latin typeface="Calibri"/>
                <a:ea typeface="Calibri"/>
                <a:cs typeface="Calibri"/>
                <a:sym typeface="Calibri"/>
                <a:hlinkClick r:id="rId7"/>
              </a:rPr>
              <a:t>https://www.coursera.org/professional-certificates/</a:t>
            </a:r>
            <a:r>
              <a:rPr lang="en" sz="1600" u="sng" kern="0">
                <a:solidFill>
                  <a:srgbClr val="0563C1"/>
                </a:solidFill>
                <a:latin typeface="Calibri"/>
                <a:ea typeface="Calibri"/>
                <a:cs typeface="Calibri"/>
                <a:sym typeface="Calibri"/>
                <a:hlinkClick r:id="rId7"/>
              </a:rPr>
              <a:t>google-it-support</a:t>
            </a:r>
            <a:r>
              <a:rPr lang="en" sz="1867" u="sng" kern="0">
                <a:solidFill>
                  <a:srgbClr val="0563C1"/>
                </a:solidFill>
                <a:latin typeface="Calibri"/>
                <a:ea typeface="Calibri"/>
                <a:cs typeface="Calibri"/>
                <a:sym typeface="Calibri"/>
                <a:hlinkClick r:id="rId7"/>
              </a:rPr>
              <a:t>?utm_medium=email&amp;utm_source=marketing&amp;utm_campaign=lOjOENLaEeqlgefw1tB51Q</a:t>
            </a:r>
            <a:endParaRPr sz="1867" kern="0">
              <a:solidFill>
                <a:srgbClr val="000000"/>
              </a:solidFill>
              <a:latin typeface="Calibri"/>
              <a:ea typeface="Calibri"/>
              <a:cs typeface="Calibri"/>
              <a:sym typeface="Calibri"/>
            </a:endParaRPr>
          </a:p>
        </p:txBody>
      </p:sp>
      <p:sp>
        <p:nvSpPr>
          <p:cNvPr id="250" name="Google Shape;250;p39"/>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pic>
        <p:nvPicPr>
          <p:cNvPr id="251" name="Google Shape;251;p39"/>
          <p:cNvPicPr preferRelativeResize="0"/>
          <p:nvPr/>
        </p:nvPicPr>
        <p:blipFill rotWithShape="1">
          <a:blip r:embed="rId8">
            <a:alphaModFix/>
          </a:blip>
          <a:srcRect/>
          <a:stretch/>
        </p:blipFill>
        <p:spPr>
          <a:xfrm>
            <a:off x="261599" y="98711"/>
            <a:ext cx="3287967" cy="647688"/>
          </a:xfrm>
          <a:prstGeom prst="rect">
            <a:avLst/>
          </a:prstGeom>
          <a:noFill/>
          <a:ln>
            <a:noFill/>
          </a:ln>
        </p:spPr>
      </p:pic>
      <p:pic>
        <p:nvPicPr>
          <p:cNvPr id="252" name="Google Shape;252;p39"/>
          <p:cNvPicPr preferRelativeResize="0"/>
          <p:nvPr/>
        </p:nvPicPr>
        <p:blipFill rotWithShape="1">
          <a:blip r:embed="rId9">
            <a:alphaModFix/>
          </a:blip>
          <a:srcRect/>
          <a:stretch/>
        </p:blipFill>
        <p:spPr>
          <a:xfrm>
            <a:off x="9030879" y="257370"/>
            <a:ext cx="3036204" cy="206823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0"/>
          <p:cNvSpPr txBox="1"/>
          <p:nvPr/>
        </p:nvSpPr>
        <p:spPr>
          <a:xfrm>
            <a:off x="510063" y="1029712"/>
            <a:ext cx="11509959" cy="55092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800" kern="0">
                <a:solidFill>
                  <a:srgbClr val="000000"/>
                </a:solidFill>
                <a:latin typeface="Calibri"/>
                <a:ea typeface="Calibri"/>
                <a:cs typeface="Calibri"/>
                <a:sym typeface="Calibri"/>
              </a:rPr>
              <a:t>While </a:t>
            </a:r>
            <a:r>
              <a:rPr lang="en" sz="2800" b="1" kern="0">
                <a:solidFill>
                  <a:srgbClr val="000000"/>
                </a:solidFill>
                <a:latin typeface="Calibri"/>
                <a:ea typeface="Calibri"/>
                <a:cs typeface="Calibri"/>
                <a:sym typeface="Calibri"/>
              </a:rPr>
              <a:t>formal degrees </a:t>
            </a:r>
            <a:r>
              <a:rPr lang="en" sz="2800" kern="0">
                <a:solidFill>
                  <a:srgbClr val="000000"/>
                </a:solidFill>
                <a:latin typeface="Calibri"/>
                <a:ea typeface="Calibri"/>
                <a:cs typeface="Calibri"/>
                <a:sym typeface="Calibri"/>
              </a:rPr>
              <a:t>remain valuable, there is </a:t>
            </a:r>
            <a:r>
              <a:rPr lang="en" sz="2800" kern="0">
                <a:solidFill>
                  <a:srgbClr val="FF0000"/>
                </a:solidFill>
                <a:latin typeface="Calibri"/>
                <a:ea typeface="Calibri"/>
                <a:cs typeface="Calibri"/>
                <a:sym typeface="Calibri"/>
              </a:rPr>
              <a:t>a large market of lifelong learners seeking specialized credentials or targeted skills for personal and professional development.  </a:t>
            </a:r>
            <a:r>
              <a:rPr lang="en" sz="2800" kern="0">
                <a:solidFill>
                  <a:srgbClr val="000000"/>
                </a:solidFill>
                <a:latin typeface="Calibri"/>
                <a:ea typeface="Calibri"/>
                <a:cs typeface="Calibri"/>
                <a:sym typeface="Calibri"/>
              </a:rPr>
              <a:t>Much like “customers,” the learner of today </a:t>
            </a:r>
            <a:r>
              <a:rPr lang="en" sz="2800" kern="0">
                <a:solidFill>
                  <a:srgbClr val="FF0000"/>
                </a:solidFill>
                <a:latin typeface="Calibri"/>
                <a:ea typeface="Calibri"/>
                <a:cs typeface="Calibri"/>
                <a:sym typeface="Calibri"/>
              </a:rPr>
              <a:t>may benefit from targeted micro-learning options allowing them greater customization of content to fit their personal and professional interests.</a:t>
            </a:r>
            <a:endParaRPr sz="1467" kern="0">
              <a:solidFill>
                <a:srgbClr val="000000"/>
              </a:solidFill>
              <a:latin typeface="Arial"/>
              <a:cs typeface="Arial"/>
              <a:sym typeface="Arial"/>
            </a:endParaRPr>
          </a:p>
          <a:p>
            <a:pPr defTabSz="1219170">
              <a:buClr>
                <a:srgbClr val="000000"/>
              </a:buClr>
            </a:pPr>
            <a:r>
              <a:rPr lang="en" sz="2800" kern="0">
                <a:solidFill>
                  <a:srgbClr val="000000"/>
                </a:solidFill>
                <a:latin typeface="Calibri"/>
                <a:ea typeface="Calibri"/>
                <a:cs typeface="Calibri"/>
                <a:sym typeface="Calibri"/>
              </a:rPr>
              <a:t>As an </a:t>
            </a:r>
            <a:r>
              <a:rPr lang="en" sz="2800" b="1" kern="0">
                <a:solidFill>
                  <a:srgbClr val="000000"/>
                </a:solidFill>
                <a:latin typeface="Calibri"/>
                <a:ea typeface="Calibri"/>
                <a:cs typeface="Calibri"/>
                <a:sym typeface="Calibri"/>
              </a:rPr>
              <a:t>adult learner</a:t>
            </a:r>
            <a:r>
              <a:rPr lang="en" sz="2800" kern="0">
                <a:solidFill>
                  <a:srgbClr val="000000"/>
                </a:solidFill>
                <a:latin typeface="Calibri"/>
                <a:ea typeface="Calibri"/>
                <a:cs typeface="Calibri"/>
                <a:sym typeface="Calibri"/>
              </a:rPr>
              <a:t>, you often want to take what you’re learning and </a:t>
            </a:r>
            <a:r>
              <a:rPr lang="en" sz="2800" kern="0">
                <a:solidFill>
                  <a:srgbClr val="FF0000"/>
                </a:solidFill>
                <a:latin typeface="Calibri"/>
                <a:ea typeface="Calibri"/>
                <a:cs typeface="Calibri"/>
                <a:sym typeface="Calibri"/>
              </a:rPr>
              <a:t>apply it right away on the job or in your own life. </a:t>
            </a:r>
            <a:endParaRPr sz="1467" kern="0">
              <a:solidFill>
                <a:srgbClr val="000000"/>
              </a:solidFill>
              <a:latin typeface="Arial"/>
              <a:cs typeface="Arial"/>
              <a:sym typeface="Arial"/>
            </a:endParaRPr>
          </a:p>
          <a:p>
            <a:pPr defTabSz="1219170">
              <a:buClr>
                <a:srgbClr val="000000"/>
              </a:buClr>
            </a:pPr>
            <a:r>
              <a:rPr lang="en" sz="2800" kern="0">
                <a:solidFill>
                  <a:srgbClr val="000000"/>
                </a:solidFill>
                <a:latin typeface="Calibri"/>
                <a:ea typeface="Calibri"/>
                <a:cs typeface="Calibri"/>
                <a:sym typeface="Calibri"/>
              </a:rPr>
              <a:t>In today’s fast-paced world </a:t>
            </a:r>
            <a:r>
              <a:rPr lang="en" sz="2800" kern="0">
                <a:solidFill>
                  <a:srgbClr val="FF0000"/>
                </a:solidFill>
                <a:latin typeface="Calibri"/>
                <a:ea typeface="Calibri"/>
                <a:cs typeface="Calibri"/>
                <a:sym typeface="Calibri"/>
              </a:rPr>
              <a:t>we all need to constantly upskill</a:t>
            </a:r>
            <a:r>
              <a:rPr lang="en" sz="2800" kern="0">
                <a:solidFill>
                  <a:srgbClr val="000000"/>
                </a:solidFill>
                <a:latin typeface="Calibri"/>
                <a:ea typeface="Calibri"/>
                <a:cs typeface="Calibri"/>
                <a:sym typeface="Calibri"/>
              </a:rPr>
              <a:t>, to get a better job or to change careers, or perhaps to earn CEUs to maintain professional certification/accreditation.</a:t>
            </a:r>
            <a:endParaRPr sz="1467" kern="0">
              <a:solidFill>
                <a:srgbClr val="000000"/>
              </a:solidFill>
              <a:latin typeface="Arial"/>
              <a:cs typeface="Arial"/>
              <a:sym typeface="Arial"/>
            </a:endParaRPr>
          </a:p>
          <a:p>
            <a:pPr defTabSz="1219170">
              <a:buClr>
                <a:srgbClr val="000000"/>
              </a:buClr>
            </a:pPr>
            <a:r>
              <a:rPr lang="en" sz="2800" kern="0">
                <a:solidFill>
                  <a:srgbClr val="FF0000"/>
                </a:solidFill>
                <a:latin typeface="Calibri"/>
                <a:ea typeface="Calibri"/>
                <a:cs typeface="Calibri"/>
                <a:sym typeface="Calibri"/>
              </a:rPr>
              <a:t>Technology must be easy to assemble and use. Competence </a:t>
            </a:r>
            <a:r>
              <a:rPr lang="en" sz="2800" kern="0">
                <a:solidFill>
                  <a:srgbClr val="000000"/>
                </a:solidFill>
                <a:latin typeface="Calibri"/>
                <a:ea typeface="Calibri"/>
                <a:cs typeface="Calibri"/>
                <a:sym typeface="Calibri"/>
              </a:rPr>
              <a:t>is Achieved through Participation in </a:t>
            </a:r>
            <a:r>
              <a:rPr lang="en" sz="2800" kern="0">
                <a:solidFill>
                  <a:srgbClr val="FF0000"/>
                </a:solidFill>
                <a:latin typeface="Calibri"/>
                <a:ea typeface="Calibri"/>
                <a:cs typeface="Calibri"/>
                <a:sym typeface="Calibri"/>
              </a:rPr>
              <a:t>Authentic Situations.</a:t>
            </a:r>
            <a:endParaRPr sz="1467" kern="0">
              <a:solidFill>
                <a:srgbClr val="000000"/>
              </a:solidFill>
              <a:latin typeface="Arial"/>
              <a:cs typeface="Arial"/>
              <a:sym typeface="Arial"/>
            </a:endParaRPr>
          </a:p>
          <a:p>
            <a:pPr defTabSz="1219170">
              <a:buClr>
                <a:srgbClr val="000000"/>
              </a:buClr>
            </a:pPr>
            <a:r>
              <a:rPr lang="en" sz="1600" u="sng" kern="0">
                <a:solidFill>
                  <a:srgbClr val="0563C1"/>
                </a:solidFill>
                <a:latin typeface="Calibri"/>
                <a:ea typeface="Calibri"/>
                <a:cs typeface="Calibri"/>
                <a:sym typeface="Calibri"/>
                <a:hlinkClick r:id="rId3"/>
              </a:rPr>
              <a:t>https://evolllution.com/programming/program_planning/unbundling-credit-programming-into-non-credit-offerings/</a:t>
            </a:r>
            <a:endParaRPr sz="1600" kern="0">
              <a:solidFill>
                <a:srgbClr val="000000"/>
              </a:solidFill>
              <a:latin typeface="Calibri"/>
              <a:ea typeface="Calibri"/>
              <a:cs typeface="Calibri"/>
              <a:sym typeface="Calibri"/>
            </a:endParaRPr>
          </a:p>
        </p:txBody>
      </p:sp>
      <p:pic>
        <p:nvPicPr>
          <p:cNvPr id="259" name="Google Shape;259;p40"/>
          <p:cNvPicPr preferRelativeResize="0"/>
          <p:nvPr/>
        </p:nvPicPr>
        <p:blipFill rotWithShape="1">
          <a:blip r:embed="rId4">
            <a:alphaModFix/>
          </a:blip>
          <a:srcRect/>
          <a:stretch/>
        </p:blipFill>
        <p:spPr>
          <a:xfrm>
            <a:off x="247394" y="30140"/>
            <a:ext cx="2613609" cy="1032491"/>
          </a:xfrm>
          <a:prstGeom prst="rect">
            <a:avLst/>
          </a:prstGeom>
          <a:noFill/>
          <a:ln>
            <a:noFill/>
          </a:ln>
        </p:spPr>
      </p:pic>
      <p:sp>
        <p:nvSpPr>
          <p:cNvPr id="260" name="Google Shape;260;p40"/>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body" idx="1"/>
          </p:nvPr>
        </p:nvSpPr>
        <p:spPr>
          <a:xfrm>
            <a:off x="265190" y="975907"/>
            <a:ext cx="11782925" cy="6095316"/>
          </a:xfrm>
          <a:prstGeom prst="rect">
            <a:avLst/>
          </a:prstGeom>
          <a:noFill/>
          <a:ln>
            <a:noFill/>
          </a:ln>
        </p:spPr>
        <p:txBody>
          <a:bodyPr spcFirstLastPara="1" wrap="square" lIns="91433" tIns="45700" rIns="91433" bIns="45700" anchor="t" anchorCtr="0">
            <a:noAutofit/>
          </a:bodyPr>
          <a:lstStyle/>
          <a:p>
            <a:pPr marL="237061" indent="-228594">
              <a:spcBef>
                <a:spcPts val="0"/>
              </a:spcBef>
              <a:buSzPts val="1900"/>
            </a:pPr>
            <a:r>
              <a:rPr lang="en" sz="2533" b="1"/>
              <a:t>Disruptive innovation </a:t>
            </a:r>
            <a:r>
              <a:rPr lang="en" sz="2533"/>
              <a:t>describes a process by which</a:t>
            </a:r>
            <a:r>
              <a:rPr lang="en" sz="2533">
                <a:solidFill>
                  <a:srgbClr val="FF0000"/>
                </a:solidFill>
              </a:rPr>
              <a:t> a product or service powered by a technology enabler initially takes root in simple applications </a:t>
            </a:r>
            <a:r>
              <a:rPr lang="en" sz="2533"/>
              <a:t>at the low end of a market </a:t>
            </a:r>
            <a:r>
              <a:rPr lang="en" sz="2533">
                <a:solidFill>
                  <a:srgbClr val="FF0000"/>
                </a:solidFill>
              </a:rPr>
              <a:t>— typically by being less expensive and more accessible </a:t>
            </a:r>
            <a:r>
              <a:rPr lang="en" sz="2533"/>
              <a:t>— and then relentlessly moves upmarket, eventually displacing established competitors. </a:t>
            </a:r>
            <a:endParaRPr sz="1467"/>
          </a:p>
          <a:p>
            <a:pPr marL="0" indent="0">
              <a:buSzPts val="1900"/>
              <a:buNone/>
            </a:pPr>
            <a:endParaRPr sz="2533"/>
          </a:p>
          <a:p>
            <a:pPr marL="237061" indent="-228594">
              <a:buSzPts val="1900"/>
            </a:pPr>
            <a:r>
              <a:rPr lang="en" sz="2533" b="1"/>
              <a:t>Disruptive innovations </a:t>
            </a:r>
            <a:r>
              <a:rPr lang="en" sz="2533"/>
              <a:t>are not breakthrough innovations or “ambitious upstarts” that dramatically alter how business is done but, rather</a:t>
            </a:r>
            <a:r>
              <a:rPr lang="en" sz="2533">
                <a:solidFill>
                  <a:srgbClr val="FF0000"/>
                </a:solidFill>
              </a:rPr>
              <a:t>, consist of products and services that are simple, accessible, and affordable.</a:t>
            </a:r>
            <a:endParaRPr sz="1467"/>
          </a:p>
          <a:p>
            <a:pPr marL="0" indent="0">
              <a:buSzPts val="1900"/>
              <a:buNone/>
            </a:pPr>
            <a:endParaRPr sz="2533">
              <a:solidFill>
                <a:srgbClr val="FF0000"/>
              </a:solidFill>
            </a:endParaRPr>
          </a:p>
          <a:p>
            <a:pPr marL="237061" indent="-228594">
              <a:buClr>
                <a:srgbClr val="FF0000"/>
              </a:buClr>
              <a:buSzPts val="1900"/>
            </a:pPr>
            <a:r>
              <a:rPr lang="en" sz="2533" b="1">
                <a:solidFill>
                  <a:srgbClr val="FF0000"/>
                </a:solidFill>
              </a:rPr>
              <a:t>Customers</a:t>
            </a:r>
            <a:r>
              <a:rPr lang="en" sz="2533">
                <a:solidFill>
                  <a:srgbClr val="FF0000"/>
                </a:solidFill>
              </a:rPr>
              <a:t> don’t buy products or services; they pull them into their lives to make progress. </a:t>
            </a:r>
            <a:r>
              <a:rPr lang="en" sz="2533"/>
              <a:t>We call this progress the “job” they are trying to get done, and in our metaphor we say that </a:t>
            </a:r>
            <a:r>
              <a:rPr lang="en" sz="2533">
                <a:solidFill>
                  <a:srgbClr val="FF0000"/>
                </a:solidFill>
              </a:rPr>
              <a:t>customers “hire” products or services to do these jobs.</a:t>
            </a:r>
            <a:endParaRPr sz="1467"/>
          </a:p>
          <a:p>
            <a:pPr marL="237061" indent="-237061">
              <a:buSzPts val="1200"/>
            </a:pPr>
            <a:r>
              <a:rPr lang="en" sz="1600" u="sng">
                <a:solidFill>
                  <a:schemeClr val="hlink"/>
                </a:solidFill>
                <a:hlinkClick r:id="rId3"/>
              </a:rPr>
              <a:t>https://sloanreview.mit.edu/article/an-interview-with-clayton-m-christensen/?utm_source=newsletter&amp;utm_medium=email&amp;utm_content=Read%20the%20interview%20now%20%C2%BB&amp;utm_campaign=Enews%20GEN%202/4/2020</a:t>
            </a:r>
            <a:r>
              <a:rPr lang="en" sz="1600"/>
              <a:t> </a:t>
            </a:r>
            <a:endParaRPr sz="1467"/>
          </a:p>
          <a:p>
            <a:pPr marL="237061" indent="-67732">
              <a:buSzPts val="1900"/>
              <a:buNone/>
            </a:pPr>
            <a:endParaRPr sz="2533"/>
          </a:p>
          <a:p>
            <a:pPr marL="237061" indent="-67732">
              <a:buSzPts val="1900"/>
              <a:buNone/>
            </a:pPr>
            <a:endParaRPr sz="2533"/>
          </a:p>
          <a:p>
            <a:pPr marL="237061" indent="-67732">
              <a:buSzPts val="1900"/>
              <a:buNone/>
            </a:pPr>
            <a:endParaRPr sz="2533"/>
          </a:p>
        </p:txBody>
      </p:sp>
      <p:sp>
        <p:nvSpPr>
          <p:cNvPr id="266" name="Google Shape;266;p41"/>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pic>
        <p:nvPicPr>
          <p:cNvPr id="267" name="Google Shape;267;p41"/>
          <p:cNvPicPr preferRelativeResize="0"/>
          <p:nvPr/>
        </p:nvPicPr>
        <p:blipFill rotWithShape="1">
          <a:blip r:embed="rId4">
            <a:alphaModFix/>
          </a:blip>
          <a:srcRect/>
          <a:stretch/>
        </p:blipFill>
        <p:spPr>
          <a:xfrm>
            <a:off x="265190" y="143517"/>
            <a:ext cx="2264788" cy="69701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2"/>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pic>
        <p:nvPicPr>
          <p:cNvPr id="274" name="Google Shape;274;p42"/>
          <p:cNvPicPr preferRelativeResize="0"/>
          <p:nvPr/>
        </p:nvPicPr>
        <p:blipFill rotWithShape="1">
          <a:blip r:embed="rId3">
            <a:alphaModFix/>
          </a:blip>
          <a:srcRect/>
          <a:stretch/>
        </p:blipFill>
        <p:spPr>
          <a:xfrm>
            <a:off x="532003" y="299931"/>
            <a:ext cx="2971743" cy="1055349"/>
          </a:xfrm>
          <a:prstGeom prst="rect">
            <a:avLst/>
          </a:prstGeom>
          <a:noFill/>
          <a:ln>
            <a:noFill/>
          </a:ln>
        </p:spPr>
      </p:pic>
      <p:sp>
        <p:nvSpPr>
          <p:cNvPr id="275" name="Google Shape;275;p42"/>
          <p:cNvSpPr txBox="1"/>
          <p:nvPr/>
        </p:nvSpPr>
        <p:spPr>
          <a:xfrm>
            <a:off x="409118" y="1407127"/>
            <a:ext cx="11373765" cy="483209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000" kern="0">
                <a:solidFill>
                  <a:srgbClr val="323232"/>
                </a:solidFill>
                <a:latin typeface="IBM Plex Sans"/>
                <a:ea typeface="IBM Plex Sans"/>
                <a:cs typeface="IBM Plex Sans"/>
                <a:sym typeface="IBM Plex Sans"/>
              </a:rPr>
              <a:t>This program enables you to demonstrate your proficiency in the latest IBM technology and solutions. We want to help establish that you have the capability to perform role-related tasks and activities at a specified level of competence. Your participation is beneficial if you wish to validate your skills, as well as for companies that wish to ensure certain performance levels for their employees.</a:t>
            </a:r>
            <a:endParaRPr sz="1467" kern="0">
              <a:solidFill>
                <a:srgbClr val="000000"/>
              </a:solidFill>
              <a:latin typeface="Arial"/>
              <a:cs typeface="Arial"/>
              <a:sym typeface="Arial"/>
            </a:endParaRPr>
          </a:p>
          <a:p>
            <a:pPr defTabSz="1219170">
              <a:buClr>
                <a:srgbClr val="000000"/>
              </a:buClr>
            </a:pPr>
            <a:endParaRPr sz="2000" kern="0">
              <a:solidFill>
                <a:srgbClr val="323232"/>
              </a:solidFill>
              <a:latin typeface="IBM Plex Sans"/>
              <a:ea typeface="IBM Plex Sans"/>
              <a:cs typeface="IBM Plex Sans"/>
              <a:sym typeface="IBM Plex Sans"/>
            </a:endParaRPr>
          </a:p>
          <a:p>
            <a:pPr defTabSz="1219170">
              <a:buClr>
                <a:srgbClr val="000000"/>
              </a:buClr>
            </a:pPr>
            <a:r>
              <a:rPr lang="en" sz="2800" kern="0">
                <a:solidFill>
                  <a:srgbClr val="FF0000"/>
                </a:solidFill>
                <a:latin typeface="IBM Plex Sans"/>
                <a:ea typeface="IBM Plex Sans"/>
                <a:cs typeface="IBM Plex Sans"/>
                <a:sym typeface="IBM Plex Sans"/>
              </a:rPr>
              <a:t>IBM Professional Certifications are associated with an individual</a:t>
            </a:r>
            <a:r>
              <a:rPr lang="en" sz="2000" kern="0">
                <a:solidFill>
                  <a:srgbClr val="323232"/>
                </a:solidFill>
                <a:latin typeface="IBM Plex Sans"/>
                <a:ea typeface="IBM Plex Sans"/>
                <a:cs typeface="IBM Plex Sans"/>
                <a:sym typeface="IBM Plex Sans"/>
              </a:rPr>
              <a:t>, not a company or organization. The target audience for certification includes employees of Business Partner Firms, Customers, IBM internal employees, and Independent Consultants who sell, support, or service IBM products.</a:t>
            </a:r>
            <a:endParaRPr sz="1467" kern="0">
              <a:solidFill>
                <a:srgbClr val="000000"/>
              </a:solidFill>
              <a:latin typeface="Arial"/>
              <a:cs typeface="Arial"/>
              <a:sym typeface="Arial"/>
            </a:endParaRPr>
          </a:p>
          <a:p>
            <a:pPr defTabSz="1219170">
              <a:buClr>
                <a:srgbClr val="000000"/>
              </a:buClr>
            </a:pPr>
            <a:endParaRPr sz="2000" kern="0">
              <a:solidFill>
                <a:srgbClr val="323232"/>
              </a:solidFill>
              <a:latin typeface="IBM Plex Sans"/>
              <a:ea typeface="IBM Plex Sans"/>
              <a:cs typeface="IBM Plex Sans"/>
              <a:sym typeface="IBM Plex Sans"/>
            </a:endParaRPr>
          </a:p>
          <a:p>
            <a:pPr defTabSz="1219170">
              <a:buClr>
                <a:srgbClr val="000000"/>
              </a:buClr>
            </a:pPr>
            <a:r>
              <a:rPr lang="en" sz="2000" b="1" kern="0">
                <a:solidFill>
                  <a:srgbClr val="323232"/>
                </a:solidFill>
                <a:latin typeface="IBM Plex Sans"/>
                <a:ea typeface="IBM Plex Sans"/>
                <a:cs typeface="IBM Plex Sans"/>
                <a:sym typeface="IBM Plex Sans"/>
              </a:rPr>
              <a:t>Certifications</a:t>
            </a:r>
            <a:r>
              <a:rPr lang="en" sz="2000" kern="0">
                <a:solidFill>
                  <a:srgbClr val="323232"/>
                </a:solidFill>
                <a:latin typeface="IBM Plex Sans"/>
                <a:ea typeface="IBM Plex Sans"/>
                <a:cs typeface="IBM Plex Sans"/>
                <a:sym typeface="IBM Plex Sans"/>
              </a:rPr>
              <a:t> are designed to validate skills needed in a specific job-role.</a:t>
            </a:r>
            <a:br>
              <a:rPr lang="en" sz="2000" kern="0">
                <a:solidFill>
                  <a:srgbClr val="000000"/>
                </a:solidFill>
                <a:latin typeface="Calibri"/>
                <a:ea typeface="Calibri"/>
                <a:cs typeface="Calibri"/>
                <a:sym typeface="Calibri"/>
              </a:rPr>
            </a:br>
            <a:br>
              <a:rPr lang="en" sz="2000" kern="0">
                <a:solidFill>
                  <a:srgbClr val="000000"/>
                </a:solidFill>
                <a:latin typeface="Calibri"/>
                <a:ea typeface="Calibri"/>
                <a:cs typeface="Calibri"/>
                <a:sym typeface="Calibri"/>
              </a:rPr>
            </a:br>
            <a:r>
              <a:rPr lang="en" sz="2000" b="1" kern="0">
                <a:solidFill>
                  <a:srgbClr val="323232"/>
                </a:solidFill>
                <a:latin typeface="IBM Plex Sans"/>
                <a:ea typeface="IBM Plex Sans"/>
                <a:cs typeface="IBM Plex Sans"/>
                <a:sym typeface="IBM Plex Sans"/>
              </a:rPr>
              <a:t>Mastery Skills</a:t>
            </a:r>
            <a:r>
              <a:rPr lang="en" sz="2000" kern="0">
                <a:solidFill>
                  <a:srgbClr val="323232"/>
                </a:solidFill>
                <a:latin typeface="IBM Plex Sans"/>
                <a:ea typeface="IBM Plex Sans"/>
                <a:cs typeface="IBM Plex Sans"/>
                <a:sym typeface="IBM Plex Sans"/>
              </a:rPr>
              <a:t> help to assure an individual has achieved a foundation of knowledge and understanding of a subject matter. Mastery Skills supplement Certifications as a method used by IBM to evaluate knowledge of IBM Sales and Technical Professionals. </a:t>
            </a:r>
            <a:r>
              <a:rPr lang="en" sz="2000" u="sng" kern="0">
                <a:solidFill>
                  <a:srgbClr val="0563C1"/>
                </a:solidFill>
                <a:latin typeface="Calibri"/>
                <a:ea typeface="Calibri"/>
                <a:cs typeface="Calibri"/>
                <a:sym typeface="Calibri"/>
                <a:hlinkClick r:id="rId4"/>
              </a:rPr>
              <a:t>https://www.ibm.com/certify/informationcenter.html</a:t>
            </a:r>
            <a:endParaRPr sz="2000" kern="0">
              <a:solidFill>
                <a:srgbClr val="000000"/>
              </a:solidFill>
              <a:latin typeface="Calibri"/>
              <a:ea typeface="Calibri"/>
              <a:cs typeface="Calibri"/>
              <a:sym typeface="Calibri"/>
            </a:endParaRPr>
          </a:p>
          <a:p>
            <a:pPr defTabSz="1219170">
              <a:buClr>
                <a:srgbClr val="000000"/>
              </a:buClr>
            </a:pPr>
            <a:endParaRPr sz="2000" kern="0">
              <a:solidFill>
                <a:srgbClr val="323232"/>
              </a:solidFill>
              <a:latin typeface="IBM Plex Sans"/>
              <a:ea typeface="IBM Plex Sans"/>
              <a:cs typeface="IBM Plex Sans"/>
              <a:sym typeface="IBM Plex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3"/>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pic>
        <p:nvPicPr>
          <p:cNvPr id="282" name="Google Shape;282;p43"/>
          <p:cNvPicPr preferRelativeResize="0"/>
          <p:nvPr/>
        </p:nvPicPr>
        <p:blipFill rotWithShape="1">
          <a:blip r:embed="rId3">
            <a:alphaModFix/>
          </a:blip>
          <a:srcRect/>
          <a:stretch/>
        </p:blipFill>
        <p:spPr>
          <a:xfrm>
            <a:off x="1201029" y="216775"/>
            <a:ext cx="9639116" cy="5854087"/>
          </a:xfrm>
          <a:prstGeom prst="rect">
            <a:avLst/>
          </a:prstGeom>
          <a:noFill/>
          <a:ln>
            <a:noFill/>
          </a:ln>
        </p:spPr>
      </p:pic>
      <p:sp>
        <p:nvSpPr>
          <p:cNvPr id="283" name="Google Shape;283;p43"/>
          <p:cNvSpPr txBox="1"/>
          <p:nvPr/>
        </p:nvSpPr>
        <p:spPr>
          <a:xfrm>
            <a:off x="254525" y="5971881"/>
            <a:ext cx="11726943" cy="36933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u="sng" kern="0">
                <a:solidFill>
                  <a:srgbClr val="0563C1"/>
                </a:solidFill>
                <a:latin typeface="Calibri"/>
                <a:ea typeface="Calibri"/>
                <a:cs typeface="Calibri"/>
                <a:sym typeface="Calibri"/>
                <a:hlinkClick r:id="rId4"/>
              </a:rPr>
              <a:t>https://www.shiftelearning.com/blog/numbers-dont-lie-why-bite-sized-learning-is-better-for-your-learners-and-you-too</a:t>
            </a:r>
            <a:endParaRPr sz="1867" kern="0">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4"/>
          <p:cNvPicPr preferRelativeResize="0"/>
          <p:nvPr/>
        </p:nvPicPr>
        <p:blipFill rotWithShape="1">
          <a:blip r:embed="rId3">
            <a:alphaModFix/>
          </a:blip>
          <a:srcRect/>
          <a:stretch/>
        </p:blipFill>
        <p:spPr>
          <a:xfrm>
            <a:off x="2095791" y="3061161"/>
            <a:ext cx="7000365" cy="2731383"/>
          </a:xfrm>
          <a:prstGeom prst="rect">
            <a:avLst/>
          </a:prstGeom>
          <a:noFill/>
          <a:ln>
            <a:noFill/>
          </a:ln>
        </p:spPr>
      </p:pic>
      <p:pic>
        <p:nvPicPr>
          <p:cNvPr id="289" name="Google Shape;289;p44"/>
          <p:cNvPicPr preferRelativeResize="0"/>
          <p:nvPr/>
        </p:nvPicPr>
        <p:blipFill rotWithShape="1">
          <a:blip r:embed="rId4">
            <a:alphaModFix/>
          </a:blip>
          <a:srcRect/>
          <a:stretch/>
        </p:blipFill>
        <p:spPr>
          <a:xfrm>
            <a:off x="499298" y="381355"/>
            <a:ext cx="1850257" cy="2457908"/>
          </a:xfrm>
          <a:prstGeom prst="rect">
            <a:avLst/>
          </a:prstGeom>
          <a:noFill/>
          <a:ln>
            <a:noFill/>
          </a:ln>
        </p:spPr>
      </p:pic>
      <p:pic>
        <p:nvPicPr>
          <p:cNvPr id="290" name="Google Shape;290;p44"/>
          <p:cNvPicPr preferRelativeResize="0"/>
          <p:nvPr/>
        </p:nvPicPr>
        <p:blipFill rotWithShape="1">
          <a:blip r:embed="rId5">
            <a:alphaModFix/>
          </a:blip>
          <a:srcRect/>
          <a:stretch/>
        </p:blipFill>
        <p:spPr>
          <a:xfrm>
            <a:off x="2370177" y="426063"/>
            <a:ext cx="1623737" cy="2368493"/>
          </a:xfrm>
          <a:prstGeom prst="rect">
            <a:avLst/>
          </a:prstGeom>
          <a:noFill/>
          <a:ln>
            <a:noFill/>
          </a:ln>
        </p:spPr>
      </p:pic>
      <p:sp>
        <p:nvSpPr>
          <p:cNvPr id="291" name="Google Shape;291;p44"/>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
        <p:nvSpPr>
          <p:cNvPr id="292" name="Google Shape;292;p44"/>
          <p:cNvSpPr txBox="1"/>
          <p:nvPr/>
        </p:nvSpPr>
        <p:spPr>
          <a:xfrm>
            <a:off x="4474204" y="702367"/>
            <a:ext cx="7041369" cy="236988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800" kern="0">
                <a:solidFill>
                  <a:srgbClr val="414141"/>
                </a:solidFill>
                <a:latin typeface="Palatino"/>
                <a:ea typeface="Palatino"/>
                <a:cs typeface="Palatino"/>
                <a:sym typeface="Palatino"/>
              </a:rPr>
              <a:t>A credential is a form of currency, and in order to be a currency it needs to have relevance to both the buyer and the seller.</a:t>
            </a:r>
            <a:endParaRPr sz="1467" kern="0">
              <a:solidFill>
                <a:srgbClr val="000000"/>
              </a:solidFill>
              <a:latin typeface="Arial"/>
              <a:cs typeface="Arial"/>
              <a:sym typeface="Arial"/>
            </a:endParaRPr>
          </a:p>
          <a:p>
            <a:pPr defTabSz="1219170">
              <a:buClr>
                <a:srgbClr val="000000"/>
              </a:buClr>
            </a:pPr>
            <a:r>
              <a:rPr lang="en" sz="2800" kern="0">
                <a:solidFill>
                  <a:srgbClr val="414141"/>
                </a:solidFill>
                <a:latin typeface="Palatino"/>
                <a:ea typeface="Palatino"/>
                <a:cs typeface="Palatino"/>
                <a:sym typeface="Palatino"/>
              </a:rPr>
              <a:t> </a:t>
            </a:r>
            <a:endParaRPr sz="1467" kern="0">
              <a:solidFill>
                <a:srgbClr val="000000"/>
              </a:solidFill>
              <a:latin typeface="Arial"/>
              <a:cs typeface="Arial"/>
              <a:sym typeface="Arial"/>
            </a:endParaRPr>
          </a:p>
          <a:p>
            <a:pPr defTabSz="1219170">
              <a:buClr>
                <a:srgbClr val="000000"/>
              </a:buClr>
            </a:pPr>
            <a:r>
              <a:rPr lang="en" sz="1200" kern="0">
                <a:solidFill>
                  <a:srgbClr val="414141"/>
                </a:solidFill>
                <a:latin typeface="Verdana"/>
                <a:ea typeface="Verdana"/>
                <a:cs typeface="Verdana"/>
                <a:sym typeface="Verdana"/>
              </a:rPr>
              <a:t>Jonathan Finkelstein, Founder and Chief Executive Officer of Credly</a:t>
            </a:r>
            <a:endParaRPr sz="1200" kern="0">
              <a:solidFill>
                <a:srgbClr val="414141"/>
              </a:solidFill>
              <a:latin typeface="Palatino"/>
              <a:ea typeface="Palatino"/>
              <a:cs typeface="Palatino"/>
              <a:sym typeface="Palatino"/>
            </a:endParaRPr>
          </a:p>
          <a:p>
            <a:pPr defTabSz="1219170">
              <a:buClr>
                <a:srgbClr val="000000"/>
              </a:buClr>
            </a:pPr>
            <a:r>
              <a:rPr lang="en" sz="1200" u="sng" kern="0">
                <a:solidFill>
                  <a:srgbClr val="0563C1"/>
                </a:solidFill>
                <a:latin typeface="Calibri"/>
                <a:ea typeface="Calibri"/>
                <a:cs typeface="Calibri"/>
                <a:sym typeface="Calibri"/>
                <a:hlinkClick r:id="rId6"/>
              </a:rPr>
              <a:t>https://evolllution.com/programming/credentials/the-evolving-transactional-nature-of-credentialing-the-future-of-alternative-credentials/</a:t>
            </a:r>
            <a:endParaRPr sz="1200" kern="0">
              <a:solidFill>
                <a:srgbClr val="000000"/>
              </a:solidFill>
              <a:latin typeface="Calibri"/>
              <a:ea typeface="Calibri"/>
              <a:cs typeface="Calibri"/>
              <a:sym typeface="Calibri"/>
            </a:endParaRPr>
          </a:p>
        </p:txBody>
      </p:sp>
      <p:pic>
        <p:nvPicPr>
          <p:cNvPr id="293" name="Google Shape;293;p44"/>
          <p:cNvPicPr preferRelativeResize="0"/>
          <p:nvPr/>
        </p:nvPicPr>
        <p:blipFill rotWithShape="1">
          <a:blip r:embed="rId7">
            <a:alphaModFix/>
          </a:blip>
          <a:srcRect/>
          <a:stretch/>
        </p:blipFill>
        <p:spPr>
          <a:xfrm>
            <a:off x="7077897" y="5133447"/>
            <a:ext cx="4762409" cy="627333"/>
          </a:xfrm>
          <a:prstGeom prst="rect">
            <a:avLst/>
          </a:prstGeom>
          <a:noFill/>
          <a:ln>
            <a:noFill/>
          </a:ln>
        </p:spPr>
      </p:pic>
      <p:sp>
        <p:nvSpPr>
          <p:cNvPr id="294" name="Google Shape;294;p44"/>
          <p:cNvSpPr txBox="1"/>
          <p:nvPr/>
        </p:nvSpPr>
        <p:spPr>
          <a:xfrm>
            <a:off x="10055803" y="5447114"/>
            <a:ext cx="2645404" cy="36933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kern="0">
                <a:solidFill>
                  <a:srgbClr val="FFFFFF"/>
                </a:solidFill>
                <a:latin typeface="Calibri"/>
                <a:ea typeface="Calibri"/>
                <a:cs typeface="Calibri"/>
                <a:sym typeface="Calibri"/>
              </a:rPr>
              <a:t>Cornerstone.com</a:t>
            </a:r>
            <a:endParaRPr sz="1467" kern="0">
              <a:solidFill>
                <a:srgbClr val="000000"/>
              </a:solidFill>
              <a:latin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5"/>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pic>
        <p:nvPicPr>
          <p:cNvPr id="301" name="Google Shape;301;p45"/>
          <p:cNvPicPr preferRelativeResize="0"/>
          <p:nvPr/>
        </p:nvPicPr>
        <p:blipFill rotWithShape="1">
          <a:blip r:embed="rId3">
            <a:alphaModFix/>
          </a:blip>
          <a:srcRect/>
          <a:stretch/>
        </p:blipFill>
        <p:spPr>
          <a:xfrm>
            <a:off x="417303" y="316519"/>
            <a:ext cx="11357392" cy="5631072"/>
          </a:xfrm>
          <a:prstGeom prst="rect">
            <a:avLst/>
          </a:prstGeom>
          <a:noFill/>
          <a:ln>
            <a:noFill/>
          </a:ln>
        </p:spPr>
      </p:pic>
      <p:sp>
        <p:nvSpPr>
          <p:cNvPr id="302" name="Google Shape;302;p45"/>
          <p:cNvSpPr txBox="1"/>
          <p:nvPr/>
        </p:nvSpPr>
        <p:spPr>
          <a:xfrm>
            <a:off x="867267" y="6061435"/>
            <a:ext cx="11147196" cy="36933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u="sng" kern="0">
                <a:solidFill>
                  <a:srgbClr val="0563C1"/>
                </a:solidFill>
                <a:latin typeface="Calibri"/>
                <a:ea typeface="Calibri"/>
                <a:cs typeface="Calibri"/>
                <a:sym typeface="Calibri"/>
                <a:hlinkClick r:id="rId4"/>
              </a:rPr>
              <a:t>https://docs.google.com/presentation/d/1ppAKToiYz0Sc-A6OIxEQUHcMoZEvpp8-VQM3zOzGB8I/edit?usp=sharing</a:t>
            </a:r>
            <a:endParaRPr sz="1867" kern="0">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6"/>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pic>
        <p:nvPicPr>
          <p:cNvPr id="309" name="Google Shape;309;p46"/>
          <p:cNvPicPr preferRelativeResize="0"/>
          <p:nvPr/>
        </p:nvPicPr>
        <p:blipFill rotWithShape="1">
          <a:blip r:embed="rId3">
            <a:alphaModFix/>
          </a:blip>
          <a:srcRect/>
          <a:stretch/>
        </p:blipFill>
        <p:spPr>
          <a:xfrm>
            <a:off x="245858" y="150558"/>
            <a:ext cx="11700287" cy="5906165"/>
          </a:xfrm>
          <a:prstGeom prst="rect">
            <a:avLst/>
          </a:prstGeom>
          <a:noFill/>
          <a:ln>
            <a:noFill/>
          </a:ln>
        </p:spPr>
      </p:pic>
      <p:sp>
        <p:nvSpPr>
          <p:cNvPr id="310" name="Google Shape;310;p46"/>
          <p:cNvSpPr txBox="1"/>
          <p:nvPr/>
        </p:nvSpPr>
        <p:spPr>
          <a:xfrm>
            <a:off x="1526383" y="5995602"/>
            <a:ext cx="10110247" cy="36933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u="sng" kern="0">
                <a:solidFill>
                  <a:srgbClr val="0563C1"/>
                </a:solidFill>
                <a:latin typeface="Calibri"/>
                <a:ea typeface="Calibri"/>
                <a:cs typeface="Calibri"/>
                <a:sym typeface="Calibri"/>
                <a:hlinkClick r:id="rId4"/>
              </a:rPr>
              <a:t>https://www.christenseninstitute.org/publications/student-centered-educator-competencies/</a:t>
            </a:r>
            <a:endParaRPr sz="1867" kern="0">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7"/>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pic>
        <p:nvPicPr>
          <p:cNvPr id="317" name="Google Shape;317;p47"/>
          <p:cNvPicPr preferRelativeResize="0"/>
          <p:nvPr/>
        </p:nvPicPr>
        <p:blipFill rotWithShape="1">
          <a:blip r:embed="rId3">
            <a:alphaModFix/>
          </a:blip>
          <a:srcRect/>
          <a:stretch/>
        </p:blipFill>
        <p:spPr>
          <a:xfrm>
            <a:off x="148879" y="136526"/>
            <a:ext cx="11611060" cy="5815521"/>
          </a:xfrm>
          <a:prstGeom prst="rect">
            <a:avLst/>
          </a:prstGeom>
          <a:noFill/>
          <a:ln>
            <a:noFill/>
          </a:ln>
        </p:spPr>
      </p:pic>
      <p:sp>
        <p:nvSpPr>
          <p:cNvPr id="318" name="Google Shape;318;p47"/>
          <p:cNvSpPr txBox="1"/>
          <p:nvPr/>
        </p:nvSpPr>
        <p:spPr>
          <a:xfrm>
            <a:off x="768285" y="6028442"/>
            <a:ext cx="10812545" cy="36933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u="sng" kern="0">
                <a:solidFill>
                  <a:srgbClr val="0563C1"/>
                </a:solidFill>
                <a:latin typeface="Calibri"/>
                <a:ea typeface="Calibri"/>
                <a:cs typeface="Calibri"/>
                <a:sym typeface="Calibri"/>
                <a:hlinkClick r:id="rId4"/>
              </a:rPr>
              <a:t>https://www.gartner.com/en/documents/3981627/top-10-business-trends-impacting-higher-education-in-202 </a:t>
            </a:r>
            <a:endParaRPr sz="1867" kern="0">
              <a:solidFill>
                <a:srgbClr val="00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8"/>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pic>
        <p:nvPicPr>
          <p:cNvPr id="324" name="Google Shape;324;p48"/>
          <p:cNvPicPr preferRelativeResize="0"/>
          <p:nvPr/>
        </p:nvPicPr>
        <p:blipFill rotWithShape="1">
          <a:blip r:embed="rId3">
            <a:alphaModFix/>
          </a:blip>
          <a:srcRect/>
          <a:stretch/>
        </p:blipFill>
        <p:spPr>
          <a:xfrm>
            <a:off x="843699" y="284049"/>
            <a:ext cx="10854799" cy="64995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2E3B9-8E04-418D-8C17-9618202F06C1}"/>
              </a:ext>
            </a:extLst>
          </p:cNvPr>
          <p:cNvSpPr>
            <a:spLocks noGrp="1"/>
          </p:cNvSpPr>
          <p:nvPr>
            <p:ph type="title"/>
          </p:nvPr>
        </p:nvSpPr>
        <p:spPr/>
        <p:txBody>
          <a:bodyPr/>
          <a:lstStyle/>
          <a:p>
            <a:r>
              <a:rPr lang="en-US" dirty="0"/>
              <a:t>Surpass Update </a:t>
            </a:r>
            <a:endParaRPr lang="en-GB" dirty="0"/>
          </a:p>
        </p:txBody>
      </p:sp>
      <p:sp>
        <p:nvSpPr>
          <p:cNvPr id="3" name="Content Placeholder 2">
            <a:extLst>
              <a:ext uri="{FF2B5EF4-FFF2-40B4-BE49-F238E27FC236}">
                <a16:creationId xmlns:a16="http://schemas.microsoft.com/office/drawing/2014/main" id="{442E3A56-999D-4216-8F1B-19E8550C50BC}"/>
              </a:ext>
            </a:extLst>
          </p:cNvPr>
          <p:cNvSpPr>
            <a:spLocks noGrp="1"/>
          </p:cNvSpPr>
          <p:nvPr>
            <p:ph sz="half" idx="1"/>
          </p:nvPr>
        </p:nvSpPr>
        <p:spPr>
          <a:xfrm>
            <a:off x="838200" y="1825625"/>
            <a:ext cx="10515600" cy="3926781"/>
          </a:xfrm>
        </p:spPr>
        <p:txBody>
          <a:bodyPr/>
          <a:lstStyle/>
          <a:p>
            <a:r>
              <a:rPr lang="en-US" dirty="0"/>
              <a:t>Adoption of Remote Proctoring to </a:t>
            </a:r>
            <a:r>
              <a:rPr lang="en-US" b="1" dirty="0"/>
              <a:t>support</a:t>
            </a:r>
            <a:r>
              <a:rPr lang="en-US" dirty="0"/>
              <a:t> delivery into physical test centers.</a:t>
            </a:r>
          </a:p>
          <a:p>
            <a:r>
              <a:rPr lang="en-US" dirty="0"/>
              <a:t>Increased use of Surpass </a:t>
            </a:r>
            <a:r>
              <a:rPr lang="en-US" b="1" dirty="0"/>
              <a:t>Tasks</a:t>
            </a:r>
            <a:r>
              <a:rPr lang="en-US" dirty="0"/>
              <a:t> to support Item Authoring.</a:t>
            </a:r>
          </a:p>
          <a:p>
            <a:r>
              <a:rPr lang="en-US" dirty="0"/>
              <a:t>Coming soon: Introduction of </a:t>
            </a:r>
            <a:r>
              <a:rPr lang="en-US" b="1" dirty="0"/>
              <a:t>Standard Setting </a:t>
            </a:r>
            <a:r>
              <a:rPr lang="en-US" dirty="0"/>
              <a:t>in Surpass – New functionality to help organizations manage their Standard Settings process.</a:t>
            </a:r>
          </a:p>
          <a:p>
            <a:endParaRPr lang="en-US" dirty="0"/>
          </a:p>
          <a:p>
            <a:endParaRPr lang="en-US" dirty="0"/>
          </a:p>
          <a:p>
            <a:endParaRPr lang="en-US"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17565840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9"/>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
        <p:nvSpPr>
          <p:cNvPr id="330" name="Google Shape;330;p49"/>
          <p:cNvSpPr/>
          <p:nvPr/>
        </p:nvSpPr>
        <p:spPr>
          <a:xfrm>
            <a:off x="344906" y="240632"/>
            <a:ext cx="11253537" cy="6924792"/>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kern="0">
                <a:solidFill>
                  <a:srgbClr val="181818"/>
                </a:solidFill>
                <a:latin typeface="Arial"/>
                <a:ea typeface="Arial"/>
                <a:cs typeface="Arial"/>
                <a:sym typeface="Arial"/>
              </a:rPr>
              <a:t>Knowledge Transfer: You Can't Learn Surgery By Watching, </a:t>
            </a:r>
            <a:r>
              <a:rPr lang="en" sz="1867" kern="0">
                <a:solidFill>
                  <a:srgbClr val="000000"/>
                </a:solidFill>
                <a:latin typeface="Calibri"/>
                <a:ea typeface="Calibri"/>
                <a:cs typeface="Calibri"/>
                <a:sym typeface="Calibri"/>
              </a:rPr>
              <a:t>Learning to perform a job by watching others and copying their actions is not a great technique for corporate knowledge transfer. </a:t>
            </a:r>
            <a:endParaRPr sz="1467" kern="0">
              <a:solidFill>
                <a:srgbClr val="000000"/>
              </a:solidFill>
              <a:latin typeface="Arial"/>
              <a:cs typeface="Arial"/>
              <a:sym typeface="Arial"/>
            </a:endParaRPr>
          </a:p>
          <a:p>
            <a:pPr defTabSz="1219170">
              <a:buClr>
                <a:srgbClr val="000000"/>
              </a:buClr>
            </a:pPr>
            <a:r>
              <a:rPr lang="en" sz="1867" kern="0">
                <a:solidFill>
                  <a:srgbClr val="000000"/>
                </a:solidFill>
                <a:latin typeface="Calibri"/>
                <a:ea typeface="Calibri"/>
                <a:cs typeface="Calibri"/>
                <a:sym typeface="Calibri"/>
              </a:rPr>
              <a:t>Christopher G. Myers</a:t>
            </a:r>
            <a:endParaRPr sz="1867" kern="0">
              <a:solidFill>
                <a:srgbClr val="181818"/>
              </a:solidFill>
              <a:latin typeface="Arial"/>
              <a:ea typeface="Arial"/>
              <a:cs typeface="Arial"/>
              <a:sym typeface="Arial"/>
            </a:endParaRPr>
          </a:p>
          <a:p>
            <a:pPr defTabSz="1219170">
              <a:buClr>
                <a:srgbClr val="000000"/>
              </a:buClr>
            </a:pPr>
            <a:r>
              <a:rPr lang="en" sz="1867" u="sng" kern="0">
                <a:solidFill>
                  <a:srgbClr val="0563C1"/>
                </a:solidFill>
                <a:latin typeface="Calibri"/>
                <a:ea typeface="Calibri"/>
                <a:cs typeface="Calibri"/>
                <a:sym typeface="Calibri"/>
                <a:hlinkClick r:id="rId3"/>
              </a:rPr>
              <a:t>https://journals.aom.org/doi/abs/10.5465/amr.2016.0202</a:t>
            </a:r>
            <a:r>
              <a:rPr lang="en" sz="1867" kern="0">
                <a:solidFill>
                  <a:srgbClr val="000000"/>
                </a:solidFill>
                <a:latin typeface="Calibri"/>
                <a:ea typeface="Calibri"/>
                <a:cs typeface="Calibri"/>
                <a:sym typeface="Calibri"/>
              </a:rPr>
              <a:t> </a:t>
            </a:r>
            <a:endParaRPr sz="1467" kern="0">
              <a:solidFill>
                <a:srgbClr val="000000"/>
              </a:solidFill>
              <a:latin typeface="Arial"/>
              <a:cs typeface="Arial"/>
              <a:sym typeface="Arial"/>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kern="0">
                <a:solidFill>
                  <a:srgbClr val="000000"/>
                </a:solidFill>
                <a:latin typeface="Calibri"/>
                <a:ea typeface="Calibri"/>
                <a:cs typeface="Calibri"/>
                <a:sym typeface="Calibri"/>
              </a:rPr>
              <a:t>A 1972 study by Fergus I. M. Craik and Robert S. Lockhart in </a:t>
            </a:r>
            <a:r>
              <a:rPr lang="en" sz="1867" i="1" kern="0">
                <a:solidFill>
                  <a:srgbClr val="000000"/>
                </a:solidFill>
                <a:latin typeface="Calibri"/>
                <a:ea typeface="Calibri"/>
                <a:cs typeface="Calibri"/>
                <a:sym typeface="Calibri"/>
              </a:rPr>
              <a:t>The Journal of Verbal Learning and Verbal Behavior</a:t>
            </a:r>
            <a:r>
              <a:rPr lang="en" sz="1867" kern="0">
                <a:solidFill>
                  <a:srgbClr val="000000"/>
                </a:solidFill>
                <a:latin typeface="Calibri"/>
                <a:ea typeface="Calibri"/>
                <a:cs typeface="Calibri"/>
                <a:sym typeface="Calibri"/>
              </a:rPr>
              <a:t>, which shows that memory of material is enhanced by “deep” cognitive tasks. In an educational context, such tasks would include working with material, applying it, arguing about it (rote memorization is insufficient). </a:t>
            </a:r>
            <a:endParaRPr sz="1467" kern="0">
              <a:solidFill>
                <a:srgbClr val="000000"/>
              </a:solidFill>
              <a:latin typeface="Arial"/>
              <a:cs typeface="Arial"/>
              <a:sym typeface="Arial"/>
            </a:endParaRPr>
          </a:p>
          <a:p>
            <a:pPr defTabSz="1219170">
              <a:buClr>
                <a:srgbClr val="000000"/>
              </a:buClr>
            </a:pPr>
            <a:r>
              <a:rPr lang="en" sz="1867" u="sng" kern="0">
                <a:solidFill>
                  <a:srgbClr val="0563C1"/>
                </a:solidFill>
                <a:latin typeface="Calibri"/>
                <a:ea typeface="Calibri"/>
                <a:cs typeface="Calibri"/>
                <a:sym typeface="Calibri"/>
                <a:hlinkClick r:id="rId4"/>
              </a:rPr>
              <a:t>https://www.theatlantic.com/magazine/archive/2014/09/the-future-of-college/37507</a:t>
            </a:r>
            <a:endParaRPr sz="1867" kern="0">
              <a:solidFill>
                <a:srgbClr val="000000"/>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kern="0">
                <a:solidFill>
                  <a:srgbClr val="000000"/>
                </a:solidFill>
                <a:latin typeface="Calibri"/>
                <a:ea typeface="Calibri"/>
                <a:cs typeface="Calibri"/>
                <a:sym typeface="Calibri"/>
              </a:rPr>
              <a:t>The model, which has become more prominent in programs that serve non-traditional learners, aims to </a:t>
            </a:r>
            <a:r>
              <a:rPr lang="en" sz="1867" u="sng" kern="0">
                <a:solidFill>
                  <a:srgbClr val="0563C1"/>
                </a:solidFill>
                <a:latin typeface="Calibri"/>
                <a:ea typeface="Calibri"/>
                <a:cs typeface="Calibri"/>
                <a:sym typeface="Calibri"/>
                <a:hlinkClick r:id="rId5"/>
              </a:rPr>
              <a:t>measure the skills students have mastered</a:t>
            </a:r>
            <a:r>
              <a:rPr lang="en" sz="1867" kern="0">
                <a:solidFill>
                  <a:srgbClr val="000000"/>
                </a:solidFill>
                <a:latin typeface="Calibri"/>
                <a:ea typeface="Calibri"/>
                <a:cs typeface="Calibri"/>
                <a:sym typeface="Calibri"/>
              </a:rPr>
              <a:t>, rather than how long they’ve spent trying to learn them. Competency-based learning should also make course credits more transferable because colleges and universities will have a better idea of what a student knows.</a:t>
            </a:r>
            <a:endParaRPr sz="1467" kern="0">
              <a:solidFill>
                <a:srgbClr val="000000"/>
              </a:solidFill>
              <a:latin typeface="Arial"/>
              <a:cs typeface="Arial"/>
              <a:sym typeface="Arial"/>
            </a:endParaRPr>
          </a:p>
          <a:p>
            <a:pPr defTabSz="1219170">
              <a:buClr>
                <a:srgbClr val="000000"/>
              </a:buClr>
            </a:pPr>
            <a:r>
              <a:rPr lang="en" sz="1867" u="sng" kern="0">
                <a:solidFill>
                  <a:srgbClr val="0563C1"/>
                </a:solidFill>
                <a:latin typeface="Calibri"/>
                <a:ea typeface="Calibri"/>
                <a:cs typeface="Calibri"/>
                <a:sym typeface="Calibri"/>
                <a:hlinkClick r:id="rId6"/>
              </a:rPr>
              <a:t>https://universitybusiness.com/competency-based-learning-college-online-learning-classes-courses-coronavirus/?utm_source=Ed%20Digest&amp;utm_medium=email&amp;utm_campaign=4%2F24%2F20</a:t>
            </a:r>
            <a:r>
              <a:rPr lang="en" sz="1867" kern="0">
                <a:solidFill>
                  <a:srgbClr val="000000"/>
                </a:solidFill>
                <a:latin typeface="Calibri"/>
                <a:ea typeface="Calibri"/>
                <a:cs typeface="Calibri"/>
                <a:sym typeface="Calibri"/>
              </a:rPr>
              <a:t> </a:t>
            </a:r>
            <a:endParaRPr sz="1467" kern="0">
              <a:solidFill>
                <a:srgbClr val="000000"/>
              </a:solidFill>
              <a:latin typeface="Arial"/>
              <a:cs typeface="Arial"/>
              <a:sym typeface="Arial"/>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kern="0">
                <a:solidFill>
                  <a:srgbClr val="000000"/>
                </a:solidFill>
                <a:latin typeface="Calibri"/>
                <a:ea typeface="Calibri"/>
                <a:cs typeface="Calibri"/>
                <a:sym typeface="Calibri"/>
              </a:rPr>
              <a:t>According to a report by Software Advice, </a:t>
            </a:r>
            <a:r>
              <a:rPr lang="en" sz="1867" b="1" i="1" u="sng" kern="0">
                <a:solidFill>
                  <a:srgbClr val="0563C1"/>
                </a:solidFill>
                <a:latin typeface="Calibri"/>
                <a:ea typeface="Calibri"/>
                <a:cs typeface="Calibri"/>
                <a:sym typeface="Calibri"/>
                <a:hlinkClick r:id="rId7"/>
              </a:rPr>
              <a:t>The LMS Features that Drive Employee Engagement IndustryView</a:t>
            </a:r>
            <a:r>
              <a:rPr lang="en" sz="1867" i="1" kern="0">
                <a:solidFill>
                  <a:srgbClr val="000000"/>
                </a:solidFill>
                <a:latin typeface="Calibri"/>
                <a:ea typeface="Calibri"/>
                <a:cs typeface="Calibri"/>
                <a:sym typeface="Calibri"/>
              </a:rPr>
              <a:t>, </a:t>
            </a:r>
            <a:r>
              <a:rPr lang="en" sz="1867" kern="0">
                <a:solidFill>
                  <a:srgbClr val="000000"/>
                </a:solidFill>
                <a:latin typeface="Calibri"/>
                <a:ea typeface="Calibri"/>
                <a:cs typeface="Calibri"/>
                <a:sym typeface="Calibri"/>
              </a:rPr>
              <a:t>more the 50% of the 385 employees who took part in a survey indicated that they would use their company’s learning tools more if the courses are shorter. According to them, longer courses are not only more challenging to digest and retain but taking them also gets in the way of their daily work.</a:t>
            </a:r>
            <a:endParaRPr sz="1467" kern="0">
              <a:solidFill>
                <a:srgbClr val="000000"/>
              </a:solidFill>
              <a:latin typeface="Arial"/>
              <a:cs typeface="Arial"/>
              <a:sym typeface="Arial"/>
            </a:endParaRPr>
          </a:p>
          <a:p>
            <a:pPr defTabSz="1219170">
              <a:buClr>
                <a:srgbClr val="000000"/>
              </a:buClr>
            </a:pPr>
            <a:r>
              <a:rPr lang="en" sz="1867" u="sng" kern="0">
                <a:solidFill>
                  <a:srgbClr val="0563C1"/>
                </a:solidFill>
                <a:latin typeface="Calibri"/>
                <a:ea typeface="Calibri"/>
                <a:cs typeface="Calibri"/>
                <a:sym typeface="Calibri"/>
                <a:hlinkClick r:id="rId8"/>
              </a:rPr>
              <a:t>https://www.shiftelearning.com/blog/numbers-dont-lie-why-bite-sized-learning-is-better-for-your-learners-and-you-too</a:t>
            </a:r>
            <a:r>
              <a:rPr lang="en" sz="1867" kern="0">
                <a:solidFill>
                  <a:srgbClr val="000000"/>
                </a:solidFill>
                <a:latin typeface="Calibri"/>
                <a:ea typeface="Calibri"/>
                <a:cs typeface="Calibri"/>
                <a:sym typeface="Calibri"/>
              </a:rPr>
              <a:t> </a:t>
            </a:r>
            <a:endParaRPr sz="1467" kern="0">
              <a:solidFill>
                <a:srgbClr val="000000"/>
              </a:solidFill>
              <a:latin typeface="Arial"/>
              <a:cs typeface="Arial"/>
              <a:sym typeface="Arial"/>
            </a:endParaRPr>
          </a:p>
          <a:p>
            <a:pPr defTabSz="1219170">
              <a:buClr>
                <a:srgbClr val="000000"/>
              </a:buClr>
            </a:pPr>
            <a:endParaRPr sz="1867" kern="0">
              <a:solidFill>
                <a:srgbClr val="000000"/>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0"/>
          <p:cNvSpPr txBox="1"/>
          <p:nvPr/>
        </p:nvSpPr>
        <p:spPr>
          <a:xfrm>
            <a:off x="217170" y="331469"/>
            <a:ext cx="8929687" cy="646331"/>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b="1" kern="0">
                <a:solidFill>
                  <a:srgbClr val="414141"/>
                </a:solidFill>
                <a:latin typeface="Questrial"/>
                <a:ea typeface="Questrial"/>
                <a:cs typeface="Questrial"/>
                <a:sym typeface="Questrial"/>
              </a:rPr>
              <a:t>Stackable Credentials: Defining Their Value</a:t>
            </a:r>
            <a:endParaRPr sz="1867" b="1" kern="0">
              <a:solidFill>
                <a:srgbClr val="000000"/>
              </a:solidFill>
              <a:latin typeface="Calibri"/>
              <a:ea typeface="Calibri"/>
              <a:cs typeface="Calibri"/>
              <a:sym typeface="Calibri"/>
            </a:endParaRPr>
          </a:p>
          <a:p>
            <a:pPr defTabSz="1219170">
              <a:buClr>
                <a:srgbClr val="000000"/>
              </a:buClr>
            </a:pPr>
            <a:r>
              <a:rPr lang="en" sz="1867" i="1" u="sng" kern="0">
                <a:solidFill>
                  <a:srgbClr val="0563C1"/>
                </a:solidFill>
                <a:latin typeface="Questrial"/>
                <a:ea typeface="Questrial"/>
                <a:cs typeface="Questrial"/>
                <a:sym typeface="Questrial"/>
                <a:hlinkClick r:id="rId3"/>
              </a:rPr>
              <a:t>Joann Kozyrev | Vice President of Design and Development, Western Governors University</a:t>
            </a:r>
            <a:endParaRPr sz="1867" kern="0">
              <a:solidFill>
                <a:srgbClr val="000000"/>
              </a:solidFill>
              <a:latin typeface="Calibri"/>
              <a:ea typeface="Calibri"/>
              <a:cs typeface="Calibri"/>
              <a:sym typeface="Calibri"/>
            </a:endParaRPr>
          </a:p>
        </p:txBody>
      </p:sp>
      <p:sp>
        <p:nvSpPr>
          <p:cNvPr id="337" name="Google Shape;337;p50"/>
          <p:cNvSpPr txBox="1"/>
          <p:nvPr/>
        </p:nvSpPr>
        <p:spPr>
          <a:xfrm>
            <a:off x="480060" y="1223010"/>
            <a:ext cx="11189971" cy="1754325"/>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kern="0">
                <a:solidFill>
                  <a:srgbClr val="414141"/>
                </a:solidFill>
                <a:latin typeface="Palatino"/>
                <a:ea typeface="Palatino"/>
                <a:cs typeface="Palatino"/>
                <a:sym typeface="Palatino"/>
              </a:rPr>
              <a:t>Stackable credentials have the capacity to transform student pathways to degrees and employability—fundamentally shaking up the core of traditional higher education—but only if their quality aligns with their promise.</a:t>
            </a:r>
            <a:endParaRPr sz="1867" kern="0">
              <a:solidFill>
                <a:srgbClr val="000000"/>
              </a:solidFill>
              <a:latin typeface="Calibri"/>
              <a:ea typeface="Calibri"/>
              <a:cs typeface="Calibri"/>
              <a:sym typeface="Calibri"/>
            </a:endParaRPr>
          </a:p>
          <a:p>
            <a:pPr defTabSz="1219170">
              <a:buClr>
                <a:srgbClr val="000000"/>
              </a:buClr>
            </a:pPr>
            <a:r>
              <a:rPr lang="en" sz="1867" kern="0">
                <a:solidFill>
                  <a:srgbClr val="414141"/>
                </a:solidFill>
                <a:latin typeface="Palatino"/>
                <a:ea typeface="Palatino"/>
                <a:cs typeface="Palatino"/>
                <a:sym typeface="Palatino"/>
              </a:rPr>
              <a:t>The benefit of certificates that stack into degrees is that shorter programs may appeal to students who need or want to work while learning. They also create clear pathways with incremental goals, allow for more agility in curriculum design and delivery, and support a more open-loop lifelong approach to education. </a:t>
            </a:r>
            <a:endParaRPr sz="1867" kern="0">
              <a:solidFill>
                <a:srgbClr val="000000"/>
              </a:solidFill>
              <a:latin typeface="Calibri"/>
              <a:ea typeface="Calibri"/>
              <a:cs typeface="Calibri"/>
              <a:sym typeface="Calibri"/>
            </a:endParaRPr>
          </a:p>
        </p:txBody>
      </p:sp>
      <p:sp>
        <p:nvSpPr>
          <p:cNvPr id="338" name="Google Shape;338;p50"/>
          <p:cNvSpPr txBox="1"/>
          <p:nvPr/>
        </p:nvSpPr>
        <p:spPr>
          <a:xfrm>
            <a:off x="1097281" y="3222544"/>
            <a:ext cx="8823959" cy="122212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b="1" kern="0">
                <a:solidFill>
                  <a:srgbClr val="414141"/>
                </a:solidFill>
                <a:latin typeface="Palatino"/>
                <a:ea typeface="Palatino"/>
                <a:cs typeface="Palatino"/>
                <a:sym typeface="Palatino"/>
              </a:rPr>
              <a:t>Do Stackable Credentials Offer Students Value?</a:t>
            </a:r>
            <a:endParaRPr sz="1467" kern="0">
              <a:solidFill>
                <a:srgbClr val="000000"/>
              </a:solidFill>
              <a:latin typeface="Arial"/>
              <a:cs typeface="Arial"/>
              <a:sym typeface="Arial"/>
            </a:endParaRPr>
          </a:p>
          <a:p>
            <a:pPr defTabSz="1219170">
              <a:buClr>
                <a:srgbClr val="000000"/>
              </a:buClr>
            </a:pPr>
            <a:r>
              <a:rPr lang="en" sz="1867" b="1" kern="0">
                <a:solidFill>
                  <a:srgbClr val="414141"/>
                </a:solidFill>
                <a:latin typeface="Palatino"/>
                <a:ea typeface="Palatino"/>
                <a:cs typeface="Palatino"/>
                <a:sym typeface="Palatino"/>
              </a:rPr>
              <a:t>Do Stackable Credentials Offer Employers Value?</a:t>
            </a:r>
            <a:r>
              <a:rPr lang="en" sz="1867" kern="0">
                <a:solidFill>
                  <a:srgbClr val="000000"/>
                </a:solidFill>
                <a:latin typeface="Calibri"/>
                <a:ea typeface="Calibri"/>
                <a:cs typeface="Calibri"/>
                <a:sym typeface="Calibri"/>
              </a:rPr>
              <a:t> </a:t>
            </a:r>
            <a:endParaRPr sz="1867" b="1" kern="0">
              <a:solidFill>
                <a:srgbClr val="414141"/>
              </a:solidFill>
              <a:latin typeface="Palatino"/>
              <a:ea typeface="Palatino"/>
              <a:cs typeface="Palatino"/>
              <a:sym typeface="Palatino"/>
            </a:endParaRPr>
          </a:p>
          <a:p>
            <a:pPr defTabSz="1219170">
              <a:buClr>
                <a:srgbClr val="000000"/>
              </a:buClr>
            </a:pPr>
            <a:r>
              <a:rPr lang="en" sz="1867" b="1" kern="0">
                <a:solidFill>
                  <a:srgbClr val="414141"/>
                </a:solidFill>
                <a:latin typeface="Palatino"/>
                <a:ea typeface="Palatino"/>
                <a:cs typeface="Palatino"/>
                <a:sym typeface="Palatino"/>
              </a:rPr>
              <a:t>Do Stackable Credentials Offer Society Value?</a:t>
            </a:r>
            <a:r>
              <a:rPr lang="en" sz="1867" kern="0">
                <a:solidFill>
                  <a:srgbClr val="000000"/>
                </a:solidFill>
                <a:latin typeface="Calibri"/>
                <a:ea typeface="Calibri"/>
                <a:cs typeface="Calibri"/>
                <a:sym typeface="Calibri"/>
              </a:rPr>
              <a:t> </a:t>
            </a:r>
            <a:endParaRPr sz="1867" b="1" kern="0">
              <a:solidFill>
                <a:srgbClr val="414141"/>
              </a:solidFill>
              <a:latin typeface="Palatino"/>
              <a:ea typeface="Palatino"/>
              <a:cs typeface="Palatino"/>
              <a:sym typeface="Palatino"/>
            </a:endParaRPr>
          </a:p>
          <a:p>
            <a:pPr defTabSz="1219170">
              <a:buClr>
                <a:srgbClr val="000000"/>
              </a:buClr>
            </a:pPr>
            <a:r>
              <a:rPr lang="en" sz="1867" b="1" kern="0">
                <a:solidFill>
                  <a:srgbClr val="414141"/>
                </a:solidFill>
                <a:latin typeface="Palatino"/>
                <a:ea typeface="Palatino"/>
                <a:cs typeface="Palatino"/>
                <a:sym typeface="Palatino"/>
              </a:rPr>
              <a:t>Do Stackable Credentials Offer Educational Institutions Value?</a:t>
            </a:r>
            <a:r>
              <a:rPr lang="en" sz="1867" kern="0">
                <a:solidFill>
                  <a:srgbClr val="000000"/>
                </a:solidFill>
                <a:latin typeface="Calibri"/>
                <a:ea typeface="Calibri"/>
                <a:cs typeface="Calibri"/>
                <a:sym typeface="Calibri"/>
              </a:rPr>
              <a:t>  </a:t>
            </a:r>
            <a:endParaRPr sz="1467" kern="0">
              <a:solidFill>
                <a:srgbClr val="000000"/>
              </a:solidFill>
              <a:latin typeface="Arial"/>
              <a:cs typeface="Arial"/>
              <a:sym typeface="Arial"/>
            </a:endParaRPr>
          </a:p>
        </p:txBody>
      </p:sp>
      <p:sp>
        <p:nvSpPr>
          <p:cNvPr id="339" name="Google Shape;339;p50"/>
          <p:cNvSpPr txBox="1"/>
          <p:nvPr/>
        </p:nvSpPr>
        <p:spPr>
          <a:xfrm>
            <a:off x="605790" y="4444664"/>
            <a:ext cx="11441431" cy="2031325"/>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u="sng" kern="0">
                <a:solidFill>
                  <a:srgbClr val="0563C1"/>
                </a:solidFill>
                <a:latin typeface="Calibri"/>
                <a:ea typeface="Calibri"/>
                <a:cs typeface="Calibri"/>
                <a:sym typeface="Calibri"/>
                <a:hlinkClick r:id="rId4"/>
              </a:rPr>
              <a:t>https://evolllution.com/programming/credentials/stackable-credentials-defining-their-value/</a:t>
            </a:r>
            <a:endParaRPr sz="1867" kern="0">
              <a:solidFill>
                <a:srgbClr val="000000"/>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u="sng" kern="0">
                <a:solidFill>
                  <a:srgbClr val="0563C1"/>
                </a:solidFill>
                <a:latin typeface="Calibri"/>
                <a:ea typeface="Calibri"/>
                <a:cs typeface="Calibri"/>
                <a:sym typeface="Calibri"/>
                <a:hlinkClick r:id="rId5"/>
              </a:rPr>
              <a:t>https://evolllution.com/opinions/remember-building-stackable-credentials/</a:t>
            </a:r>
            <a:endParaRPr sz="1867" kern="0">
              <a:solidFill>
                <a:srgbClr val="000000"/>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u="sng" kern="0">
                <a:solidFill>
                  <a:srgbClr val="0563C1"/>
                </a:solidFill>
                <a:latin typeface="Calibri"/>
                <a:ea typeface="Calibri"/>
                <a:cs typeface="Calibri"/>
                <a:sym typeface="Calibri"/>
                <a:hlinkClick r:id="rId6"/>
              </a:rPr>
              <a:t>https://sloanreview.mit.edu/article/the-challenge-of-scaling-soft-skills/</a:t>
            </a:r>
            <a:endParaRPr sz="1867" kern="0">
              <a:solidFill>
                <a:srgbClr val="000000"/>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u="sng" kern="0">
                <a:solidFill>
                  <a:srgbClr val="0563C1"/>
                </a:solidFill>
                <a:latin typeface="Calibri"/>
                <a:ea typeface="Calibri"/>
                <a:cs typeface="Calibri"/>
                <a:sym typeface="Calibri"/>
                <a:hlinkClick r:id="rId7"/>
              </a:rPr>
              <a:t>https://evolllution.com/programming/credentials/microcredentials-closing-the-skills-gap-and-adding-value-to-passion/</a:t>
            </a:r>
            <a:endParaRPr sz="1867" kern="0">
              <a:solidFill>
                <a:srgbClr val="000000"/>
              </a:solidFill>
              <a:latin typeface="Calibri"/>
              <a:ea typeface="Calibri"/>
              <a:cs typeface="Calibri"/>
              <a:sym typeface="Calibri"/>
            </a:endParaRPr>
          </a:p>
        </p:txBody>
      </p:sp>
      <p:sp>
        <p:nvSpPr>
          <p:cNvPr id="340" name="Google Shape;340;p50"/>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a:spLocks noGrp="1"/>
          </p:cNvSpPr>
          <p:nvPr>
            <p:ph type="ftr" idx="11"/>
          </p:nvPr>
        </p:nvSpPr>
        <p:spPr>
          <a:xfrm>
            <a:off x="4038600" y="6356351"/>
            <a:ext cx="4114800" cy="365125"/>
          </a:xfrm>
          <a:prstGeom prst="rect">
            <a:avLst/>
          </a:prstGeom>
          <a:noFill/>
          <a:ln>
            <a:noFill/>
          </a:ln>
        </p:spPr>
        <p:txBody>
          <a:bodyPr spcFirstLastPara="1" wrap="square" lIns="91433" tIns="45700" rIns="91433" bIns="45700" anchor="ctr" anchorCtr="0">
            <a:noAutofit/>
          </a:bodyPr>
          <a:lstStyle/>
          <a:p>
            <a:pPr defTabSz="1219170">
              <a:buClr>
                <a:srgbClr val="000000"/>
              </a:buClr>
            </a:pPr>
            <a:r>
              <a:rPr lang="en" sz="1467" kern="0"/>
              <a:t>Copyright 2020 Dennis Glenn</a:t>
            </a:r>
            <a:endParaRPr sz="1467" kern="0"/>
          </a:p>
        </p:txBody>
      </p:sp>
      <p:sp>
        <p:nvSpPr>
          <p:cNvPr id="347" name="Google Shape;347;p51"/>
          <p:cNvSpPr/>
          <p:nvPr/>
        </p:nvSpPr>
        <p:spPr>
          <a:xfrm>
            <a:off x="471340" y="1423447"/>
            <a:ext cx="11434381" cy="5909309"/>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kern="0">
                <a:solidFill>
                  <a:srgbClr val="333333"/>
                </a:solidFill>
                <a:latin typeface="Open Sans"/>
                <a:ea typeface="Open Sans"/>
                <a:cs typeface="Open Sans"/>
                <a:sym typeface="Open Sans"/>
              </a:rPr>
              <a:t>							</a:t>
            </a:r>
            <a:endParaRPr sz="1467" kern="0">
              <a:solidFill>
                <a:srgbClr val="000000"/>
              </a:solidFill>
              <a:latin typeface="Arial"/>
              <a:cs typeface="Arial"/>
              <a:sym typeface="Arial"/>
            </a:endParaRPr>
          </a:p>
          <a:p>
            <a:pPr defTabSz="1219170">
              <a:buClr>
                <a:srgbClr val="000000"/>
              </a:buClr>
            </a:pPr>
            <a:r>
              <a:rPr lang="en" sz="1867" kern="0">
                <a:solidFill>
                  <a:srgbClr val="333333"/>
                </a:solidFill>
                <a:latin typeface="Open Sans"/>
                <a:ea typeface="Open Sans"/>
                <a:cs typeface="Open Sans"/>
                <a:sym typeface="Open Sans"/>
              </a:rPr>
              <a:t>								</a:t>
            </a:r>
            <a:endParaRPr sz="1467" kern="0">
              <a:solidFill>
                <a:srgbClr val="000000"/>
              </a:solidFill>
              <a:latin typeface="Arial"/>
              <a:cs typeface="Arial"/>
              <a:sym typeface="Arial"/>
            </a:endParaRPr>
          </a:p>
          <a:p>
            <a:pPr defTabSz="1219170">
              <a:buClr>
                <a:srgbClr val="000000"/>
              </a:buClr>
            </a:pPr>
            <a:r>
              <a:rPr lang="en" sz="1867" kern="0">
                <a:solidFill>
                  <a:srgbClr val="333333"/>
                </a:solidFill>
                <a:latin typeface="Open Sans"/>
                <a:ea typeface="Open Sans"/>
                <a:cs typeface="Open Sans"/>
                <a:sym typeface="Open Sans"/>
              </a:rPr>
              <a:t>                                                                                                                           Dennis Glenn, MFA</a:t>
            </a:r>
            <a:endParaRPr sz="1467" kern="0">
              <a:solidFill>
                <a:srgbClr val="000000"/>
              </a:solidFill>
              <a:latin typeface="Arial"/>
              <a:cs typeface="Arial"/>
              <a:sym typeface="Arial"/>
            </a:endParaRPr>
          </a:p>
          <a:p>
            <a:pPr defTabSz="1219170">
              <a:buClr>
                <a:srgbClr val="000000"/>
              </a:buClr>
            </a:pPr>
            <a:br>
              <a:rPr lang="en" sz="1867" kern="0">
                <a:solidFill>
                  <a:srgbClr val="666666"/>
                </a:solidFill>
                <a:latin typeface="Open Sans"/>
                <a:ea typeface="Open Sans"/>
                <a:cs typeface="Open Sans"/>
                <a:sym typeface="Open Sans"/>
              </a:rPr>
            </a:br>
            <a:r>
              <a:rPr lang="en" sz="1867" kern="0">
                <a:solidFill>
                  <a:srgbClr val="000000"/>
                </a:solidFill>
                <a:latin typeface="Open Sans"/>
                <a:ea typeface="Open Sans"/>
                <a:cs typeface="Open Sans"/>
                <a:sym typeface="Open Sans"/>
              </a:rPr>
              <a:t>Dennis Glenn, is President and Chief Learning Officer and an adjunct professor at DePaul University Graduate School for Continuing and Professional Studies. His instructional design and eLearning experience was honed when he joined Northwestern University as manager of the advanced media production studio. In 2001Glenn was promoted to assistant dean for distributed education at the School of Communication where he was the Director of the Distributed Learning Center. Dennis has designed interactive virtual patients for the medical industry that assess the cognitive decision-making abilities of surgeons, doctors, and nurses. He has created learning and assessment simulations for Pearson Learning, Baxter, Abbott Labs, American Association of Nurse Anesthetists. He has taught at  Northwestern, Columbia College Chicago, Lake Forest Graduate School of Management, and DePaul’s Graduate School for Continuing and Professional Studies, where he teaches in two domains: engaging social media, and mastery learning using serious games.</a:t>
            </a:r>
            <a:endParaRPr sz="1467" kern="0">
              <a:solidFill>
                <a:srgbClr val="000000"/>
              </a:solidFill>
              <a:latin typeface="Arial"/>
              <a:cs typeface="Arial"/>
              <a:sym typeface="Arial"/>
            </a:endParaRPr>
          </a:p>
          <a:p>
            <a:pPr algn="ctr" defTabSz="1219170">
              <a:buClr>
                <a:srgbClr val="000000"/>
              </a:buClr>
            </a:pPr>
            <a:r>
              <a:rPr lang="en" sz="1867" u="sng" kern="0">
                <a:solidFill>
                  <a:srgbClr val="0563C1"/>
                </a:solidFill>
                <a:latin typeface="Open Sans"/>
                <a:ea typeface="Open Sans"/>
                <a:cs typeface="Open Sans"/>
                <a:sym typeface="Open Sans"/>
                <a:hlinkClick r:id="rId3"/>
              </a:rPr>
              <a:t>dennis@dennisglenn.com</a:t>
            </a:r>
            <a:r>
              <a:rPr lang="en" sz="1867" kern="0">
                <a:solidFill>
                  <a:srgbClr val="666666"/>
                </a:solidFill>
                <a:latin typeface="Open Sans"/>
                <a:ea typeface="Open Sans"/>
                <a:cs typeface="Open Sans"/>
                <a:sym typeface="Open Sans"/>
              </a:rPr>
              <a:t> </a:t>
            </a:r>
            <a:endParaRPr sz="1467" kern="0">
              <a:solidFill>
                <a:srgbClr val="000000"/>
              </a:solidFill>
              <a:latin typeface="Arial"/>
              <a:cs typeface="Arial"/>
              <a:sym typeface="Arial"/>
            </a:endParaRPr>
          </a:p>
          <a:p>
            <a:pPr algn="ctr" defTabSz="1219170">
              <a:buClr>
                <a:srgbClr val="000000"/>
              </a:buClr>
            </a:pPr>
            <a:endParaRPr sz="1867" kern="0">
              <a:solidFill>
                <a:srgbClr val="666666"/>
              </a:solidFill>
              <a:latin typeface="Open Sans"/>
              <a:ea typeface="Open Sans"/>
              <a:cs typeface="Open Sans"/>
              <a:sym typeface="Open Sans"/>
            </a:endParaRPr>
          </a:p>
          <a:p>
            <a:pPr algn="ctr" defTabSz="1219170">
              <a:buClr>
                <a:srgbClr val="000000"/>
              </a:buClr>
            </a:pPr>
            <a:endParaRPr sz="1867" kern="0">
              <a:solidFill>
                <a:srgbClr val="666666"/>
              </a:solidFill>
              <a:latin typeface="Open Sans"/>
              <a:ea typeface="Open Sans"/>
              <a:cs typeface="Open Sans"/>
              <a:sym typeface="Open Sans"/>
            </a:endParaRPr>
          </a:p>
          <a:p>
            <a:pPr defTabSz="1219170">
              <a:buClr>
                <a:srgbClr val="000000"/>
              </a:buClr>
            </a:pPr>
            <a:endParaRPr sz="1867" kern="0">
              <a:solidFill>
                <a:srgbClr val="666666"/>
              </a:solidFill>
              <a:latin typeface="Open Sans"/>
              <a:ea typeface="Open Sans"/>
              <a:cs typeface="Open Sans"/>
              <a:sym typeface="Open Sans"/>
            </a:endParaRPr>
          </a:p>
          <a:p>
            <a:pPr defTabSz="1219170">
              <a:buClr>
                <a:srgbClr val="000000"/>
              </a:buClr>
            </a:pPr>
            <a:br>
              <a:rPr lang="en" sz="1867" u="sng" kern="0">
                <a:solidFill>
                  <a:srgbClr val="0563C1"/>
                </a:solidFill>
                <a:latin typeface="Open Sans"/>
                <a:ea typeface="Open Sans"/>
                <a:cs typeface="Open Sans"/>
                <a:sym typeface="Open Sans"/>
                <a:hlinkClick r:id="rId4"/>
              </a:rPr>
            </a:br>
            <a:endParaRPr sz="1867" kern="0">
              <a:solidFill>
                <a:srgbClr val="000000"/>
              </a:solidFill>
              <a:latin typeface="Calibri"/>
              <a:ea typeface="Calibri"/>
              <a:cs typeface="Calibri"/>
              <a:sym typeface="Calibri"/>
            </a:endParaRPr>
          </a:p>
        </p:txBody>
      </p:sp>
      <p:pic>
        <p:nvPicPr>
          <p:cNvPr id="348" name="Google Shape;348;p51"/>
          <p:cNvPicPr preferRelativeResize="0"/>
          <p:nvPr/>
        </p:nvPicPr>
        <p:blipFill rotWithShape="1">
          <a:blip r:embed="rId5">
            <a:alphaModFix/>
          </a:blip>
          <a:srcRect/>
          <a:stretch/>
        </p:blipFill>
        <p:spPr>
          <a:xfrm>
            <a:off x="4293911" y="98818"/>
            <a:ext cx="3210768" cy="214008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F21A-D766-43B6-BCB2-A2990C86C673}"/>
              </a:ext>
            </a:extLst>
          </p:cNvPr>
          <p:cNvSpPr>
            <a:spLocks noGrp="1"/>
          </p:cNvSpPr>
          <p:nvPr>
            <p:ph type="title"/>
          </p:nvPr>
        </p:nvSpPr>
        <p:spPr>
          <a:xfrm>
            <a:off x="0" y="2615956"/>
            <a:ext cx="12192000" cy="1325563"/>
          </a:xfrm>
        </p:spPr>
        <p:txBody>
          <a:bodyPr>
            <a:normAutofit/>
          </a:bodyPr>
          <a:lstStyle/>
          <a:p>
            <a:pPr algn="ctr"/>
            <a:r>
              <a:rPr lang="en-US" sz="6600" b="1"/>
              <a:t>Questions</a:t>
            </a:r>
            <a:endParaRPr lang="en-US" sz="6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spTree>
    <p:extLst>
      <p:ext uri="{BB962C8B-B14F-4D97-AF65-F5344CB8AC3E}">
        <p14:creationId xmlns:p14="http://schemas.microsoft.com/office/powerpoint/2010/main" val="1014061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77" y="1883515"/>
            <a:ext cx="9951041" cy="3084823"/>
          </a:xfrm>
          <a:prstGeom prst="rect">
            <a:avLst/>
          </a:prstGeom>
        </p:spPr>
      </p:pic>
    </p:spTree>
    <p:extLst>
      <p:ext uri="{BB962C8B-B14F-4D97-AF65-F5344CB8AC3E}">
        <p14:creationId xmlns:p14="http://schemas.microsoft.com/office/powerpoint/2010/main" val="18014607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DD6E-4675-4F5F-8DE3-AAEDE86B677C}"/>
              </a:ext>
            </a:extLst>
          </p:cNvPr>
          <p:cNvSpPr>
            <a:spLocks noGrp="1"/>
          </p:cNvSpPr>
          <p:nvPr>
            <p:ph type="title"/>
          </p:nvPr>
        </p:nvSpPr>
        <p:spPr>
          <a:xfrm>
            <a:off x="0" y="858901"/>
            <a:ext cx="12192000" cy="1325563"/>
          </a:xfrm>
        </p:spPr>
        <p:txBody>
          <a:bodyPr/>
          <a:lstStyle/>
          <a:p>
            <a:pPr algn="ctr"/>
            <a:r>
              <a:rPr lang="en-US" b="1" dirty="0"/>
              <a:t>Next CNG Meeting Details</a:t>
            </a:r>
          </a:p>
        </p:txBody>
      </p:sp>
      <p:sp>
        <p:nvSpPr>
          <p:cNvPr id="3" name="Content Placeholder 2">
            <a:extLst>
              <a:ext uri="{FF2B5EF4-FFF2-40B4-BE49-F238E27FC236}">
                <a16:creationId xmlns:a16="http://schemas.microsoft.com/office/drawing/2014/main" id="{C4580878-16A2-4559-AE9B-E4CB65A3BAF8}"/>
              </a:ext>
            </a:extLst>
          </p:cNvPr>
          <p:cNvSpPr>
            <a:spLocks noGrp="1"/>
          </p:cNvSpPr>
          <p:nvPr>
            <p:ph idx="1"/>
          </p:nvPr>
        </p:nvSpPr>
        <p:spPr>
          <a:xfrm>
            <a:off x="838200" y="2548001"/>
            <a:ext cx="10515600" cy="4351338"/>
          </a:xfrm>
        </p:spPr>
        <p:txBody>
          <a:bodyPr>
            <a:normAutofit/>
          </a:bodyPr>
          <a:lstStyle/>
          <a:p>
            <a:r>
              <a:rPr lang="en-US" sz="3600" b="1" dirty="0">
                <a:latin typeface="+mj-lt"/>
              </a:rPr>
              <a:t>  When</a:t>
            </a:r>
            <a:r>
              <a:rPr lang="en-US" sz="3600" b="1">
                <a:latin typeface="+mj-lt"/>
              </a:rPr>
              <a:t>:  </a:t>
            </a:r>
            <a:r>
              <a:rPr lang="en-US" sz="3600">
                <a:latin typeface="+mj-lt"/>
              </a:rPr>
              <a:t>TBD</a:t>
            </a:r>
            <a:endParaRPr lang="en-US" sz="3600" dirty="0">
              <a:latin typeface="+mj-lt"/>
            </a:endParaRPr>
          </a:p>
          <a:p>
            <a:endParaRPr lang="en-US" sz="3600" dirty="0">
              <a:latin typeface="+mj-lt"/>
            </a:endParaRPr>
          </a:p>
          <a:p>
            <a:r>
              <a:rPr lang="en-US" sz="3600" b="1" dirty="0">
                <a:latin typeface="+mj-lt"/>
              </a:rPr>
              <a:t>  Where:  </a:t>
            </a:r>
            <a:r>
              <a:rPr lang="en-US" sz="3600" dirty="0">
                <a:latin typeface="+mj-lt"/>
              </a:rPr>
              <a:t>Virtual</a:t>
            </a:r>
          </a:p>
          <a:p>
            <a:endParaRPr lang="en-US" sz="3600" dirty="0">
              <a:latin typeface="+mj-lt"/>
            </a:endParaRPr>
          </a:p>
          <a:p>
            <a:r>
              <a:rPr lang="en-US" sz="3600" b="1" dirty="0">
                <a:latin typeface="+mj-lt"/>
              </a:rPr>
              <a:t>  Topic:  </a:t>
            </a:r>
            <a:r>
              <a:rPr lang="en-US" sz="3600" dirty="0">
                <a:latin typeface="+mj-lt"/>
              </a:rPr>
              <a:t>We welcome your suggestions!  We will also review past surveys and calls for topics.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spTree>
    <p:extLst>
      <p:ext uri="{BB962C8B-B14F-4D97-AF65-F5344CB8AC3E}">
        <p14:creationId xmlns:p14="http://schemas.microsoft.com/office/powerpoint/2010/main" val="6100516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F21A-D766-43B6-BCB2-A2990C86C673}"/>
              </a:ext>
            </a:extLst>
          </p:cNvPr>
          <p:cNvSpPr>
            <a:spLocks noGrp="1"/>
          </p:cNvSpPr>
          <p:nvPr>
            <p:ph type="title"/>
          </p:nvPr>
        </p:nvSpPr>
        <p:spPr>
          <a:xfrm>
            <a:off x="0" y="2615956"/>
            <a:ext cx="12192000" cy="1325563"/>
          </a:xfrm>
        </p:spPr>
        <p:txBody>
          <a:bodyPr>
            <a:normAutofit/>
          </a:bodyPr>
          <a:lstStyle/>
          <a:p>
            <a:pPr algn="ctr"/>
            <a:r>
              <a:rPr lang="en-US" sz="6600" b="1" dirty="0"/>
              <a:t>Thank you for attending!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spTree>
    <p:extLst>
      <p:ext uri="{BB962C8B-B14F-4D97-AF65-F5344CB8AC3E}">
        <p14:creationId xmlns:p14="http://schemas.microsoft.com/office/powerpoint/2010/main" val="3577410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4D6A-71DC-4884-B909-67F4A5945D0F}"/>
              </a:ext>
            </a:extLst>
          </p:cNvPr>
          <p:cNvSpPr>
            <a:spLocks noGrp="1"/>
          </p:cNvSpPr>
          <p:nvPr>
            <p:ph type="title"/>
          </p:nvPr>
        </p:nvSpPr>
        <p:spPr/>
        <p:txBody>
          <a:bodyPr/>
          <a:lstStyle/>
          <a:p>
            <a:r>
              <a:rPr lang="en-GB" dirty="0"/>
              <a:t>2020 Achievements/Awards</a:t>
            </a:r>
          </a:p>
        </p:txBody>
      </p:sp>
      <p:sp>
        <p:nvSpPr>
          <p:cNvPr id="3" name="Content Placeholder 2">
            <a:extLst>
              <a:ext uri="{FF2B5EF4-FFF2-40B4-BE49-F238E27FC236}">
                <a16:creationId xmlns:a16="http://schemas.microsoft.com/office/drawing/2014/main" id="{DBC668B2-7B92-4EF8-82D8-42C7E8986813}"/>
              </a:ext>
            </a:extLst>
          </p:cNvPr>
          <p:cNvSpPr>
            <a:spLocks noGrp="1"/>
          </p:cNvSpPr>
          <p:nvPr>
            <p:ph idx="1"/>
          </p:nvPr>
        </p:nvSpPr>
        <p:spPr>
          <a:xfrm>
            <a:off x="838201" y="1825625"/>
            <a:ext cx="6082571" cy="4370459"/>
          </a:xfrm>
        </p:spPr>
        <p:txBody>
          <a:bodyPr>
            <a:normAutofit/>
          </a:bodyPr>
          <a:lstStyle/>
          <a:p>
            <a:pPr>
              <a:spcAft>
                <a:spcPts val="600"/>
              </a:spcAft>
            </a:pPr>
            <a:r>
              <a:rPr lang="en-GB" sz="2400" dirty="0"/>
              <a:t>Winner of the Queen’s Award for Enterprise (most prestigious business award in UK) </a:t>
            </a:r>
          </a:p>
          <a:p>
            <a:pPr>
              <a:spcAft>
                <a:spcPts val="600"/>
              </a:spcAft>
            </a:pPr>
            <a:endParaRPr lang="en-GB" sz="2400" dirty="0"/>
          </a:p>
          <a:p>
            <a:pPr>
              <a:spcAft>
                <a:spcPts val="600"/>
              </a:spcAft>
            </a:pPr>
            <a:r>
              <a:rPr lang="en-GB" sz="2400" dirty="0"/>
              <a:t>Winner of four American Business Awards:</a:t>
            </a:r>
          </a:p>
          <a:p>
            <a:pPr marL="542925" lvl="1" indent="-277813">
              <a:spcAft>
                <a:spcPts val="600"/>
              </a:spcAft>
            </a:pPr>
            <a:r>
              <a:rPr lang="en-GB" sz="2000" dirty="0"/>
              <a:t>Gold for Best Student Assessment Solution</a:t>
            </a:r>
          </a:p>
          <a:p>
            <a:pPr marL="542925" lvl="1" indent="-277813">
              <a:spcAft>
                <a:spcPts val="600"/>
              </a:spcAft>
            </a:pPr>
            <a:r>
              <a:rPr lang="en-GB" sz="2000" dirty="0"/>
              <a:t>Gold for Most Innovative Tech Company of the Year</a:t>
            </a:r>
          </a:p>
          <a:p>
            <a:pPr marL="542925" lvl="1" indent="-277813">
              <a:spcAft>
                <a:spcPts val="600"/>
              </a:spcAft>
            </a:pPr>
            <a:r>
              <a:rPr lang="en-GB" sz="2000" dirty="0"/>
              <a:t>Silver for Fastest Growing Tech Company of the Year</a:t>
            </a:r>
          </a:p>
          <a:p>
            <a:pPr marL="542925" lvl="1" indent="-277813">
              <a:spcAft>
                <a:spcPts val="600"/>
              </a:spcAft>
            </a:pPr>
            <a:r>
              <a:rPr lang="en-GB" sz="2000" dirty="0"/>
              <a:t>Silver for Achievement in Growth</a:t>
            </a:r>
          </a:p>
          <a:p>
            <a:pPr marL="542925" lvl="1" indent="-277813">
              <a:spcAft>
                <a:spcPts val="600"/>
              </a:spcAft>
            </a:pPr>
            <a:r>
              <a:rPr lang="en-GB" sz="2000" dirty="0"/>
              <a:t>Silver for Product Management Team of the Year</a:t>
            </a:r>
          </a:p>
        </p:txBody>
      </p:sp>
      <p:pic>
        <p:nvPicPr>
          <p:cNvPr id="7" name="Picture 6" descr="The Queen's Awards for Enterprise: International Trade 2020">
            <a:extLst>
              <a:ext uri="{FF2B5EF4-FFF2-40B4-BE49-F238E27FC236}">
                <a16:creationId xmlns:a16="http://schemas.microsoft.com/office/drawing/2014/main" id="{DC913A7D-90E0-4365-8A62-46C19A381D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41846" y="851046"/>
            <a:ext cx="1395730" cy="2317750"/>
          </a:xfrm>
          <a:prstGeom prst="rect">
            <a:avLst/>
          </a:prstGeom>
          <a:noFill/>
          <a:ln>
            <a:noFill/>
          </a:ln>
        </p:spPr>
      </p:pic>
      <p:pic>
        <p:nvPicPr>
          <p:cNvPr id="8" name="Picture 7" descr="GOLD 2020 Stevie Winner: American Business Awards">
            <a:extLst>
              <a:ext uri="{FF2B5EF4-FFF2-40B4-BE49-F238E27FC236}">
                <a16:creationId xmlns:a16="http://schemas.microsoft.com/office/drawing/2014/main" id="{241EF89F-E089-4DE5-A60F-EDC768CF95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719" y="1539917"/>
            <a:ext cx="1301937" cy="1559553"/>
          </a:xfrm>
          <a:prstGeom prst="rect">
            <a:avLst/>
          </a:prstGeom>
          <a:noFill/>
          <a:ln>
            <a:noFill/>
          </a:ln>
        </p:spPr>
      </p:pic>
      <p:pic>
        <p:nvPicPr>
          <p:cNvPr id="10" name="Picture 9" descr="GOLD 2020 Stevie Winner: American Business Awards">
            <a:extLst>
              <a:ext uri="{FF2B5EF4-FFF2-40B4-BE49-F238E27FC236}">
                <a16:creationId xmlns:a16="http://schemas.microsoft.com/office/drawing/2014/main" id="{6C148D49-E6D3-4409-AE2C-51DB90DB8A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4000" y="1539917"/>
            <a:ext cx="1301937" cy="1559553"/>
          </a:xfrm>
          <a:prstGeom prst="rect">
            <a:avLst/>
          </a:prstGeom>
          <a:noFill/>
          <a:ln>
            <a:noFill/>
          </a:ln>
        </p:spPr>
      </p:pic>
      <p:pic>
        <p:nvPicPr>
          <p:cNvPr id="12" name="Picture 2" descr="Galveston.com Honored as Stevie Award® Winner in 2020 ...">
            <a:extLst>
              <a:ext uri="{FF2B5EF4-FFF2-40B4-BE49-F238E27FC236}">
                <a16:creationId xmlns:a16="http://schemas.microsoft.com/office/drawing/2014/main" id="{2E045B79-C5AE-4F09-A96A-E646B08979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686"/>
          <a:stretch/>
        </p:blipFill>
        <p:spPr bwMode="auto">
          <a:xfrm>
            <a:off x="10076747" y="3126940"/>
            <a:ext cx="1927411" cy="17570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alveston.com Honored as Stevie Award® Winner in 2020 ...">
            <a:extLst>
              <a:ext uri="{FF2B5EF4-FFF2-40B4-BE49-F238E27FC236}">
                <a16:creationId xmlns:a16="http://schemas.microsoft.com/office/drawing/2014/main" id="{1AC2111F-53FD-470A-BDD4-AD5B954D23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34" r="18642"/>
          <a:stretch/>
        </p:blipFill>
        <p:spPr bwMode="auto">
          <a:xfrm>
            <a:off x="8989684" y="3099471"/>
            <a:ext cx="1440590" cy="17570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alveston.com Honored as Stevie Award® Winner in 2020 ...">
            <a:extLst>
              <a:ext uri="{FF2B5EF4-FFF2-40B4-BE49-F238E27FC236}">
                <a16:creationId xmlns:a16="http://schemas.microsoft.com/office/drawing/2014/main" id="{D3A66EDD-3ACC-4341-8EA0-84BB6C40CB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34" r="18642"/>
          <a:stretch/>
        </p:blipFill>
        <p:spPr bwMode="auto">
          <a:xfrm>
            <a:off x="7287540" y="3099470"/>
            <a:ext cx="1440590" cy="175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761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For more details, visit: conference.surpass.com</a:t>
            </a:r>
            <a:endParaRPr lang="en-GB" dirty="0"/>
          </a:p>
        </p:txBody>
      </p:sp>
      <p:sp>
        <p:nvSpPr>
          <p:cNvPr id="3" name="Title 2"/>
          <p:cNvSpPr>
            <a:spLocks noGrp="1"/>
          </p:cNvSpPr>
          <p:nvPr>
            <p:ph type="ctrTitle"/>
          </p:nvPr>
        </p:nvSpPr>
        <p:spPr>
          <a:xfrm>
            <a:off x="841848" y="3766157"/>
            <a:ext cx="10650241" cy="1262270"/>
          </a:xfrm>
        </p:spPr>
        <p:txBody>
          <a:bodyPr>
            <a:normAutofit fontScale="90000"/>
          </a:bodyPr>
          <a:lstStyle/>
          <a:p>
            <a:pPr algn="ctr"/>
            <a:br>
              <a:rPr lang="en-GB" dirty="0"/>
            </a:br>
            <a:r>
              <a:rPr lang="en-GB" dirty="0"/>
              <a:t>Join us online for on the 7th, 8th and 9th October 2020 9am – 12 noon EST.</a:t>
            </a:r>
          </a:p>
        </p:txBody>
      </p:sp>
    </p:spTree>
    <p:extLst>
      <p:ext uri="{BB962C8B-B14F-4D97-AF65-F5344CB8AC3E}">
        <p14:creationId xmlns:p14="http://schemas.microsoft.com/office/powerpoint/2010/main" val="44936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D554F8-F3B2-4653-90AD-AD02EBFB6584}"/>
              </a:ext>
            </a:extLst>
          </p:cNvPr>
          <p:cNvSpPr txBox="1">
            <a:spLocks/>
          </p:cNvSpPr>
          <p:nvPr/>
        </p:nvSpPr>
        <p:spPr>
          <a:xfrm>
            <a:off x="1841679" y="3595585"/>
            <a:ext cx="8474298" cy="631064"/>
          </a:xfrm>
          <a:prstGeom prst="rect">
            <a:avLst/>
          </a:prstGeom>
        </p:spPr>
        <p:txBody>
          <a:bodyPr anchor="b">
            <a:noAutofit/>
          </a:bodyPr>
          <a:lstStyle>
            <a:lvl1pPr algn="l" defTabSz="914400" rtl="0" eaLnBrk="1" latinLnBrk="0" hangingPunct="1">
              <a:lnSpc>
                <a:spcPct val="90000"/>
              </a:lnSpc>
              <a:spcBef>
                <a:spcPct val="0"/>
              </a:spcBef>
              <a:buNone/>
              <a:defRPr sz="5400" b="1" kern="1200">
                <a:solidFill>
                  <a:schemeClr val="tx2"/>
                </a:solidFill>
                <a:latin typeface="+mn-lt"/>
                <a:ea typeface="+mj-ea"/>
                <a:cs typeface="+mj-cs"/>
              </a:defRPr>
            </a:lvl1pPr>
          </a:lstStyle>
          <a:p>
            <a:pPr algn="ctr"/>
            <a:endParaRPr lang="en-GB" sz="2800" dirty="0"/>
          </a:p>
        </p:txBody>
      </p:sp>
      <p:pic>
        <p:nvPicPr>
          <p:cNvPr id="1026" name="Picture 2" descr="Surpass, Powering Assessment - Technology &amp; Test Development Services">
            <a:extLst>
              <a:ext uri="{FF2B5EF4-FFF2-40B4-BE49-F238E27FC236}">
                <a16:creationId xmlns:a16="http://schemas.microsoft.com/office/drawing/2014/main" id="{782C0816-72AC-4705-88C0-DED54535E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807" y="711194"/>
            <a:ext cx="4482384" cy="144479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ED539965-F889-4698-9A91-8D1213D2F96B}"/>
              </a:ext>
            </a:extLst>
          </p:cNvPr>
          <p:cNvSpPr txBox="1">
            <a:spLocks/>
          </p:cNvSpPr>
          <p:nvPr/>
        </p:nvSpPr>
        <p:spPr>
          <a:xfrm>
            <a:off x="1523999" y="2779167"/>
            <a:ext cx="9144000" cy="966496"/>
          </a:xfrm>
          <a:prstGeom prst="rect">
            <a:avLst/>
          </a:prstGeom>
        </p:spPr>
        <p:txBody>
          <a:bodyPr anchor="b" anchorCtr="0"/>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r>
              <a:rPr lang="en-US" dirty="0"/>
              <a:t>Barry Porter</a:t>
            </a:r>
          </a:p>
          <a:p>
            <a:r>
              <a:rPr lang="en-US" dirty="0"/>
              <a:t>VP Account Management</a:t>
            </a:r>
            <a:endParaRPr lang="en-GB" dirty="0"/>
          </a:p>
        </p:txBody>
      </p:sp>
      <p:sp>
        <p:nvSpPr>
          <p:cNvPr id="8" name="Subtitle 2">
            <a:extLst>
              <a:ext uri="{FF2B5EF4-FFF2-40B4-BE49-F238E27FC236}">
                <a16:creationId xmlns:a16="http://schemas.microsoft.com/office/drawing/2014/main" id="{DFC19927-62B5-4533-8DDE-C1F040B87FCA}"/>
              </a:ext>
            </a:extLst>
          </p:cNvPr>
          <p:cNvSpPr txBox="1">
            <a:spLocks/>
          </p:cNvSpPr>
          <p:nvPr/>
        </p:nvSpPr>
        <p:spPr>
          <a:xfrm>
            <a:off x="1506828" y="3698329"/>
            <a:ext cx="9144000" cy="670513"/>
          </a:xfrm>
          <a:prstGeom prst="rect">
            <a:avLst/>
          </a:prstGeom>
        </p:spPr>
        <p:txBody>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000" i="1" kern="1200" baseline="0">
                <a:solidFill>
                  <a:schemeClr val="tx2"/>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dirty="0">
                <a:hlinkClick r:id="rId4"/>
              </a:rPr>
              <a:t>Barry.porter@surpass.com</a:t>
            </a:r>
            <a:endParaRPr lang="en-US" dirty="0"/>
          </a:p>
          <a:p>
            <a:pPr>
              <a:spcBef>
                <a:spcPts val="0"/>
              </a:spcBef>
            </a:pPr>
            <a:r>
              <a:rPr lang="en-US" dirty="0"/>
              <a:t>484 340 8189</a:t>
            </a:r>
          </a:p>
        </p:txBody>
      </p:sp>
    </p:spTree>
    <p:extLst>
      <p:ext uri="{BB962C8B-B14F-4D97-AF65-F5344CB8AC3E}">
        <p14:creationId xmlns:p14="http://schemas.microsoft.com/office/powerpoint/2010/main" val="875159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3610</Words>
  <Application>Microsoft Office PowerPoint</Application>
  <PresentationFormat>Widescreen</PresentationFormat>
  <Paragraphs>371</Paragraphs>
  <Slides>66</Slides>
  <Notes>51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66</vt:i4>
      </vt:variant>
    </vt:vector>
  </HeadingPairs>
  <TitlesOfParts>
    <vt:vector size="81" baseType="lpstr">
      <vt:lpstr>Arial</vt:lpstr>
      <vt:lpstr>Calibri</vt:lpstr>
      <vt:lpstr>Calibri Light</vt:lpstr>
      <vt:lpstr>Content</vt:lpstr>
      <vt:lpstr>IBM Plex Sans</vt:lpstr>
      <vt:lpstr>Lato</vt:lpstr>
      <vt:lpstr>Open Sans</vt:lpstr>
      <vt:lpstr>Palatino</vt:lpstr>
      <vt:lpstr>Questrial</vt:lpstr>
      <vt:lpstr>Raleway</vt:lpstr>
      <vt:lpstr>Ubuntu</vt:lpstr>
      <vt:lpstr>Verdana</vt:lpstr>
      <vt:lpstr>Office Theme</vt:lpstr>
      <vt:lpstr>1_Office Theme</vt:lpstr>
      <vt:lpstr>2_Office Theme</vt:lpstr>
      <vt:lpstr>PowerPoint Presentation</vt:lpstr>
      <vt:lpstr>Thank you to our Full Sponsors!</vt:lpstr>
      <vt:lpstr>Thank you to our Supporting Sponsors!</vt:lpstr>
      <vt:lpstr>Thank you!</vt:lpstr>
      <vt:lpstr>PowerPoint Presentation</vt:lpstr>
      <vt:lpstr>Surpass Update </vt:lpstr>
      <vt:lpstr>2020 Achievements/Awards</vt:lpstr>
      <vt:lpstr> Join us online for on the 7th, 8th and 9th October 2020 9am – 12 noon EST.</vt:lpstr>
      <vt:lpstr>PowerPoint Presentation</vt:lpstr>
      <vt:lpstr>Certification’s Opportunity to Create Value in a Chaotic Work World</vt:lpstr>
      <vt:lpstr>PowerPoint Presentation</vt:lpstr>
      <vt:lpstr>PowerPoint Presentation</vt:lpstr>
      <vt:lpstr>PowerPoint Presentation</vt:lpstr>
      <vt:lpstr>Current State of the Workforce</vt:lpstr>
      <vt:lpstr>Civilian Unemployment Rate</vt:lpstr>
      <vt:lpstr>PowerPoint Presentation</vt:lpstr>
      <vt:lpstr>PowerPoint Presentation</vt:lpstr>
      <vt:lpstr>PowerPoint Presentation</vt:lpstr>
      <vt:lpstr>PowerPoint Presentation</vt:lpstr>
      <vt:lpstr>Certifications in the Current State of the Workforce</vt:lpstr>
      <vt:lpstr>Role of Certifications</vt:lpstr>
      <vt:lpstr>The Certification Community Often Acts as a Planet Unto Itself</vt:lpstr>
      <vt:lpstr>Credentialing Ecosystems</vt:lpstr>
      <vt:lpstr>Value of Certifications</vt:lpstr>
      <vt:lpstr>Adults Without a Degree Who Hold a Certificate or Certification </vt:lpstr>
      <vt:lpstr>What Workforce Issues Should the Certification Community be Paying Attention to?</vt:lpstr>
      <vt:lpstr>The Future Will Hold Increased Demand for Integrated Models of Learning</vt:lpstr>
      <vt:lpstr>WORKCRED’s research projects</vt:lpstr>
      <vt:lpstr>PowerPoint Presentation</vt:lpstr>
      <vt:lpstr>Minimum Data Elements Needed for  Data Sharing</vt:lpstr>
      <vt:lpstr>Additional Data to Support Data Matching</vt:lpstr>
      <vt:lpstr>Additional Data to Support Data Matching Cont’d</vt:lpstr>
      <vt:lpstr>Optional Data Elements for Additional Insights</vt:lpstr>
      <vt:lpstr>Aligning and Embedding Certifications in Bachelor’s Degrees</vt:lpstr>
      <vt:lpstr>Key Themes from the Project</vt:lpstr>
      <vt:lpstr>MANUFACTURING RESEARCH STUDY</vt:lpstr>
      <vt:lpstr>WORKCRED and national Governors Association Report on Quality</vt:lpstr>
      <vt:lpstr>The future is now</vt:lpstr>
      <vt:lpstr>A Call to Action!</vt:lpstr>
      <vt:lpstr>for more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Next CNG Meeting Details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dc:creator>
  <cp:lastModifiedBy>Erin Killeen</cp:lastModifiedBy>
  <cp:revision>3</cp:revision>
  <dcterms:created xsi:type="dcterms:W3CDTF">2020-06-09T16:25:03Z</dcterms:created>
  <dcterms:modified xsi:type="dcterms:W3CDTF">2020-10-07T00:41:00Z</dcterms:modified>
</cp:coreProperties>
</file>