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41"/>
  </p:notesMasterIdLst>
  <p:sldIdLst>
    <p:sldId id="298" r:id="rId2"/>
    <p:sldId id="299" r:id="rId3"/>
    <p:sldId id="300" r:id="rId4"/>
    <p:sldId id="272" r:id="rId5"/>
    <p:sldId id="273" r:id="rId6"/>
    <p:sldId id="312" r:id="rId7"/>
    <p:sldId id="283" r:id="rId8"/>
    <p:sldId id="284" r:id="rId9"/>
    <p:sldId id="285" r:id="rId10"/>
    <p:sldId id="305" r:id="rId11"/>
    <p:sldId id="286" r:id="rId12"/>
    <p:sldId id="287" r:id="rId13"/>
    <p:sldId id="288" r:id="rId14"/>
    <p:sldId id="289" r:id="rId15"/>
    <p:sldId id="290" r:id="rId16"/>
    <p:sldId id="291" r:id="rId17"/>
    <p:sldId id="292" r:id="rId18"/>
    <p:sldId id="304" r:id="rId19"/>
    <p:sldId id="306" r:id="rId20"/>
    <p:sldId id="309" r:id="rId21"/>
    <p:sldId id="310" r:id="rId22"/>
    <p:sldId id="311" r:id="rId23"/>
    <p:sldId id="308" r:id="rId24"/>
    <p:sldId id="293" r:id="rId25"/>
    <p:sldId id="294" r:id="rId26"/>
    <p:sldId id="302" r:id="rId27"/>
    <p:sldId id="295" r:id="rId28"/>
    <p:sldId id="301" r:id="rId29"/>
    <p:sldId id="296" r:id="rId30"/>
    <p:sldId id="297" r:id="rId31"/>
    <p:sldId id="275" r:id="rId32"/>
    <p:sldId id="277" r:id="rId33"/>
    <p:sldId id="278" r:id="rId34"/>
    <p:sldId id="279" r:id="rId35"/>
    <p:sldId id="265" r:id="rId36"/>
    <p:sldId id="274" r:id="rId37"/>
    <p:sldId id="258" r:id="rId38"/>
    <p:sldId id="267" r:id="rId39"/>
    <p:sldId id="307" r:id="rId40"/>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E39803"/>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377" autoAdjust="0"/>
    <p:restoredTop sz="90961" autoAdjust="0"/>
  </p:normalViewPr>
  <p:slideViewPr>
    <p:cSldViewPr snapToGrid="0">
      <p:cViewPr varScale="1">
        <p:scale>
          <a:sx n="82" d="100"/>
          <a:sy n="82" d="100"/>
        </p:scale>
        <p:origin x="859" y="72"/>
      </p:cViewPr>
      <p:guideLst/>
    </p:cSldViewPr>
  </p:slideViewPr>
  <p:notesTextViewPr>
    <p:cViewPr>
      <p:scale>
        <a:sx n="400" d="100"/>
        <a:sy n="400" d="100"/>
      </p:scale>
      <p:origin x="0" y="0"/>
    </p:cViewPr>
  </p:notesTextViewPr>
  <p:notesViewPr>
    <p:cSldViewPr snapToGrid="0">
      <p:cViewPr varScale="1">
        <p:scale>
          <a:sx n="91" d="100"/>
          <a:sy n="91" d="100"/>
        </p:scale>
        <p:origin x="1867"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4A51-4B11-BC19-8E9F0CE988C7}"/>
              </c:ext>
            </c:extLst>
          </c:dPt>
          <c:dPt>
            <c:idx val="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4A51-4B11-BC19-8E9F0CE988C7}"/>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4A51-4B11-BC19-8E9F0CE988C7}"/>
              </c:ext>
            </c:extLst>
          </c:dPt>
          <c:dPt>
            <c:idx val="3"/>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4A51-4B11-BC19-8E9F0CE988C7}"/>
              </c:ext>
            </c:extLst>
          </c:dPt>
          <c:dPt>
            <c:idx val="4"/>
            <c:bubble3D val="0"/>
            <c:spPr>
              <a:solidFill>
                <a:schemeClr val="accent4">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4A51-4B11-BC19-8E9F0CE988C7}"/>
              </c:ext>
            </c:extLst>
          </c:dPt>
          <c:dPt>
            <c:idx val="5"/>
            <c:bubble3D val="0"/>
            <c:spPr>
              <a:solidFill>
                <a:schemeClr val="accent6">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4A51-4B11-BC19-8E9F0CE988C7}"/>
              </c:ext>
            </c:extLst>
          </c:dPt>
          <c:dPt>
            <c:idx val="6"/>
            <c:bubble3D val="0"/>
            <c:spPr>
              <a:solidFill>
                <a:schemeClr val="accent2">
                  <a:lumMod val="80000"/>
                  <a:lumOff val="2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4A51-4B11-BC19-8E9F0CE988C7}"/>
              </c:ext>
            </c:extLst>
          </c:dPt>
          <c:dLbls>
            <c:dLbl>
              <c:idx val="0"/>
              <c:layout>
                <c:manualLayout>
                  <c:x val="-4.1666666666666666E-3"/>
                  <c:y val="3.1250000000000145E-3"/>
                </c:manualLayout>
              </c:layout>
              <c:tx>
                <c:rich>
                  <a:bodyPr rot="0" spcFirstLastPara="1" vertOverflow="clip" horzOverflow="clip" vert="horz" wrap="square" lIns="38100" tIns="19050" rIns="38100" bIns="19050" anchor="ctr" anchorCtr="0">
                    <a:spAutoFit/>
                  </a:bodyPr>
                  <a:lstStyle/>
                  <a:p>
                    <a:pPr algn="ctr" rtl="0">
                      <a:defRPr lang="en-US" sz="1050" b="1" i="0" u="none" strike="noStrike" kern="1200" baseline="0" smtClean="0">
                        <a:solidFill>
                          <a:schemeClr val="accent4">
                            <a:lumMod val="75000"/>
                          </a:schemeClr>
                        </a:solidFill>
                        <a:latin typeface="+mn-lt"/>
                        <a:ea typeface="+mn-ea"/>
                        <a:cs typeface="+mn-cs"/>
                      </a:defRPr>
                    </a:pPr>
                    <a:r>
                      <a:rPr lang="en-US" sz="1050" b="1" i="0" u="none" strike="noStrike" kern="1200" baseline="0" dirty="0">
                        <a:solidFill>
                          <a:schemeClr val="accent4">
                            <a:lumMod val="75000"/>
                          </a:schemeClr>
                        </a:solidFill>
                        <a:latin typeface="+mn-lt"/>
                        <a:ea typeface="+mn-ea"/>
                        <a:cs typeface="+mn-cs"/>
                      </a:rPr>
                      <a:t>Gov’t</a:t>
                    </a:r>
                  </a:p>
                </c:rich>
              </c:tx>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0">
                  <a:spAutoFit/>
                </a:bodyPr>
                <a:lstStyle/>
                <a:p>
                  <a:pPr algn="ctr" rtl="0">
                    <a:defRPr lang="en-US" sz="1050" b="1" i="0" u="none" strike="noStrike" kern="1200" baseline="0" smtClean="0">
                      <a:solidFill>
                        <a:schemeClr val="accent4">
                          <a:lumMod val="75000"/>
                        </a:schemeClr>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4A51-4B11-BC19-8E9F0CE988C7}"/>
                </c:ext>
                <c:ext xmlns:c15="http://schemas.microsoft.com/office/drawing/2012/chart" uri="{CE6537A1-D6FC-4f65-9D91-7224C49458BB}">
                  <c15:spPr xmlns:c15="http://schemas.microsoft.com/office/drawing/2012/chart">
                    <a:prstGeom prst="wedgeRectCallout">
                      <a:avLst/>
                    </a:prstGeom>
                    <a:noFill/>
                    <a:ln>
                      <a:noFill/>
                    </a:ln>
                  </c15:spPr>
                  <c15:layout/>
                </c:ext>
              </c:extLst>
            </c:dLbl>
            <c:dLbl>
              <c:idx val="1"/>
              <c:layout>
                <c:manualLayout>
                  <c:x val="-6.2500000000000003E-3"/>
                  <c:y val="-5.729100483608997E-17"/>
                </c:manualLayout>
              </c:layout>
              <c:tx>
                <c:rich>
                  <a:bodyPr rot="0" spcFirstLastPara="1" vertOverflow="clip" horzOverflow="clip" vert="horz" wrap="square" lIns="38100" tIns="19050" rIns="38100" bIns="19050" anchor="ctr" anchorCtr="0">
                    <a:spAutoFit/>
                  </a:bodyPr>
                  <a:lstStyle/>
                  <a:p>
                    <a:pPr algn="ctr" rtl="0">
                      <a:defRPr lang="en-US" sz="1050" b="1" i="0" u="none" strike="noStrike" kern="1200" baseline="0" smtClean="0">
                        <a:solidFill>
                          <a:schemeClr val="accent4">
                            <a:lumMod val="75000"/>
                          </a:schemeClr>
                        </a:solidFill>
                        <a:latin typeface="+mn-lt"/>
                        <a:ea typeface="+mn-ea"/>
                        <a:cs typeface="+mn-cs"/>
                      </a:defRPr>
                    </a:pPr>
                    <a:fld id="{9B013AB7-6BCB-4568-AD0E-F9507352E625}" type="CATEGORYNAME">
                      <a:rPr lang="en-US" sz="1050" b="1" i="0" u="none" strike="noStrike" kern="1200" baseline="0" smtClean="0">
                        <a:solidFill>
                          <a:schemeClr val="accent4">
                            <a:lumMod val="75000"/>
                          </a:schemeClr>
                        </a:solidFill>
                        <a:latin typeface="+mn-lt"/>
                        <a:ea typeface="+mn-ea"/>
                        <a:cs typeface="+mn-cs"/>
                      </a:rPr>
                      <a:pPr algn="ctr" rtl="0">
                        <a:defRPr lang="en-US" sz="1050" b="1" smtClean="0">
                          <a:solidFill>
                            <a:schemeClr val="accent4">
                              <a:lumMod val="75000"/>
                            </a:schemeClr>
                          </a:solidFill>
                        </a:defRPr>
                      </a:pPr>
                      <a:t>[CATEGORY NAME]</a:t>
                    </a:fld>
                    <a:endParaRPr lang="en-US"/>
                  </a:p>
                </c:rich>
              </c:tx>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0">
                  <a:spAutoFit/>
                </a:bodyPr>
                <a:lstStyle/>
                <a:p>
                  <a:pPr algn="ctr" rtl="0">
                    <a:defRPr lang="en-US" sz="1050" b="1" i="0" u="none" strike="noStrike" kern="1200" baseline="0" smtClean="0">
                      <a:solidFill>
                        <a:schemeClr val="accent4">
                          <a:lumMod val="75000"/>
                        </a:schemeClr>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4A51-4B11-BC19-8E9F0CE988C7}"/>
                </c:ex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dLbl>
              <c:idx val="2"/>
              <c:layout/>
              <c:tx>
                <c:rich>
                  <a:bodyPr/>
                  <a:lstStyle/>
                  <a:p>
                    <a:r>
                      <a:rPr lang="en-US" b="1" dirty="0">
                        <a:solidFill>
                          <a:schemeClr val="accent4">
                            <a:lumMod val="75000"/>
                          </a:schemeClr>
                        </a:solidFill>
                      </a:rPr>
                      <a:t>Information Technology</a:t>
                    </a:r>
                  </a:p>
                </c:rich>
              </c:tx>
              <c:dLblPos val="outEnd"/>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4A51-4B11-BC19-8E9F0CE988C7}"/>
                </c:ext>
                <c:ext xmlns:c15="http://schemas.microsoft.com/office/drawing/2012/chart" uri="{CE6537A1-D6FC-4f65-9D91-7224C49458BB}">
                  <c15:layout/>
                </c:ext>
              </c:extLst>
            </c:dLbl>
            <c:dLbl>
              <c:idx val="3"/>
              <c:layout/>
              <c:tx>
                <c:rich>
                  <a:bodyPr rot="0" spcFirstLastPara="1" vertOverflow="clip" horzOverflow="clip" vert="horz" wrap="square" lIns="38100" tIns="19050" rIns="38100" bIns="19050" anchor="ctr" anchorCtr="0">
                    <a:spAutoFit/>
                  </a:bodyPr>
                  <a:lstStyle/>
                  <a:p>
                    <a:pPr algn="ctr" rtl="0">
                      <a:defRPr lang="en-US" sz="1050" b="1" i="0" u="none" strike="noStrike" kern="1200" baseline="0" dirty="0" smtClean="0">
                        <a:solidFill>
                          <a:schemeClr val="accent4">
                            <a:lumMod val="75000"/>
                          </a:schemeClr>
                        </a:solidFill>
                        <a:latin typeface="+mn-lt"/>
                        <a:ea typeface="+mn-ea"/>
                        <a:cs typeface="+mn-cs"/>
                      </a:defRPr>
                    </a:pPr>
                    <a:r>
                      <a:rPr lang="en-US" sz="1050" b="1" i="0" u="none" strike="noStrike" kern="1200" baseline="0" dirty="0">
                        <a:solidFill>
                          <a:schemeClr val="accent4">
                            <a:lumMod val="75000"/>
                          </a:schemeClr>
                        </a:solidFill>
                        <a:latin typeface="+mn-lt"/>
                        <a:ea typeface="+mn-ea"/>
                        <a:cs typeface="+mn-cs"/>
                      </a:rPr>
                      <a:t>P-20 </a:t>
                    </a:r>
                    <a:fld id="{93D33A03-0CBB-4C43-A0B7-BC90A38F4FE7}" type="CATEGORYNAME">
                      <a:rPr lang="en-US" sz="1050" b="1" i="0" u="none" strike="noStrike" kern="1200" baseline="0" dirty="0" smtClean="0">
                        <a:solidFill>
                          <a:schemeClr val="accent4">
                            <a:lumMod val="75000"/>
                          </a:schemeClr>
                        </a:solidFill>
                        <a:latin typeface="+mn-lt"/>
                        <a:ea typeface="+mn-ea"/>
                        <a:cs typeface="+mn-cs"/>
                      </a:rPr>
                      <a:pPr algn="ctr" rtl="0">
                        <a:defRPr lang="en-US" sz="1050" b="1" dirty="0" smtClean="0">
                          <a:solidFill>
                            <a:schemeClr val="accent4">
                              <a:lumMod val="75000"/>
                            </a:schemeClr>
                          </a:solidFill>
                        </a:defRPr>
                      </a:pPr>
                      <a:t>[CATEGORY NAME]</a:t>
                    </a:fld>
                    <a:endParaRPr lang="en-US" sz="1050" b="1" i="0" u="none" strike="noStrike" kern="1200" baseline="0" dirty="0">
                      <a:solidFill>
                        <a:schemeClr val="accent4">
                          <a:lumMod val="75000"/>
                        </a:schemeClr>
                      </a:solidFill>
                      <a:latin typeface="+mn-lt"/>
                      <a:ea typeface="+mn-ea"/>
                      <a:cs typeface="+mn-cs"/>
                    </a:endParaRPr>
                  </a:p>
                </c:rich>
              </c:tx>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0">
                  <a:spAutoFit/>
                </a:bodyPr>
                <a:lstStyle/>
                <a:p>
                  <a:pPr algn="ctr" rtl="0">
                    <a:defRPr lang="en-US" sz="1050" b="1" i="0" u="none" strike="noStrike" kern="1200" baseline="0" dirty="0" smtClean="0">
                      <a:solidFill>
                        <a:schemeClr val="accent4">
                          <a:lumMod val="75000"/>
                        </a:schemeClr>
                      </a:solidFill>
                      <a:latin typeface="+mn-lt"/>
                      <a:ea typeface="+mn-ea"/>
                      <a:cs typeface="+mn-cs"/>
                    </a:defRPr>
                  </a:pPr>
                  <a:endParaRPr lang="en-US"/>
                </a:p>
              </c:txPr>
              <c:dLblPos val="outEnd"/>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4A51-4B11-BC19-8E9F0CE988C7}"/>
                </c:ex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dLbl>
              <c:idx val="4"/>
              <c:layout>
                <c:manualLayout>
                  <c:x val="-8.6052358229869383E-3"/>
                  <c:y val="-8.8730307722995963E-3"/>
                </c:manualLayout>
              </c:layout>
              <c:tx>
                <c:rich>
                  <a:bodyPr rot="0" spcFirstLastPara="1" vertOverflow="clip" horzOverflow="clip" vert="horz" wrap="square" lIns="38100" tIns="19050" rIns="38100" bIns="19050" anchor="ctr" anchorCtr="0">
                    <a:spAutoFit/>
                  </a:bodyPr>
                  <a:lstStyle/>
                  <a:p>
                    <a:pPr algn="ctr" rtl="0">
                      <a:defRPr lang="en-US" sz="1050" b="1" i="0" u="none" strike="noStrike" kern="1200" baseline="0" smtClean="0">
                        <a:solidFill>
                          <a:schemeClr val="accent4">
                            <a:lumMod val="75000"/>
                          </a:schemeClr>
                        </a:solidFill>
                        <a:latin typeface="+mn-lt"/>
                        <a:ea typeface="+mn-ea"/>
                        <a:cs typeface="+mn-cs"/>
                      </a:defRPr>
                    </a:pPr>
                    <a:fld id="{FCB8ABB2-D409-4D2B-8551-747CF4E40AE7}" type="CATEGORYNAME">
                      <a:rPr lang="en-US" sz="1050" b="1" i="0" u="none" strike="noStrike" kern="1200" baseline="0" smtClean="0">
                        <a:solidFill>
                          <a:schemeClr val="accent4">
                            <a:lumMod val="75000"/>
                          </a:schemeClr>
                        </a:solidFill>
                        <a:latin typeface="+mn-lt"/>
                        <a:ea typeface="+mn-ea"/>
                        <a:cs typeface="+mn-cs"/>
                      </a:rPr>
                      <a:pPr algn="ctr" rtl="0">
                        <a:defRPr lang="en-US" sz="1050" b="1" smtClean="0">
                          <a:solidFill>
                            <a:schemeClr val="accent4">
                              <a:lumMod val="75000"/>
                            </a:schemeClr>
                          </a:solidFill>
                        </a:defRPr>
                      </a:pPr>
                      <a:t>[CATEGORY NAME]</a:t>
                    </a:fld>
                    <a:endParaRPr lang="en-US"/>
                  </a:p>
                </c:rich>
              </c:tx>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0">
                  <a:spAutoFit/>
                </a:bodyPr>
                <a:lstStyle/>
                <a:p>
                  <a:pPr algn="ctr" rtl="0">
                    <a:defRPr lang="en-US" sz="1050" b="1" i="0" u="none" strike="noStrike" kern="1200" baseline="0" smtClean="0">
                      <a:solidFill>
                        <a:schemeClr val="accent4">
                          <a:lumMod val="75000"/>
                        </a:schemeClr>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4A51-4B11-BC19-8E9F0CE988C7}"/>
                </c:ex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dLbl>
              <c:idx val="5"/>
              <c:layout>
                <c:manualLayout>
                  <c:x val="8.3333333333333332E-3"/>
                  <c:y val="1.5625E-2"/>
                </c:manualLayout>
              </c:layout>
              <c:tx>
                <c:rich>
                  <a:bodyPr rot="0" spcFirstLastPara="1" vertOverflow="clip" horzOverflow="clip" vert="horz" wrap="square" lIns="38100" tIns="19050" rIns="38100" bIns="19050" anchor="ctr" anchorCtr="0">
                    <a:spAutoFit/>
                  </a:bodyPr>
                  <a:lstStyle/>
                  <a:p>
                    <a:pPr algn="ctr" rtl="0">
                      <a:defRPr lang="en-US" sz="1050" b="1" i="0" u="none" strike="noStrike" kern="1200" baseline="0" smtClean="0">
                        <a:solidFill>
                          <a:schemeClr val="accent4">
                            <a:lumMod val="75000"/>
                          </a:schemeClr>
                        </a:solidFill>
                        <a:latin typeface="+mn-lt"/>
                        <a:ea typeface="+mn-ea"/>
                        <a:cs typeface="+mn-cs"/>
                      </a:defRPr>
                    </a:pPr>
                    <a:fld id="{324BBA57-4AF7-4D05-91CF-FADDC821EB7E}" type="CATEGORYNAME">
                      <a:rPr lang="en-US" sz="1050" b="1" i="0" u="none" strike="noStrike" kern="1200" baseline="0" smtClean="0">
                        <a:solidFill>
                          <a:schemeClr val="accent4">
                            <a:lumMod val="75000"/>
                          </a:schemeClr>
                        </a:solidFill>
                        <a:latin typeface="+mn-lt"/>
                        <a:ea typeface="+mn-ea"/>
                        <a:cs typeface="+mn-cs"/>
                      </a:rPr>
                      <a:pPr algn="ctr" rtl="0">
                        <a:defRPr lang="en-US" sz="1050" b="1" smtClean="0">
                          <a:solidFill>
                            <a:schemeClr val="accent4">
                              <a:lumMod val="75000"/>
                            </a:schemeClr>
                          </a:solidFill>
                        </a:defRPr>
                      </a:pPr>
                      <a:t>[CATEGORY NAME]</a:t>
                    </a:fld>
                    <a:endParaRPr lang="en-US"/>
                  </a:p>
                </c:rich>
              </c:tx>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0">
                  <a:spAutoFit/>
                </a:bodyPr>
                <a:lstStyle/>
                <a:p>
                  <a:pPr algn="ctr" rtl="0">
                    <a:defRPr lang="en-US" sz="1050" b="1" i="0" u="none" strike="noStrike" kern="1200" baseline="0" smtClean="0">
                      <a:solidFill>
                        <a:schemeClr val="accent4">
                          <a:lumMod val="75000"/>
                        </a:schemeClr>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B-4A51-4B11-BC19-8E9F0CE988C7}"/>
                </c:ex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dLbl>
              <c:idx val="6"/>
              <c:layout/>
              <c:tx>
                <c:rich>
                  <a:bodyPr rot="0" spcFirstLastPara="1" vertOverflow="clip" horzOverflow="clip" vert="horz" wrap="square" lIns="38100" tIns="19050" rIns="38100" bIns="19050" anchor="ctr" anchorCtr="0">
                    <a:spAutoFit/>
                  </a:bodyPr>
                  <a:lstStyle/>
                  <a:p>
                    <a:pPr algn="ctr" rtl="0">
                      <a:defRPr lang="en-US" sz="1050" b="1" i="0" u="none" strike="noStrike" kern="1200" baseline="0" smtClean="0">
                        <a:solidFill>
                          <a:schemeClr val="accent4">
                            <a:lumMod val="75000"/>
                          </a:schemeClr>
                        </a:solidFill>
                        <a:latin typeface="+mn-lt"/>
                        <a:ea typeface="+mn-ea"/>
                        <a:cs typeface="+mn-cs"/>
                      </a:defRPr>
                    </a:pPr>
                    <a:fld id="{8A6EFACB-1B3B-4FDA-B6E5-229558642277}" type="CATEGORYNAME">
                      <a:rPr lang="en-US" sz="1050" b="1" i="0" u="none" strike="noStrike" kern="1200" baseline="0" smtClean="0">
                        <a:solidFill>
                          <a:schemeClr val="accent4">
                            <a:lumMod val="75000"/>
                          </a:schemeClr>
                        </a:solidFill>
                        <a:latin typeface="+mn-lt"/>
                        <a:ea typeface="+mn-ea"/>
                        <a:cs typeface="+mn-cs"/>
                      </a:rPr>
                      <a:pPr algn="ctr" rtl="0">
                        <a:defRPr lang="en-US" sz="1050" b="1" smtClean="0">
                          <a:solidFill>
                            <a:schemeClr val="accent4">
                              <a:lumMod val="75000"/>
                            </a:schemeClr>
                          </a:solidFill>
                        </a:defRPr>
                      </a:pPr>
                      <a:t>[CATEGORY NAME]</a:t>
                    </a:fld>
                    <a:endParaRPr lang="en-US"/>
                  </a:p>
                </c:rich>
              </c:tx>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0">
                  <a:spAutoFit/>
                </a:bodyPr>
                <a:lstStyle/>
                <a:p>
                  <a:pPr algn="ctr" rtl="0">
                    <a:defRPr lang="en-US" sz="1050" b="1" i="0" u="none" strike="noStrike" kern="1200" baseline="0" smtClean="0">
                      <a:solidFill>
                        <a:schemeClr val="accent4">
                          <a:lumMod val="75000"/>
                        </a:schemeClr>
                      </a:solidFill>
                      <a:latin typeface="+mn-lt"/>
                      <a:ea typeface="+mn-ea"/>
                      <a:cs typeface="+mn-cs"/>
                    </a:defRPr>
                  </a:pPr>
                  <a:endParaRPr lang="en-US"/>
                </a:p>
              </c:txPr>
              <c:dLblPos val="outEnd"/>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D-4A51-4B11-BC19-8E9F0CE988C7}"/>
                </c:ex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05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Sheet1!$A$2:$A$8</c:f>
              <c:strCache>
                <c:ptCount val="7"/>
                <c:pt idx="0">
                  <c:v>Government</c:v>
                </c:pt>
                <c:pt idx="1">
                  <c:v>Healthcare</c:v>
                </c:pt>
                <c:pt idx="2">
                  <c:v>IT</c:v>
                </c:pt>
                <c:pt idx="3">
                  <c:v>Education</c:v>
                </c:pt>
                <c:pt idx="4">
                  <c:v>Social Service</c:v>
                </c:pt>
                <c:pt idx="5">
                  <c:v>Non-Profit</c:v>
                </c:pt>
                <c:pt idx="6">
                  <c:v>Other</c:v>
                </c:pt>
              </c:strCache>
            </c:strRef>
          </c:cat>
          <c:val>
            <c:numRef>
              <c:f>Sheet1!$B$2:$B$8</c:f>
              <c:numCache>
                <c:formatCode>General</c:formatCode>
                <c:ptCount val="7"/>
                <c:pt idx="0">
                  <c:v>8.1999999999999993</c:v>
                </c:pt>
                <c:pt idx="1">
                  <c:v>8.1999999999999993</c:v>
                </c:pt>
                <c:pt idx="2">
                  <c:v>8.1999999999999993</c:v>
                </c:pt>
                <c:pt idx="3">
                  <c:v>8.1999999999999993</c:v>
                </c:pt>
                <c:pt idx="4">
                  <c:v>8.1999999999999993</c:v>
                </c:pt>
                <c:pt idx="5">
                  <c:v>8.1999999999999993</c:v>
                </c:pt>
                <c:pt idx="6">
                  <c:v>8.1999999999999993</c:v>
                </c:pt>
              </c:numCache>
            </c:numRef>
          </c:val>
          <c:extLst xmlns:c16r2="http://schemas.microsoft.com/office/drawing/2015/06/chart">
            <c:ext xmlns:c16="http://schemas.microsoft.com/office/drawing/2014/chart" uri="{C3380CC4-5D6E-409C-BE32-E72D297353CC}">
              <c16:uniqueId val="{0000000E-4A51-4B11-BC19-8E9F0CE988C7}"/>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33D0-445B-906E-75A7834D223C}"/>
              </c:ext>
            </c:extLst>
          </c:dPt>
          <c:dPt>
            <c:idx val="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33D0-445B-906E-75A7834D223C}"/>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33D0-445B-906E-75A7834D223C}"/>
              </c:ext>
            </c:extLst>
          </c:dPt>
          <c:dPt>
            <c:idx val="3"/>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33D0-445B-906E-75A7834D223C}"/>
              </c:ext>
            </c:extLst>
          </c:dPt>
          <c:dPt>
            <c:idx val="4"/>
            <c:bubble3D val="0"/>
            <c:spPr>
              <a:solidFill>
                <a:schemeClr val="accent4">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33D0-445B-906E-75A7834D223C}"/>
              </c:ext>
            </c:extLst>
          </c:dPt>
          <c:dPt>
            <c:idx val="5"/>
            <c:bubble3D val="0"/>
            <c:spPr>
              <a:solidFill>
                <a:schemeClr val="accent6">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33D0-445B-906E-75A7834D223C}"/>
              </c:ext>
            </c:extLst>
          </c:dPt>
          <c:dPt>
            <c:idx val="6"/>
            <c:bubble3D val="0"/>
            <c:spPr>
              <a:solidFill>
                <a:schemeClr val="accent2">
                  <a:lumMod val="80000"/>
                  <a:lumOff val="2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33D0-445B-906E-75A7834D223C}"/>
              </c:ext>
            </c:extLst>
          </c:dPt>
          <c:dLbls>
            <c:dLbl>
              <c:idx val="0"/>
              <c:layout>
                <c:manualLayout>
                  <c:x val="-4.1666666666666666E-3"/>
                  <c:y val="3.1250000000000145E-3"/>
                </c:manualLayout>
              </c:layout>
              <c:tx>
                <c:rich>
                  <a:bodyPr rot="0" spcFirstLastPara="1" vertOverflow="clip" horzOverflow="clip" vert="horz" wrap="square" lIns="38100" tIns="19050" rIns="38100" bIns="19050" anchor="ctr" anchorCtr="0">
                    <a:spAutoFit/>
                  </a:bodyPr>
                  <a:lstStyle/>
                  <a:p>
                    <a:pPr algn="ctr" rtl="0">
                      <a:defRPr lang="en-US" sz="1050" b="1" i="0" u="none" strike="noStrike" kern="1200" baseline="0" smtClean="0">
                        <a:solidFill>
                          <a:schemeClr val="accent4">
                            <a:lumMod val="75000"/>
                          </a:schemeClr>
                        </a:solidFill>
                        <a:latin typeface="+mn-lt"/>
                        <a:ea typeface="+mn-ea"/>
                        <a:cs typeface="+mn-cs"/>
                      </a:defRPr>
                    </a:pPr>
                    <a:r>
                      <a:rPr lang="en-US" sz="1050" b="1" i="0" u="none" strike="noStrike" kern="1200" baseline="0" dirty="0">
                        <a:solidFill>
                          <a:schemeClr val="accent4">
                            <a:lumMod val="75000"/>
                          </a:schemeClr>
                        </a:solidFill>
                        <a:latin typeface="+mn-lt"/>
                        <a:ea typeface="+mn-ea"/>
                        <a:cs typeface="+mn-cs"/>
                      </a:rPr>
                      <a:t>Gov’t</a:t>
                    </a:r>
                  </a:p>
                </c:rich>
              </c:tx>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0">
                  <a:spAutoFit/>
                </a:bodyPr>
                <a:lstStyle/>
                <a:p>
                  <a:pPr algn="ctr" rtl="0">
                    <a:defRPr lang="en-US" sz="1050" b="1" i="0" u="none" strike="noStrike" kern="1200" baseline="0" smtClean="0">
                      <a:solidFill>
                        <a:schemeClr val="accent4">
                          <a:lumMod val="75000"/>
                        </a:schemeClr>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33D0-445B-906E-75A7834D223C}"/>
                </c:ext>
                <c:ext xmlns:c15="http://schemas.microsoft.com/office/drawing/2012/chart" uri="{CE6537A1-D6FC-4f65-9D91-7224C49458BB}">
                  <c15:spPr xmlns:c15="http://schemas.microsoft.com/office/drawing/2012/chart">
                    <a:prstGeom prst="wedgeRectCallout">
                      <a:avLst/>
                    </a:prstGeom>
                    <a:noFill/>
                    <a:ln>
                      <a:noFill/>
                    </a:ln>
                  </c15:spPr>
                </c:ext>
              </c:extLst>
            </c:dLbl>
            <c:dLbl>
              <c:idx val="1"/>
              <c:layout>
                <c:manualLayout>
                  <c:x val="-6.2500000000000003E-3"/>
                  <c:y val="-5.729100483608997E-17"/>
                </c:manualLayout>
              </c:layout>
              <c:tx>
                <c:rich>
                  <a:bodyPr rot="0" spcFirstLastPara="1" vertOverflow="clip" horzOverflow="clip" vert="horz" wrap="square" lIns="38100" tIns="19050" rIns="38100" bIns="19050" anchor="ctr" anchorCtr="0">
                    <a:spAutoFit/>
                  </a:bodyPr>
                  <a:lstStyle/>
                  <a:p>
                    <a:pPr algn="ctr" rtl="0">
                      <a:defRPr lang="en-US" sz="1050" b="1" i="0" u="none" strike="noStrike" kern="1200" baseline="0" smtClean="0">
                        <a:solidFill>
                          <a:schemeClr val="accent4">
                            <a:lumMod val="75000"/>
                          </a:schemeClr>
                        </a:solidFill>
                        <a:latin typeface="+mn-lt"/>
                        <a:ea typeface="+mn-ea"/>
                        <a:cs typeface="+mn-cs"/>
                      </a:defRPr>
                    </a:pPr>
                    <a:fld id="{9B013AB7-6BCB-4568-AD0E-F9507352E625}" type="CATEGORYNAME">
                      <a:rPr lang="en-US" sz="1050" b="1" i="0" u="none" strike="noStrike" kern="1200" baseline="0" smtClean="0">
                        <a:solidFill>
                          <a:schemeClr val="accent4">
                            <a:lumMod val="75000"/>
                          </a:schemeClr>
                        </a:solidFill>
                        <a:latin typeface="+mn-lt"/>
                        <a:ea typeface="+mn-ea"/>
                        <a:cs typeface="+mn-cs"/>
                      </a:rPr>
                      <a:pPr algn="ctr" rtl="0">
                        <a:defRPr lang="en-US" sz="1050" b="1" smtClean="0">
                          <a:solidFill>
                            <a:schemeClr val="accent4">
                              <a:lumMod val="75000"/>
                            </a:schemeClr>
                          </a:solidFill>
                        </a:defRPr>
                      </a:pPr>
                      <a:t>[CATEGORY NAME]</a:t>
                    </a:fld>
                    <a:endParaRPr lang="en-US"/>
                  </a:p>
                </c:rich>
              </c:tx>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0">
                  <a:spAutoFit/>
                </a:bodyPr>
                <a:lstStyle/>
                <a:p>
                  <a:pPr algn="ctr" rtl="0">
                    <a:defRPr lang="en-US" sz="1050" b="1" i="0" u="none" strike="noStrike" kern="1200" baseline="0" smtClean="0">
                      <a:solidFill>
                        <a:schemeClr val="accent4">
                          <a:lumMod val="75000"/>
                        </a:schemeClr>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33D0-445B-906E-75A7834D223C}"/>
                </c:ex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Lst>
            </c:dLbl>
            <c:dLbl>
              <c:idx val="2"/>
              <c:tx>
                <c:rich>
                  <a:bodyPr/>
                  <a:lstStyle/>
                  <a:p>
                    <a:r>
                      <a:rPr lang="en-US" b="1" dirty="0">
                        <a:solidFill>
                          <a:schemeClr val="accent4">
                            <a:lumMod val="75000"/>
                          </a:schemeClr>
                        </a:solidFill>
                      </a:rPr>
                      <a:t>Information Technology</a:t>
                    </a:r>
                  </a:p>
                </c:rich>
              </c:tx>
              <c:dLblPos val="outEnd"/>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33D0-445B-906E-75A7834D223C}"/>
                </c:ext>
                <c:ext xmlns:c15="http://schemas.microsoft.com/office/drawing/2012/chart" uri="{CE6537A1-D6FC-4f65-9D91-7224C49458BB}"/>
              </c:extLst>
            </c:dLbl>
            <c:dLbl>
              <c:idx val="3"/>
              <c:tx>
                <c:rich>
                  <a:bodyPr rot="0" spcFirstLastPara="1" vertOverflow="clip" horzOverflow="clip" vert="horz" wrap="square" lIns="38100" tIns="19050" rIns="38100" bIns="19050" anchor="ctr" anchorCtr="0">
                    <a:spAutoFit/>
                  </a:bodyPr>
                  <a:lstStyle/>
                  <a:p>
                    <a:pPr algn="ctr" rtl="0">
                      <a:defRPr lang="en-US" sz="1050" b="1" i="0" u="none" strike="noStrike" kern="1200" baseline="0" dirty="0" smtClean="0">
                        <a:solidFill>
                          <a:schemeClr val="accent4">
                            <a:lumMod val="75000"/>
                          </a:schemeClr>
                        </a:solidFill>
                        <a:latin typeface="+mn-lt"/>
                        <a:ea typeface="+mn-ea"/>
                        <a:cs typeface="+mn-cs"/>
                      </a:defRPr>
                    </a:pPr>
                    <a:r>
                      <a:rPr lang="en-US" sz="1050" b="1" i="0" u="none" strike="noStrike" kern="1200" baseline="0" dirty="0">
                        <a:solidFill>
                          <a:schemeClr val="accent4">
                            <a:lumMod val="75000"/>
                          </a:schemeClr>
                        </a:solidFill>
                        <a:latin typeface="+mn-lt"/>
                        <a:ea typeface="+mn-ea"/>
                        <a:cs typeface="+mn-cs"/>
                      </a:rPr>
                      <a:t>Retail</a:t>
                    </a:r>
                  </a:p>
                </c:rich>
              </c:tx>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0">
                  <a:spAutoFit/>
                </a:bodyPr>
                <a:lstStyle/>
                <a:p>
                  <a:pPr algn="ctr" rtl="0">
                    <a:defRPr lang="en-US" sz="1050" b="1" i="0" u="none" strike="noStrike" kern="1200" baseline="0" dirty="0" smtClean="0">
                      <a:solidFill>
                        <a:schemeClr val="accent4">
                          <a:lumMod val="75000"/>
                        </a:schemeClr>
                      </a:solidFill>
                      <a:latin typeface="+mn-lt"/>
                      <a:ea typeface="+mn-ea"/>
                      <a:cs typeface="+mn-cs"/>
                    </a:defRPr>
                  </a:pPr>
                  <a:endParaRPr lang="en-US"/>
                </a:p>
              </c:txPr>
              <c:dLblPos val="outEnd"/>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33D0-445B-906E-75A7834D223C}"/>
                </c:ext>
                <c:ext xmlns:c15="http://schemas.microsoft.com/office/drawing/2012/chart" uri="{CE6537A1-D6FC-4f65-9D91-7224C49458BB}">
                  <c15:spPr xmlns:c15="http://schemas.microsoft.com/office/drawing/2012/chart">
                    <a:prstGeom prst="wedgeRectCallout">
                      <a:avLst/>
                    </a:prstGeom>
                    <a:noFill/>
                    <a:ln>
                      <a:noFill/>
                    </a:ln>
                  </c15:spPr>
                </c:ext>
              </c:extLst>
            </c:dLbl>
            <c:dLbl>
              <c:idx val="4"/>
              <c:layout>
                <c:manualLayout>
                  <c:x val="-8.6052358229869383E-3"/>
                  <c:y val="-8.8730307722995963E-3"/>
                </c:manualLayout>
              </c:layout>
              <c:tx>
                <c:rich>
                  <a:bodyPr rot="0" spcFirstLastPara="1" vertOverflow="clip" horzOverflow="clip" vert="horz" wrap="square" lIns="38100" tIns="19050" rIns="38100" bIns="19050" anchor="ctr" anchorCtr="0">
                    <a:spAutoFit/>
                  </a:bodyPr>
                  <a:lstStyle/>
                  <a:p>
                    <a:pPr algn="ctr" rtl="0">
                      <a:defRPr lang="en-US" sz="1050" b="1" i="0" u="none" strike="noStrike" kern="1200" baseline="0" smtClean="0">
                        <a:solidFill>
                          <a:schemeClr val="accent4">
                            <a:lumMod val="75000"/>
                          </a:schemeClr>
                        </a:solidFill>
                        <a:latin typeface="+mn-lt"/>
                        <a:ea typeface="+mn-ea"/>
                        <a:cs typeface="+mn-cs"/>
                      </a:defRPr>
                    </a:pPr>
                    <a:r>
                      <a:rPr lang="en-US" sz="1050" b="1" i="0" u="none" strike="noStrike" kern="1200" baseline="0" dirty="0">
                        <a:solidFill>
                          <a:schemeClr val="accent4">
                            <a:lumMod val="75000"/>
                          </a:schemeClr>
                        </a:solidFill>
                        <a:latin typeface="+mn-lt"/>
                        <a:ea typeface="+mn-ea"/>
                        <a:cs typeface="+mn-cs"/>
                      </a:rPr>
                      <a:t>Insurance &amp;</a:t>
                    </a:r>
                    <a:br>
                      <a:rPr lang="en-US" sz="1050" b="1" i="0" u="none" strike="noStrike" kern="1200" baseline="0" dirty="0">
                        <a:solidFill>
                          <a:schemeClr val="accent4">
                            <a:lumMod val="75000"/>
                          </a:schemeClr>
                        </a:solidFill>
                        <a:latin typeface="+mn-lt"/>
                        <a:ea typeface="+mn-ea"/>
                        <a:cs typeface="+mn-cs"/>
                      </a:rPr>
                    </a:br>
                    <a:r>
                      <a:rPr lang="en-US" sz="1050" b="1" i="0" u="none" strike="noStrike" kern="1200" baseline="0" dirty="0">
                        <a:solidFill>
                          <a:schemeClr val="accent4">
                            <a:lumMod val="75000"/>
                          </a:schemeClr>
                        </a:solidFill>
                        <a:latin typeface="+mn-lt"/>
                        <a:ea typeface="+mn-ea"/>
                        <a:cs typeface="+mn-cs"/>
                      </a:rPr>
                      <a:t>Finance</a:t>
                    </a:r>
                    <a:endParaRPr lang="en-US" dirty="0"/>
                  </a:p>
                </c:rich>
              </c:tx>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0">
                  <a:spAutoFit/>
                </a:bodyPr>
                <a:lstStyle/>
                <a:p>
                  <a:pPr algn="ctr" rtl="0">
                    <a:defRPr lang="en-US" sz="1050" b="1" i="0" u="none" strike="noStrike" kern="1200" baseline="0" smtClean="0">
                      <a:solidFill>
                        <a:schemeClr val="accent4">
                          <a:lumMod val="75000"/>
                        </a:schemeClr>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33D0-445B-906E-75A7834D223C}"/>
                </c:ext>
                <c:ext xmlns:c15="http://schemas.microsoft.com/office/drawing/2012/chart" uri="{CE6537A1-D6FC-4f65-9D91-7224C49458BB}">
                  <c15:spPr xmlns:c15="http://schemas.microsoft.com/office/drawing/2012/chart">
                    <a:prstGeom prst="wedgeRectCallout">
                      <a:avLst/>
                    </a:prstGeom>
                    <a:noFill/>
                    <a:ln>
                      <a:noFill/>
                    </a:ln>
                  </c15:spPr>
                </c:ext>
              </c:extLst>
            </c:dLbl>
            <c:dLbl>
              <c:idx val="5"/>
              <c:layout>
                <c:manualLayout>
                  <c:x val="8.3333333333333332E-3"/>
                  <c:y val="1.5625E-2"/>
                </c:manualLayout>
              </c:layout>
              <c:tx>
                <c:rich>
                  <a:bodyPr rot="0" spcFirstLastPara="1" vertOverflow="clip" horzOverflow="clip" vert="horz" wrap="square" lIns="38100" tIns="19050" rIns="38100" bIns="19050" anchor="ctr" anchorCtr="0">
                    <a:spAutoFit/>
                  </a:bodyPr>
                  <a:lstStyle/>
                  <a:p>
                    <a:pPr algn="ctr" rtl="0">
                      <a:defRPr lang="en-US" sz="1050" b="1" i="0" u="none" strike="noStrike" kern="1200" baseline="0" smtClean="0">
                        <a:solidFill>
                          <a:schemeClr val="accent4">
                            <a:lumMod val="75000"/>
                          </a:schemeClr>
                        </a:solidFill>
                        <a:latin typeface="+mn-lt"/>
                        <a:ea typeface="+mn-ea"/>
                        <a:cs typeface="+mn-cs"/>
                      </a:defRPr>
                    </a:pPr>
                    <a:fld id="{324BBA57-4AF7-4D05-91CF-FADDC821EB7E}" type="CATEGORYNAME">
                      <a:rPr lang="en-US" sz="1050" b="1" i="0" u="none" strike="noStrike" kern="1200" baseline="0" smtClean="0">
                        <a:solidFill>
                          <a:schemeClr val="accent4">
                            <a:lumMod val="75000"/>
                          </a:schemeClr>
                        </a:solidFill>
                        <a:latin typeface="+mn-lt"/>
                        <a:ea typeface="+mn-ea"/>
                        <a:cs typeface="+mn-cs"/>
                      </a:rPr>
                      <a:pPr algn="ctr" rtl="0">
                        <a:defRPr lang="en-US" sz="1050" b="1" smtClean="0">
                          <a:solidFill>
                            <a:schemeClr val="accent4">
                              <a:lumMod val="75000"/>
                            </a:schemeClr>
                          </a:solidFill>
                        </a:defRPr>
                      </a:pPr>
                      <a:t>[CATEGORY NAME]</a:t>
                    </a:fld>
                    <a:endParaRPr lang="en-US"/>
                  </a:p>
                </c:rich>
              </c:tx>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0">
                  <a:spAutoFit/>
                </a:bodyPr>
                <a:lstStyle/>
                <a:p>
                  <a:pPr algn="ctr" rtl="0">
                    <a:defRPr lang="en-US" sz="1050" b="1" i="0" u="none" strike="noStrike" kern="1200" baseline="0" smtClean="0">
                      <a:solidFill>
                        <a:schemeClr val="accent4">
                          <a:lumMod val="75000"/>
                        </a:schemeClr>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B-33D0-445B-906E-75A7834D223C}"/>
                </c:ex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Lst>
            </c:dLbl>
            <c:dLbl>
              <c:idx val="6"/>
              <c:tx>
                <c:rich>
                  <a:bodyPr rot="0" spcFirstLastPara="1" vertOverflow="clip" horzOverflow="clip" vert="horz" wrap="square" lIns="38100" tIns="19050" rIns="38100" bIns="19050" anchor="ctr" anchorCtr="0">
                    <a:spAutoFit/>
                  </a:bodyPr>
                  <a:lstStyle/>
                  <a:p>
                    <a:pPr algn="ctr" rtl="0">
                      <a:defRPr lang="en-US" sz="1050" b="1" i="0" u="none" strike="noStrike" kern="1200" baseline="0" smtClean="0">
                        <a:solidFill>
                          <a:schemeClr val="accent4">
                            <a:lumMod val="75000"/>
                          </a:schemeClr>
                        </a:solidFill>
                        <a:latin typeface="+mn-lt"/>
                        <a:ea typeface="+mn-ea"/>
                        <a:cs typeface="+mn-cs"/>
                      </a:defRPr>
                    </a:pPr>
                    <a:fld id="{8A6EFACB-1B3B-4FDA-B6E5-229558642277}" type="CATEGORYNAME">
                      <a:rPr lang="en-US" sz="1050" b="1" i="0" u="none" strike="noStrike" kern="1200" baseline="0" smtClean="0">
                        <a:solidFill>
                          <a:schemeClr val="accent4">
                            <a:lumMod val="75000"/>
                          </a:schemeClr>
                        </a:solidFill>
                        <a:latin typeface="+mn-lt"/>
                        <a:ea typeface="+mn-ea"/>
                        <a:cs typeface="+mn-cs"/>
                      </a:rPr>
                      <a:pPr algn="ctr" rtl="0">
                        <a:defRPr lang="en-US" sz="1050" b="1" smtClean="0">
                          <a:solidFill>
                            <a:schemeClr val="accent4">
                              <a:lumMod val="75000"/>
                            </a:schemeClr>
                          </a:solidFill>
                        </a:defRPr>
                      </a:pPr>
                      <a:t>[CATEGORY NAME]</a:t>
                    </a:fld>
                    <a:endParaRPr lang="en-US"/>
                  </a:p>
                </c:rich>
              </c:tx>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0">
                  <a:spAutoFit/>
                </a:bodyPr>
                <a:lstStyle/>
                <a:p>
                  <a:pPr algn="ctr" rtl="0">
                    <a:defRPr lang="en-US" sz="1050" b="1" i="0" u="none" strike="noStrike" kern="1200" baseline="0" smtClean="0">
                      <a:solidFill>
                        <a:schemeClr val="accent4">
                          <a:lumMod val="75000"/>
                        </a:schemeClr>
                      </a:solidFill>
                      <a:latin typeface="+mn-lt"/>
                      <a:ea typeface="+mn-ea"/>
                      <a:cs typeface="+mn-cs"/>
                    </a:defRPr>
                  </a:pPr>
                  <a:endParaRPr lang="en-US"/>
                </a:p>
              </c:txPr>
              <c:dLblPos val="outEnd"/>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D-33D0-445B-906E-75A7834D223C}"/>
                </c:ex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05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Sheet1!$A$2:$A$8</c:f>
              <c:strCache>
                <c:ptCount val="7"/>
                <c:pt idx="0">
                  <c:v>Government</c:v>
                </c:pt>
                <c:pt idx="1">
                  <c:v>Healthcare</c:v>
                </c:pt>
                <c:pt idx="2">
                  <c:v>IT</c:v>
                </c:pt>
                <c:pt idx="3">
                  <c:v>Education</c:v>
                </c:pt>
                <c:pt idx="4">
                  <c:v>Social Service</c:v>
                </c:pt>
                <c:pt idx="5">
                  <c:v>Non-Profit</c:v>
                </c:pt>
                <c:pt idx="6">
                  <c:v>Other</c:v>
                </c:pt>
              </c:strCache>
            </c:strRef>
          </c:cat>
          <c:val>
            <c:numRef>
              <c:f>Sheet1!$B$2:$B$8</c:f>
              <c:numCache>
                <c:formatCode>General</c:formatCode>
                <c:ptCount val="7"/>
                <c:pt idx="0">
                  <c:v>8.1999999999999993</c:v>
                </c:pt>
                <c:pt idx="1">
                  <c:v>8.1999999999999993</c:v>
                </c:pt>
                <c:pt idx="2">
                  <c:v>8.1999999999999993</c:v>
                </c:pt>
                <c:pt idx="3">
                  <c:v>8.1999999999999993</c:v>
                </c:pt>
                <c:pt idx="4">
                  <c:v>8.1999999999999993</c:v>
                </c:pt>
                <c:pt idx="5">
                  <c:v>8.1999999999999993</c:v>
                </c:pt>
                <c:pt idx="6">
                  <c:v>8.1999999999999993</c:v>
                </c:pt>
              </c:numCache>
            </c:numRef>
          </c:val>
          <c:extLst xmlns:c16r2="http://schemas.microsoft.com/office/drawing/2015/06/chart">
            <c:ext xmlns:c16="http://schemas.microsoft.com/office/drawing/2014/chart" uri="{C3380CC4-5D6E-409C-BE32-E72D297353CC}">
              <c16:uniqueId val="{0000000E-33D0-445B-906E-75A7834D223C}"/>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0860" cy="470258"/>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4014100" y="1"/>
            <a:ext cx="3070860" cy="470258"/>
          </a:xfrm>
          <a:prstGeom prst="rect">
            <a:avLst/>
          </a:prstGeom>
        </p:spPr>
        <p:txBody>
          <a:bodyPr vert="horz" lIns="94046" tIns="47023" rIns="94046" bIns="47023" rtlCol="0"/>
          <a:lstStyle>
            <a:lvl1pPr algn="r">
              <a:defRPr sz="1200"/>
            </a:lvl1pPr>
          </a:lstStyle>
          <a:p>
            <a:fld id="{D20028D5-88F5-4BBB-A677-00326C351159}" type="datetimeFigureOut">
              <a:rPr lang="en-US" smtClean="0"/>
              <a:t>2/28/2018</a:t>
            </a:fld>
            <a:endParaRPr lang="en-US"/>
          </a:p>
        </p:txBody>
      </p:sp>
      <p:sp>
        <p:nvSpPr>
          <p:cNvPr id="4" name="Slide Image Placeholder 3"/>
          <p:cNvSpPr>
            <a:spLocks noGrp="1" noRot="1" noChangeAspect="1"/>
          </p:cNvSpPr>
          <p:nvPr>
            <p:ph type="sldImg" idx="2"/>
          </p:nvPr>
        </p:nvSpPr>
        <p:spPr>
          <a:xfrm>
            <a:off x="1435100" y="1171575"/>
            <a:ext cx="4216400" cy="3163888"/>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708660" y="4510564"/>
            <a:ext cx="5669280" cy="3690462"/>
          </a:xfrm>
          <a:prstGeom prst="rect">
            <a:avLst/>
          </a:prstGeom>
        </p:spPr>
        <p:txBody>
          <a:bodyPr vert="horz" lIns="94046" tIns="47023" rIns="94046" bIns="47023"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902343"/>
            <a:ext cx="3070860" cy="470257"/>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3"/>
            <a:ext cx="3070860" cy="470257"/>
          </a:xfrm>
          <a:prstGeom prst="rect">
            <a:avLst/>
          </a:prstGeom>
        </p:spPr>
        <p:txBody>
          <a:bodyPr vert="horz" lIns="94046" tIns="47023" rIns="94046" bIns="47023" rtlCol="0" anchor="b"/>
          <a:lstStyle>
            <a:lvl1pPr algn="r">
              <a:defRPr sz="1200"/>
            </a:lvl1pPr>
          </a:lstStyle>
          <a:p>
            <a:fld id="{84BBB2EA-B374-4564-8A7C-619DDFA563CC}" type="slidenum">
              <a:rPr lang="en-US" smtClean="0"/>
              <a:t>‹#›</a:t>
            </a:fld>
            <a:endParaRPr lang="en-US"/>
          </a:p>
        </p:txBody>
      </p:sp>
    </p:spTree>
    <p:extLst>
      <p:ext uri="{BB962C8B-B14F-4D97-AF65-F5344CB8AC3E}">
        <p14:creationId xmlns:p14="http://schemas.microsoft.com/office/powerpoint/2010/main" val="3807472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5100" y="1171575"/>
            <a:ext cx="4216400" cy="3163888"/>
          </a:xfrm>
        </p:spPr>
      </p:sp>
      <p:sp>
        <p:nvSpPr>
          <p:cNvPr id="3" name="Notes Placeholder 2"/>
          <p:cNvSpPr>
            <a:spLocks noGrp="1"/>
          </p:cNvSpPr>
          <p:nvPr>
            <p:ph type="body" idx="1"/>
          </p:nvPr>
        </p:nvSpPr>
        <p:spPr/>
        <p:txBody>
          <a:bodyPr/>
          <a:lstStyle/>
          <a:p>
            <a:r>
              <a:rPr lang="en-US" dirty="0"/>
              <a:t>Display this information and handout sheet with same info</a:t>
            </a:r>
            <a:r>
              <a:rPr lang="en-US" baseline="0" dirty="0"/>
              <a:t> along with a set of stars.  </a:t>
            </a:r>
            <a:r>
              <a:rPr lang="en-US" dirty="0"/>
              <a:t>Group Game: Random Success”  (Before welcome and official start of session). </a:t>
            </a:r>
          </a:p>
          <a:p>
            <a:r>
              <a:rPr lang="en-US" dirty="0"/>
              <a:t>        o	This  is an introductory warm-up game to get participants talking to each other and the facilitator; it also helps to highlight the game mechanics – randomness and control 3 minutes </a:t>
            </a:r>
          </a:p>
          <a:p>
            <a:endParaRPr lang="en-US" dirty="0"/>
          </a:p>
          <a:p>
            <a:r>
              <a:rPr lang="en-US" dirty="0"/>
              <a:t>Welcome and introduction </a:t>
            </a:r>
          </a:p>
          <a:p>
            <a:r>
              <a:rPr lang="en-US" dirty="0"/>
              <a:t>Debrief game </a:t>
            </a:r>
          </a:p>
          <a:p>
            <a:r>
              <a:rPr lang="en-US" dirty="0"/>
              <a:t>Presentation: The relationship between randomness, control, and fun.  Basic theory and resources.  Plus some stories from my own experiences</a:t>
            </a:r>
          </a:p>
          <a:p>
            <a:r>
              <a:rPr lang="en-US" dirty="0"/>
              <a:t>Then we’ll take a few minutes to collect the wisdom of this community’s experience and debrief that. </a:t>
            </a:r>
          </a:p>
          <a:p>
            <a:r>
              <a:rPr lang="en-US" dirty="0"/>
              <a:t> </a:t>
            </a:r>
          </a:p>
          <a:p>
            <a:r>
              <a:rPr lang="en-US" dirty="0"/>
              <a:t>At the end of this session, you will be able to:</a:t>
            </a:r>
          </a:p>
          <a:p>
            <a:pPr lvl="0"/>
            <a:r>
              <a:rPr lang="en-US" dirty="0"/>
              <a:t>*  Evaluate learning games for randomness, control, and fun</a:t>
            </a:r>
          </a:p>
          <a:p>
            <a:pPr lvl="0"/>
            <a:r>
              <a:rPr lang="en-US" dirty="0"/>
              <a:t>*  Use randomness and control more effectively in the design of serious learning games</a:t>
            </a:r>
          </a:p>
          <a:p>
            <a:endParaRPr lang="en-US" dirty="0"/>
          </a:p>
        </p:txBody>
      </p:sp>
      <p:sp>
        <p:nvSpPr>
          <p:cNvPr id="4" name="Slide Number Placeholder 3"/>
          <p:cNvSpPr>
            <a:spLocks noGrp="1"/>
          </p:cNvSpPr>
          <p:nvPr>
            <p:ph type="sldNum" sz="quarter" idx="10"/>
          </p:nvPr>
        </p:nvSpPr>
        <p:spPr/>
        <p:txBody>
          <a:bodyPr/>
          <a:lstStyle/>
          <a:p>
            <a:fld id="{84BBB2EA-B374-4564-8A7C-619DDFA563CC}" type="slidenum">
              <a:rPr lang="en-US" smtClean="0"/>
              <a:t>1</a:t>
            </a:fld>
            <a:endParaRPr lang="en-US" dirty="0"/>
          </a:p>
        </p:txBody>
      </p:sp>
    </p:spTree>
    <p:extLst>
      <p:ext uri="{BB962C8B-B14F-4D97-AF65-F5344CB8AC3E}">
        <p14:creationId xmlns:p14="http://schemas.microsoft.com/office/powerpoint/2010/main" val="3287106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5100" y="1171575"/>
            <a:ext cx="4216400" cy="3163888"/>
          </a:xfrm>
        </p:spPr>
      </p:sp>
      <p:sp>
        <p:nvSpPr>
          <p:cNvPr id="3" name="Notes Placeholder 2"/>
          <p:cNvSpPr>
            <a:spLocks noGrp="1"/>
          </p:cNvSpPr>
          <p:nvPr>
            <p:ph type="body" idx="1"/>
          </p:nvPr>
        </p:nvSpPr>
        <p:spPr/>
        <p:txBody>
          <a:bodyPr/>
          <a:lstStyle/>
          <a:p>
            <a:r>
              <a:rPr lang="en-US" dirty="0"/>
              <a:t>Judy</a:t>
            </a:r>
          </a:p>
        </p:txBody>
      </p:sp>
      <p:sp>
        <p:nvSpPr>
          <p:cNvPr id="4" name="Slide Number Placeholder 3"/>
          <p:cNvSpPr>
            <a:spLocks noGrp="1"/>
          </p:cNvSpPr>
          <p:nvPr>
            <p:ph type="sldNum" sz="quarter" idx="10"/>
          </p:nvPr>
        </p:nvSpPr>
        <p:spPr/>
        <p:txBody>
          <a:bodyPr/>
          <a:lstStyle/>
          <a:p>
            <a:fld id="{84BBB2EA-B374-4564-8A7C-619DDFA563CC}" type="slidenum">
              <a:rPr lang="en-US" smtClean="0"/>
              <a:t>10</a:t>
            </a:fld>
            <a:endParaRPr lang="en-US"/>
          </a:p>
        </p:txBody>
      </p:sp>
    </p:spTree>
    <p:extLst>
      <p:ext uri="{BB962C8B-B14F-4D97-AF65-F5344CB8AC3E}">
        <p14:creationId xmlns:p14="http://schemas.microsoft.com/office/powerpoint/2010/main" val="2377885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5100" y="1171575"/>
            <a:ext cx="4216400" cy="3163888"/>
          </a:xfrm>
        </p:spPr>
      </p:sp>
      <p:sp>
        <p:nvSpPr>
          <p:cNvPr id="3" name="Notes Placeholder 2"/>
          <p:cNvSpPr>
            <a:spLocks noGrp="1"/>
          </p:cNvSpPr>
          <p:nvPr>
            <p:ph type="body" idx="1"/>
          </p:nvPr>
        </p:nvSpPr>
        <p:spPr/>
        <p:txBody>
          <a:bodyPr/>
          <a:lstStyle/>
          <a:p>
            <a:r>
              <a:rPr lang="en-US" dirty="0"/>
              <a:t>There’s our</a:t>
            </a:r>
            <a:r>
              <a:rPr lang="en-US" baseline="0" dirty="0"/>
              <a:t> key… performs an educational, simulational, or psychological role.  Games as tests provide a simulation of an </a:t>
            </a:r>
            <a:r>
              <a:rPr lang="en-US" baseline="0" dirty="0" smtClean="0"/>
              <a:t>environment that is  </a:t>
            </a:r>
            <a:r>
              <a:rPr lang="en-US" baseline="0" dirty="0"/>
              <a:t>wrapped in scoring methodology </a:t>
            </a:r>
            <a:r>
              <a:rPr lang="en-US" baseline="0" dirty="0" smtClean="0"/>
              <a:t>which provides </a:t>
            </a:r>
            <a:r>
              <a:rPr lang="en-US" baseline="0" dirty="0"/>
              <a:t>the psychological assessment of decisions and actions. </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4BBB2EA-B374-4564-8A7C-619DDFA563CC}" type="slidenum">
              <a:rPr lang="en-US" smtClean="0"/>
              <a:t>11</a:t>
            </a:fld>
            <a:endParaRPr lang="en-US" dirty="0"/>
          </a:p>
        </p:txBody>
      </p:sp>
    </p:spTree>
    <p:extLst>
      <p:ext uri="{BB962C8B-B14F-4D97-AF65-F5344CB8AC3E}">
        <p14:creationId xmlns:p14="http://schemas.microsoft.com/office/powerpoint/2010/main" val="1603078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BB2EA-B374-4564-8A7C-619DDFA563CC}" type="slidenum">
              <a:rPr lang="en-US" smtClean="0"/>
              <a:t>12</a:t>
            </a:fld>
            <a:endParaRPr lang="en-US"/>
          </a:p>
        </p:txBody>
      </p:sp>
    </p:spTree>
    <p:extLst>
      <p:ext uri="{BB962C8B-B14F-4D97-AF65-F5344CB8AC3E}">
        <p14:creationId xmlns:p14="http://schemas.microsoft.com/office/powerpoint/2010/main" val="2836602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5100" y="1171575"/>
            <a:ext cx="4216400" cy="3163888"/>
          </a:xfrm>
        </p:spPr>
      </p:sp>
      <p:sp>
        <p:nvSpPr>
          <p:cNvPr id="3" name="Notes Placeholder 2"/>
          <p:cNvSpPr>
            <a:spLocks noGrp="1"/>
          </p:cNvSpPr>
          <p:nvPr>
            <p:ph type="body" idx="1"/>
          </p:nvPr>
        </p:nvSpPr>
        <p:spPr/>
        <p:txBody>
          <a:bodyPr/>
          <a:lstStyle/>
          <a:p>
            <a:r>
              <a:rPr lang="en-US" dirty="0"/>
              <a:t>Sharon: Let’s consider what some</a:t>
            </a:r>
            <a:r>
              <a:rPr lang="en-US" baseline="0" dirty="0"/>
              <a:t> of these lenses might offer us as people who assess others’ skills and knowledge.  </a:t>
            </a:r>
          </a:p>
          <a:p>
            <a:endParaRPr lang="en-US" baseline="0" dirty="0"/>
          </a:p>
          <a:p>
            <a:r>
              <a:rPr lang="en-US" baseline="0" dirty="0"/>
              <a:t>Essential experience – tells us to pay attention of anything that detracts of the goal.  Test designers work hard to ensure that their blueprint matches standards and that each test form provides the high quality items in each section. When we move into assessing real world actions, we work with administrators, proctors, and judges to ensure that they delivery the test experience fairly to all participants.  We ARE concerned with the Essential Experience.  </a:t>
            </a:r>
            <a:endParaRPr lang="en-US" dirty="0"/>
          </a:p>
        </p:txBody>
      </p:sp>
      <p:sp>
        <p:nvSpPr>
          <p:cNvPr id="4" name="Slide Number Placeholder 3"/>
          <p:cNvSpPr>
            <a:spLocks noGrp="1"/>
          </p:cNvSpPr>
          <p:nvPr>
            <p:ph type="sldNum" sz="quarter" idx="10"/>
          </p:nvPr>
        </p:nvSpPr>
        <p:spPr/>
        <p:txBody>
          <a:bodyPr/>
          <a:lstStyle/>
          <a:p>
            <a:fld id="{84BBB2EA-B374-4564-8A7C-619DDFA563CC}" type="slidenum">
              <a:rPr lang="en-US" smtClean="0"/>
              <a:t>13</a:t>
            </a:fld>
            <a:endParaRPr lang="en-US" dirty="0"/>
          </a:p>
        </p:txBody>
      </p:sp>
    </p:spTree>
    <p:extLst>
      <p:ext uri="{BB962C8B-B14F-4D97-AF65-F5344CB8AC3E}">
        <p14:creationId xmlns:p14="http://schemas.microsoft.com/office/powerpoint/2010/main" val="4036572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5100" y="1171575"/>
            <a:ext cx="4216400" cy="3163888"/>
          </a:xfrm>
        </p:spPr>
      </p:sp>
      <p:sp>
        <p:nvSpPr>
          <p:cNvPr id="3" name="Notes Placeholder 2"/>
          <p:cNvSpPr>
            <a:spLocks noGrp="1"/>
          </p:cNvSpPr>
          <p:nvPr>
            <p:ph type="body" idx="1"/>
          </p:nvPr>
        </p:nvSpPr>
        <p:spPr/>
        <p:txBody>
          <a:bodyPr/>
          <a:lstStyle/>
          <a:p>
            <a:r>
              <a:rPr lang="en-US" dirty="0"/>
              <a:t>Sharon</a:t>
            </a:r>
          </a:p>
        </p:txBody>
      </p:sp>
      <p:sp>
        <p:nvSpPr>
          <p:cNvPr id="4" name="Slide Number Placeholder 3"/>
          <p:cNvSpPr>
            <a:spLocks noGrp="1"/>
          </p:cNvSpPr>
          <p:nvPr>
            <p:ph type="sldNum" sz="quarter" idx="10"/>
          </p:nvPr>
        </p:nvSpPr>
        <p:spPr/>
        <p:txBody>
          <a:bodyPr/>
          <a:lstStyle/>
          <a:p>
            <a:fld id="{84BBB2EA-B374-4564-8A7C-619DDFA563CC}" type="slidenum">
              <a:rPr lang="en-US" smtClean="0"/>
              <a:t>14</a:t>
            </a:fld>
            <a:endParaRPr lang="en-US"/>
          </a:p>
        </p:txBody>
      </p:sp>
    </p:spTree>
    <p:extLst>
      <p:ext uri="{BB962C8B-B14F-4D97-AF65-F5344CB8AC3E}">
        <p14:creationId xmlns:p14="http://schemas.microsoft.com/office/powerpoint/2010/main" val="2346862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5100" y="1171575"/>
            <a:ext cx="4216400" cy="3163888"/>
          </a:xfrm>
        </p:spPr>
      </p:sp>
      <p:sp>
        <p:nvSpPr>
          <p:cNvPr id="3" name="Notes Placeholder 2"/>
          <p:cNvSpPr>
            <a:spLocks noGrp="1"/>
          </p:cNvSpPr>
          <p:nvPr>
            <p:ph type="body" idx="1"/>
          </p:nvPr>
        </p:nvSpPr>
        <p:spPr/>
        <p:txBody>
          <a:bodyPr/>
          <a:lstStyle/>
          <a:p>
            <a:r>
              <a:rPr lang="en-US" dirty="0"/>
              <a:t>This classroom-based board game 3D-ID© ,was created for Cerner Corporation</a:t>
            </a:r>
            <a:r>
              <a:rPr lang="en-US" baseline="0" dirty="0"/>
              <a:t> in 2001.  A group of instructional designers and learning support staff were given a stack of cards.  Each person was dealt a hand.  In turn, each could place one of their cards on the “right” spot on the game board or draw a card.  Once a card was placed, the rest of players could either challenge or accept the placement,  If accepted, the player received points.  If not and if the challenger could prove that is was an incorrect placement, the card’s player had to take back their card.   The first person to place all of his or her cards after the entire deck had been drawn down, was declared the winner.  This was a classroom game with  a larger board – only the process half of the board is shown here.    The other half including key terms, theories, and theorists names.   Multiple game teams might be playing at the same time.  The goal was to be the first team done with all the cards placed correctly.  Various other rules of play increased collaboration after an hour and half of play.  </a:t>
            </a:r>
            <a:endParaRPr lang="en-US" dirty="0"/>
          </a:p>
        </p:txBody>
      </p:sp>
      <p:sp>
        <p:nvSpPr>
          <p:cNvPr id="4" name="Slide Number Placeholder 3"/>
          <p:cNvSpPr>
            <a:spLocks noGrp="1"/>
          </p:cNvSpPr>
          <p:nvPr>
            <p:ph type="sldNum" sz="quarter" idx="10"/>
          </p:nvPr>
        </p:nvSpPr>
        <p:spPr/>
        <p:txBody>
          <a:bodyPr/>
          <a:lstStyle/>
          <a:p>
            <a:fld id="{84BBB2EA-B374-4564-8A7C-619DDFA563CC}" type="slidenum">
              <a:rPr lang="en-US" smtClean="0"/>
              <a:t>15</a:t>
            </a:fld>
            <a:endParaRPr lang="en-US" dirty="0"/>
          </a:p>
        </p:txBody>
      </p:sp>
    </p:spTree>
    <p:extLst>
      <p:ext uri="{BB962C8B-B14F-4D97-AF65-F5344CB8AC3E}">
        <p14:creationId xmlns:p14="http://schemas.microsoft.com/office/powerpoint/2010/main" val="3468601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5100" y="1171575"/>
            <a:ext cx="4216400" cy="3163888"/>
          </a:xfrm>
        </p:spPr>
      </p:sp>
      <p:sp>
        <p:nvSpPr>
          <p:cNvPr id="3" name="Notes Placeholder 2"/>
          <p:cNvSpPr>
            <a:spLocks noGrp="1"/>
          </p:cNvSpPr>
          <p:nvPr>
            <p:ph type="body" idx="1"/>
          </p:nvPr>
        </p:nvSpPr>
        <p:spPr/>
        <p:txBody>
          <a:bodyPr/>
          <a:lstStyle/>
          <a:p>
            <a:r>
              <a:rPr lang="en-US" sz="1000" dirty="0"/>
              <a:t>This one is a computer game for both learning and knowledge assessment.  The (continually assessed) goal is to move a message from the client (you) to the database, gather the client’s data, and accurately return it.  We anthropomorphized the key functionalities that learners needed to understand well enough to explain to a non-technical consumer of our software.  </a:t>
            </a:r>
          </a:p>
          <a:p>
            <a:endParaRPr lang="en-US" sz="1000" dirty="0"/>
          </a:p>
          <a:p>
            <a:r>
              <a:rPr lang="en-US" sz="1000" dirty="0"/>
              <a:t>In the conversation, when an incorrect pathway is built, the game stops and gives feedback intended to help the player rethink the solution.  The assessment in formative and frequent and relatively non-punitive.   When it is correct, the reward is forward movement with just a hint of silliness supplemented by video explanations and supportive documents and information. </a:t>
            </a:r>
          </a:p>
          <a:p>
            <a:endParaRPr lang="en-US" sz="1000" dirty="0"/>
          </a:p>
          <a:p>
            <a:r>
              <a:rPr lang="en-US" sz="1000" dirty="0"/>
              <a:t>One interest factor here was that this was built in 2001.  There was no peer reviewed literature on the value of learning games in business settings.  Our CLO needed supporting evidence that participants did in fact learn from the game.  So, my first paper ever was to plan, and execute a study of a cross-section of learner/users/players to determine whether any learned anything at all and particularly whether the non-technical sales and consulting audience for who it was designed learned anything.  And by “learned” we mean that they needed to produce evidence of how they would respond to common questions from our software clients.  You can read all about the study and its results in the online article, </a:t>
            </a:r>
            <a:r>
              <a:rPr lang="en-US" sz="1000" i="1" dirty="0"/>
              <a:t>Does Learning Occur through Gaming? </a:t>
            </a:r>
            <a:r>
              <a:rPr lang="en-US" sz="1000" dirty="0" err="1"/>
              <a:t>eJist</a:t>
            </a:r>
            <a:r>
              <a:rPr lang="en-US" sz="1000" dirty="0"/>
              <a:t>, 2001 (You can google it – Gander Does Learning Occur through Gaming?).</a:t>
            </a:r>
          </a:p>
          <a:p>
            <a:endParaRPr lang="en-US" sz="1000" dirty="0"/>
          </a:p>
          <a:p>
            <a:r>
              <a:rPr lang="en-US" sz="1000" dirty="0"/>
              <a:t>So, many forms of assessments here – formative assessments of learning, summative assessments of “correct response’, and an assessment of what learners acquired. </a:t>
            </a:r>
          </a:p>
          <a:p>
            <a:endParaRPr lang="en-US" baseline="0" dirty="0"/>
          </a:p>
        </p:txBody>
      </p:sp>
      <p:sp>
        <p:nvSpPr>
          <p:cNvPr id="4" name="Slide Number Placeholder 3"/>
          <p:cNvSpPr>
            <a:spLocks noGrp="1"/>
          </p:cNvSpPr>
          <p:nvPr>
            <p:ph type="sldNum" sz="quarter" idx="10"/>
          </p:nvPr>
        </p:nvSpPr>
        <p:spPr/>
        <p:txBody>
          <a:bodyPr/>
          <a:lstStyle/>
          <a:p>
            <a:fld id="{84BBB2EA-B374-4564-8A7C-619DDFA563CC}" type="slidenum">
              <a:rPr lang="en-US" smtClean="0"/>
              <a:t>16</a:t>
            </a:fld>
            <a:endParaRPr lang="en-US" dirty="0"/>
          </a:p>
        </p:txBody>
      </p:sp>
    </p:spTree>
    <p:extLst>
      <p:ext uri="{BB962C8B-B14F-4D97-AF65-F5344CB8AC3E}">
        <p14:creationId xmlns:p14="http://schemas.microsoft.com/office/powerpoint/2010/main" val="3499024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5100" y="1171575"/>
            <a:ext cx="4216400" cy="3163888"/>
          </a:xfrm>
        </p:spPr>
      </p:sp>
      <p:sp>
        <p:nvSpPr>
          <p:cNvPr id="3" name="Notes Placeholder 2"/>
          <p:cNvSpPr>
            <a:spLocks noGrp="1"/>
          </p:cNvSpPr>
          <p:nvPr>
            <p:ph type="body" idx="1"/>
          </p:nvPr>
        </p:nvSpPr>
        <p:spPr/>
        <p:txBody>
          <a:bodyPr/>
          <a:lstStyle/>
          <a:p>
            <a:r>
              <a:rPr lang="en-US" dirty="0"/>
              <a:t>Not used for assessment purposes</a:t>
            </a:r>
          </a:p>
        </p:txBody>
      </p:sp>
      <p:sp>
        <p:nvSpPr>
          <p:cNvPr id="4" name="Slide Number Placeholder 3"/>
          <p:cNvSpPr>
            <a:spLocks noGrp="1"/>
          </p:cNvSpPr>
          <p:nvPr>
            <p:ph type="sldNum" sz="quarter" idx="10"/>
          </p:nvPr>
        </p:nvSpPr>
        <p:spPr/>
        <p:txBody>
          <a:bodyPr/>
          <a:lstStyle/>
          <a:p>
            <a:fld id="{84BBB2EA-B374-4564-8A7C-619DDFA563CC}" type="slidenum">
              <a:rPr lang="en-US" smtClean="0"/>
              <a:t>17</a:t>
            </a:fld>
            <a:endParaRPr lang="en-US" dirty="0"/>
          </a:p>
        </p:txBody>
      </p:sp>
    </p:spTree>
    <p:extLst>
      <p:ext uri="{BB962C8B-B14F-4D97-AF65-F5344CB8AC3E}">
        <p14:creationId xmlns:p14="http://schemas.microsoft.com/office/powerpoint/2010/main" val="222357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5100" y="1171575"/>
            <a:ext cx="4216400" cy="3163888"/>
          </a:xfrm>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84BBB2EA-B374-4564-8A7C-619DDFA563CC}" type="slidenum">
              <a:rPr lang="en-US" smtClean="0"/>
              <a:t>18</a:t>
            </a:fld>
            <a:endParaRPr lang="en-US" dirty="0"/>
          </a:p>
        </p:txBody>
      </p:sp>
    </p:spTree>
    <p:extLst>
      <p:ext uri="{BB962C8B-B14F-4D97-AF65-F5344CB8AC3E}">
        <p14:creationId xmlns:p14="http://schemas.microsoft.com/office/powerpoint/2010/main" val="2041020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5100" y="1171575"/>
            <a:ext cx="4216400" cy="3163888"/>
          </a:xfrm>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84BBB2EA-B374-4564-8A7C-619DDFA563CC}" type="slidenum">
              <a:rPr lang="en-US" smtClean="0"/>
              <a:t>19</a:t>
            </a:fld>
            <a:endParaRPr lang="en-US" dirty="0"/>
          </a:p>
        </p:txBody>
      </p:sp>
    </p:spTree>
    <p:extLst>
      <p:ext uri="{BB962C8B-B14F-4D97-AF65-F5344CB8AC3E}">
        <p14:creationId xmlns:p14="http://schemas.microsoft.com/office/powerpoint/2010/main" val="4066501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BB2EA-B374-4564-8A7C-619DDFA563CC}" type="slidenum">
              <a:rPr lang="en-US" smtClean="0"/>
              <a:t>2</a:t>
            </a:fld>
            <a:endParaRPr lang="en-US"/>
          </a:p>
        </p:txBody>
      </p:sp>
    </p:spTree>
    <p:extLst>
      <p:ext uri="{BB962C8B-B14F-4D97-AF65-F5344CB8AC3E}">
        <p14:creationId xmlns:p14="http://schemas.microsoft.com/office/powerpoint/2010/main" val="2114732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BB2EA-B374-4564-8A7C-619DDFA563CC}" type="slidenum">
              <a:rPr lang="en-US" smtClean="0"/>
              <a:t>20</a:t>
            </a:fld>
            <a:endParaRPr lang="en-US"/>
          </a:p>
        </p:txBody>
      </p:sp>
    </p:spTree>
    <p:extLst>
      <p:ext uri="{BB962C8B-B14F-4D97-AF65-F5344CB8AC3E}">
        <p14:creationId xmlns:p14="http://schemas.microsoft.com/office/powerpoint/2010/main" val="314081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BB2EA-B374-4564-8A7C-619DDFA563CC}" type="slidenum">
              <a:rPr lang="en-US" smtClean="0"/>
              <a:t>21</a:t>
            </a:fld>
            <a:endParaRPr lang="en-US"/>
          </a:p>
        </p:txBody>
      </p:sp>
    </p:spTree>
    <p:extLst>
      <p:ext uri="{BB962C8B-B14F-4D97-AF65-F5344CB8AC3E}">
        <p14:creationId xmlns:p14="http://schemas.microsoft.com/office/powerpoint/2010/main" val="35850976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BB2EA-B374-4564-8A7C-619DDFA563CC}" type="slidenum">
              <a:rPr lang="en-US" smtClean="0"/>
              <a:t>22</a:t>
            </a:fld>
            <a:endParaRPr lang="en-US"/>
          </a:p>
        </p:txBody>
      </p:sp>
    </p:spTree>
    <p:extLst>
      <p:ext uri="{BB962C8B-B14F-4D97-AF65-F5344CB8AC3E}">
        <p14:creationId xmlns:p14="http://schemas.microsoft.com/office/powerpoint/2010/main" val="1267957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BBB2EA-B374-4564-8A7C-619DDFA563CC}" type="slidenum">
              <a:rPr lang="en-US" smtClean="0"/>
              <a:t>23</a:t>
            </a:fld>
            <a:endParaRPr lang="en-US"/>
          </a:p>
        </p:txBody>
      </p:sp>
    </p:spTree>
    <p:extLst>
      <p:ext uri="{BB962C8B-B14F-4D97-AF65-F5344CB8AC3E}">
        <p14:creationId xmlns:p14="http://schemas.microsoft.com/office/powerpoint/2010/main" val="41375573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5100" y="1171575"/>
            <a:ext cx="4216400" cy="3163888"/>
          </a:xfrm>
        </p:spPr>
      </p:sp>
      <p:sp>
        <p:nvSpPr>
          <p:cNvPr id="3" name="Notes Placeholder 2"/>
          <p:cNvSpPr>
            <a:spLocks noGrp="1"/>
          </p:cNvSpPr>
          <p:nvPr>
            <p:ph type="body" idx="1"/>
          </p:nvPr>
        </p:nvSpPr>
        <p:spPr/>
        <p:txBody>
          <a:bodyPr/>
          <a:lstStyle/>
          <a:p>
            <a:r>
              <a:rPr lang="en-US" dirty="0"/>
              <a:t>Now that you have lots of images</a:t>
            </a:r>
            <a:r>
              <a:rPr lang="en-US" baseline="0" dirty="0"/>
              <a:t> running around in your mind, let’s put those ideas to work on a short collective wisdom exercise.  </a:t>
            </a:r>
          </a:p>
          <a:p>
            <a:endParaRPr lang="en-US" dirty="0"/>
          </a:p>
        </p:txBody>
      </p:sp>
      <p:sp>
        <p:nvSpPr>
          <p:cNvPr id="4" name="Slide Number Placeholder 3"/>
          <p:cNvSpPr>
            <a:spLocks noGrp="1"/>
          </p:cNvSpPr>
          <p:nvPr>
            <p:ph type="sldNum" sz="quarter" idx="10"/>
          </p:nvPr>
        </p:nvSpPr>
        <p:spPr/>
        <p:txBody>
          <a:bodyPr/>
          <a:lstStyle/>
          <a:p>
            <a:fld id="{84BBB2EA-B374-4564-8A7C-619DDFA563CC}" type="slidenum">
              <a:rPr lang="en-US" smtClean="0"/>
              <a:t>24</a:t>
            </a:fld>
            <a:endParaRPr lang="en-US"/>
          </a:p>
        </p:txBody>
      </p:sp>
    </p:spTree>
    <p:extLst>
      <p:ext uri="{BB962C8B-B14F-4D97-AF65-F5344CB8AC3E}">
        <p14:creationId xmlns:p14="http://schemas.microsoft.com/office/powerpoint/2010/main" val="25788083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5100" y="1171575"/>
            <a:ext cx="4216400" cy="3163888"/>
          </a:xfrm>
        </p:spPr>
      </p:sp>
      <p:sp>
        <p:nvSpPr>
          <p:cNvPr id="3" name="Notes Placeholder 2"/>
          <p:cNvSpPr>
            <a:spLocks noGrp="1"/>
          </p:cNvSpPr>
          <p:nvPr>
            <p:ph type="body" idx="1"/>
          </p:nvPr>
        </p:nvSpPr>
        <p:spPr/>
        <p:txBody>
          <a:bodyPr/>
          <a:lstStyle/>
          <a:p>
            <a:r>
              <a:rPr lang="en-US" dirty="0"/>
              <a:t>When looking at a</a:t>
            </a:r>
            <a:r>
              <a:rPr lang="en-US" baseline="0" dirty="0"/>
              <a:t> learning game or assessment game, what tools and techniques might you expect to see generating various degrees of randomness in play? </a:t>
            </a:r>
            <a:endParaRPr lang="en-US" dirty="0"/>
          </a:p>
        </p:txBody>
      </p:sp>
      <p:sp>
        <p:nvSpPr>
          <p:cNvPr id="4" name="Slide Number Placeholder 3"/>
          <p:cNvSpPr>
            <a:spLocks noGrp="1"/>
          </p:cNvSpPr>
          <p:nvPr>
            <p:ph type="sldNum" sz="quarter" idx="10"/>
          </p:nvPr>
        </p:nvSpPr>
        <p:spPr/>
        <p:txBody>
          <a:bodyPr/>
          <a:lstStyle/>
          <a:p>
            <a:fld id="{84BBB2EA-B374-4564-8A7C-619DDFA563CC}" type="slidenum">
              <a:rPr lang="en-US" smtClean="0"/>
              <a:t>25</a:t>
            </a:fld>
            <a:endParaRPr lang="en-US" dirty="0"/>
          </a:p>
        </p:txBody>
      </p:sp>
    </p:spTree>
    <p:extLst>
      <p:ext uri="{BB962C8B-B14F-4D97-AF65-F5344CB8AC3E}">
        <p14:creationId xmlns:p14="http://schemas.microsoft.com/office/powerpoint/2010/main" val="7418226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5100" y="1171575"/>
            <a:ext cx="4216400" cy="3163888"/>
          </a:xfrm>
        </p:spPr>
      </p:sp>
      <p:sp>
        <p:nvSpPr>
          <p:cNvPr id="3" name="Notes Placeholder 2"/>
          <p:cNvSpPr>
            <a:spLocks noGrp="1"/>
          </p:cNvSpPr>
          <p:nvPr>
            <p:ph type="body" idx="1"/>
          </p:nvPr>
        </p:nvSpPr>
        <p:spPr/>
        <p:txBody>
          <a:bodyPr/>
          <a:lstStyle/>
          <a:p>
            <a:r>
              <a:rPr lang="en-US" dirty="0"/>
              <a:t>Think back on our earlier discussion about</a:t>
            </a:r>
            <a:r>
              <a:rPr lang="en-US" baseline="0" dirty="0"/>
              <a:t> how assessment methodologies balance the randomness and control factors.  Randomness creates some of the sense of fidelity – match to the real world – as well as an arbitrariness.  In assessment games, we have to manage randomness so that it reflects the real world fidelity while minimizing the sense of arbitrariness.  </a:t>
            </a:r>
            <a:endParaRPr lang="en-US" dirty="0"/>
          </a:p>
        </p:txBody>
      </p:sp>
      <p:sp>
        <p:nvSpPr>
          <p:cNvPr id="4" name="Slide Number Placeholder 3"/>
          <p:cNvSpPr>
            <a:spLocks noGrp="1"/>
          </p:cNvSpPr>
          <p:nvPr>
            <p:ph type="sldNum" sz="quarter" idx="10"/>
          </p:nvPr>
        </p:nvSpPr>
        <p:spPr/>
        <p:txBody>
          <a:bodyPr/>
          <a:lstStyle/>
          <a:p>
            <a:fld id="{84BBB2EA-B374-4564-8A7C-619DDFA563CC}" type="slidenum">
              <a:rPr lang="en-US" smtClean="0"/>
              <a:t>26</a:t>
            </a:fld>
            <a:endParaRPr lang="en-US" dirty="0"/>
          </a:p>
        </p:txBody>
      </p:sp>
    </p:spTree>
    <p:extLst>
      <p:ext uri="{BB962C8B-B14F-4D97-AF65-F5344CB8AC3E}">
        <p14:creationId xmlns:p14="http://schemas.microsoft.com/office/powerpoint/2010/main" val="6995848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5100" y="1171575"/>
            <a:ext cx="4216400" cy="3163888"/>
          </a:xfrm>
        </p:spPr>
      </p:sp>
      <p:sp>
        <p:nvSpPr>
          <p:cNvPr id="3" name="Notes Placeholder 2"/>
          <p:cNvSpPr>
            <a:spLocks noGrp="1"/>
          </p:cNvSpPr>
          <p:nvPr>
            <p:ph type="body" idx="1"/>
          </p:nvPr>
        </p:nvSpPr>
        <p:spPr/>
        <p:txBody>
          <a:bodyPr/>
          <a:lstStyle/>
          <a:p>
            <a:r>
              <a:rPr lang="en-US" dirty="0"/>
              <a:t>When looking at a</a:t>
            </a:r>
            <a:r>
              <a:rPr lang="en-US" baseline="0" dirty="0"/>
              <a:t> learning game or assessment game, what tools and techniques might you expect to see generating various degrees of control in play? </a:t>
            </a:r>
            <a:endParaRPr lang="en-US" dirty="0"/>
          </a:p>
        </p:txBody>
      </p:sp>
      <p:sp>
        <p:nvSpPr>
          <p:cNvPr id="4" name="Slide Number Placeholder 3"/>
          <p:cNvSpPr>
            <a:spLocks noGrp="1"/>
          </p:cNvSpPr>
          <p:nvPr>
            <p:ph type="sldNum" sz="quarter" idx="10"/>
          </p:nvPr>
        </p:nvSpPr>
        <p:spPr/>
        <p:txBody>
          <a:bodyPr/>
          <a:lstStyle/>
          <a:p>
            <a:fld id="{84BBB2EA-B374-4564-8A7C-619DDFA563CC}" type="slidenum">
              <a:rPr lang="en-US" smtClean="0"/>
              <a:t>27</a:t>
            </a:fld>
            <a:endParaRPr lang="en-US"/>
          </a:p>
        </p:txBody>
      </p:sp>
    </p:spTree>
    <p:extLst>
      <p:ext uri="{BB962C8B-B14F-4D97-AF65-F5344CB8AC3E}">
        <p14:creationId xmlns:p14="http://schemas.microsoft.com/office/powerpoint/2010/main" val="4945611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5100" y="1171575"/>
            <a:ext cx="4216400" cy="3163888"/>
          </a:xfrm>
        </p:spPr>
      </p:sp>
      <p:sp>
        <p:nvSpPr>
          <p:cNvPr id="3" name="Notes Placeholder 2"/>
          <p:cNvSpPr>
            <a:spLocks noGrp="1"/>
          </p:cNvSpPr>
          <p:nvPr>
            <p:ph type="body" idx="1"/>
          </p:nvPr>
        </p:nvSpPr>
        <p:spPr/>
        <p:txBody>
          <a:bodyPr/>
          <a:lstStyle/>
          <a:p>
            <a:r>
              <a:rPr lang="en-US" dirty="0"/>
              <a:t>Think back on our earlier discussion about</a:t>
            </a:r>
            <a:r>
              <a:rPr lang="en-US" baseline="0" dirty="0"/>
              <a:t> how assessment methodologies balance the randomness and control factors.  Control limits opportunities and options.  Too much control decreases the fidelity of real world experiences and decisions.  Well-designed controls guide players forward to greater difficulty and complexity.  Controls can also provide assessment feedback indicating that a player has not mastered skills at a given level of play. </a:t>
            </a:r>
            <a:endParaRPr lang="en-US" dirty="0"/>
          </a:p>
        </p:txBody>
      </p:sp>
      <p:sp>
        <p:nvSpPr>
          <p:cNvPr id="4" name="Slide Number Placeholder 3"/>
          <p:cNvSpPr>
            <a:spLocks noGrp="1"/>
          </p:cNvSpPr>
          <p:nvPr>
            <p:ph type="sldNum" sz="quarter" idx="10"/>
          </p:nvPr>
        </p:nvSpPr>
        <p:spPr/>
        <p:txBody>
          <a:bodyPr/>
          <a:lstStyle/>
          <a:p>
            <a:fld id="{84BBB2EA-B374-4564-8A7C-619DDFA563CC}" type="slidenum">
              <a:rPr lang="en-US" smtClean="0"/>
              <a:t>28</a:t>
            </a:fld>
            <a:endParaRPr lang="en-US" dirty="0"/>
          </a:p>
        </p:txBody>
      </p:sp>
    </p:spTree>
    <p:extLst>
      <p:ext uri="{BB962C8B-B14F-4D97-AF65-F5344CB8AC3E}">
        <p14:creationId xmlns:p14="http://schemas.microsoft.com/office/powerpoint/2010/main" val="4070852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5100" y="1171575"/>
            <a:ext cx="4216400" cy="3163888"/>
          </a:xfrm>
        </p:spPr>
      </p:sp>
      <p:sp>
        <p:nvSpPr>
          <p:cNvPr id="3" name="Notes Placeholder 2"/>
          <p:cNvSpPr>
            <a:spLocks noGrp="1"/>
          </p:cNvSpPr>
          <p:nvPr>
            <p:ph type="body" idx="1"/>
          </p:nvPr>
        </p:nvSpPr>
        <p:spPr/>
        <p:txBody>
          <a:bodyPr/>
          <a:lstStyle/>
          <a:p>
            <a:r>
              <a:rPr lang="en-US" dirty="0"/>
              <a:t>Play creates deeper learning by triggering our primal skills that discover new knowledge and put it into application.  Play creates relaxed attentiveness that deepens learning.  Play creates eustress, which in turn decreases dysfunctional stresses.  Fun, laughter, and community of result.  </a:t>
            </a:r>
          </a:p>
          <a:p>
            <a:r>
              <a:rPr lang="en-US" dirty="0"/>
              <a:t>How effective is “play” at create a deeper more realistic assessments?  </a:t>
            </a:r>
          </a:p>
        </p:txBody>
      </p:sp>
      <p:sp>
        <p:nvSpPr>
          <p:cNvPr id="4" name="Slide Number Placeholder 3"/>
          <p:cNvSpPr>
            <a:spLocks noGrp="1"/>
          </p:cNvSpPr>
          <p:nvPr>
            <p:ph type="sldNum" sz="quarter" idx="10"/>
          </p:nvPr>
        </p:nvSpPr>
        <p:spPr/>
        <p:txBody>
          <a:bodyPr/>
          <a:lstStyle/>
          <a:p>
            <a:fld id="{84BBB2EA-B374-4564-8A7C-619DDFA563CC}" type="slidenum">
              <a:rPr lang="en-US" smtClean="0"/>
              <a:t>29</a:t>
            </a:fld>
            <a:endParaRPr lang="en-US" dirty="0"/>
          </a:p>
        </p:txBody>
      </p:sp>
    </p:spTree>
    <p:extLst>
      <p:ext uri="{BB962C8B-B14F-4D97-AF65-F5344CB8AC3E}">
        <p14:creationId xmlns:p14="http://schemas.microsoft.com/office/powerpoint/2010/main" val="1926980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1198563"/>
            <a:ext cx="4324350" cy="3244850"/>
          </a:xfrm>
        </p:spPr>
      </p:sp>
      <p:sp>
        <p:nvSpPr>
          <p:cNvPr id="3" name="Notes Placeholder 2"/>
          <p:cNvSpPr>
            <a:spLocks noGrp="1"/>
          </p:cNvSpPr>
          <p:nvPr>
            <p:ph type="body" idx="1"/>
          </p:nvPr>
        </p:nvSpPr>
        <p:spPr/>
        <p:txBody>
          <a:bodyPr/>
          <a:lstStyle/>
          <a:p>
            <a:r>
              <a:rPr lang="en-US" sz="1000" u="sng" dirty="0"/>
              <a:t>Contextual Assessment: Games as evidence of competency</a:t>
            </a:r>
            <a:endParaRPr lang="en-US" sz="1000" dirty="0"/>
          </a:p>
          <a:p>
            <a:r>
              <a:rPr lang="en-US" sz="1000" dirty="0"/>
              <a:t> </a:t>
            </a:r>
          </a:p>
          <a:p>
            <a:r>
              <a:rPr lang="en-US" sz="1000" dirty="0"/>
              <a:t>Games place learners in contextual situations that require analysis and action to create control over random game factors. Join in a large group game and discussion of game mechanics that create randomness or control.  Learn from multiple case stories showing how games have been used to assess. Then, take the conversation deeper to consider how and when a game might be a performance-based assessment.  Discuss the challenges and limitations of assessing game play as comparable evidence of competency.</a:t>
            </a:r>
          </a:p>
          <a:p>
            <a:r>
              <a:rPr lang="en-US" sz="1000" dirty="0"/>
              <a:t> </a:t>
            </a:r>
          </a:p>
          <a:p>
            <a:r>
              <a:rPr lang="en-US" sz="1000" dirty="0"/>
              <a:t>Join the discussion of the growing demand for games as assessment methods and as alternatives to traditional multiple-choice exams.  Come discover the emerging world of assessments where games, gamification, simulations, augmented reality (A/R), virtual reality (V/R), and certifications are creating new assessment techniques.</a:t>
            </a:r>
          </a:p>
          <a:p>
            <a:r>
              <a:rPr lang="en-US" sz="1000" dirty="0"/>
              <a:t> </a:t>
            </a:r>
          </a:p>
          <a:p>
            <a:r>
              <a:rPr lang="en-US" sz="1000" dirty="0"/>
              <a:t>What will you learn?</a:t>
            </a:r>
          </a:p>
          <a:p>
            <a:r>
              <a:rPr lang="en-US" sz="1000" dirty="0"/>
              <a:t>At the end of this session, you will be able to</a:t>
            </a:r>
          </a:p>
          <a:p>
            <a:pPr lvl="0"/>
            <a:r>
              <a:rPr lang="en-US" sz="1000" dirty="0"/>
              <a:t>Evaluate learning games for randomness, control, and fun</a:t>
            </a:r>
          </a:p>
          <a:p>
            <a:pPr lvl="0"/>
            <a:r>
              <a:rPr lang="en-US" sz="1000" dirty="0"/>
              <a:t>Assess the potential for a game, augmented reality, or virtual reality to be used as an assessment technique</a:t>
            </a:r>
          </a:p>
          <a:p>
            <a:pPr lvl="0"/>
            <a:r>
              <a:rPr lang="en-US" sz="1000" dirty="0"/>
              <a:t>Explain to key decision-makers the strengths and limitations of using games, A/R, V/R for evidence-based assessments</a:t>
            </a:r>
          </a:p>
          <a:p>
            <a:endParaRPr lang="en-US" sz="1000" dirty="0"/>
          </a:p>
        </p:txBody>
      </p:sp>
      <p:sp>
        <p:nvSpPr>
          <p:cNvPr id="4" name="Slide Number Placeholder 3"/>
          <p:cNvSpPr>
            <a:spLocks noGrp="1"/>
          </p:cNvSpPr>
          <p:nvPr>
            <p:ph type="sldNum" sz="quarter" idx="10"/>
          </p:nvPr>
        </p:nvSpPr>
        <p:spPr/>
        <p:txBody>
          <a:bodyPr/>
          <a:lstStyle/>
          <a:p>
            <a:fld id="{84BBB2EA-B374-4564-8A7C-619DDFA563CC}" type="slidenum">
              <a:rPr lang="en-US" smtClean="0"/>
              <a:t>3</a:t>
            </a:fld>
            <a:endParaRPr lang="en-US"/>
          </a:p>
        </p:txBody>
      </p:sp>
    </p:spTree>
    <p:extLst>
      <p:ext uri="{BB962C8B-B14F-4D97-AF65-F5344CB8AC3E}">
        <p14:creationId xmlns:p14="http://schemas.microsoft.com/office/powerpoint/2010/main" val="34015481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5100" y="1171575"/>
            <a:ext cx="4216400" cy="3163888"/>
          </a:xfrm>
        </p:spPr>
      </p:sp>
      <p:sp>
        <p:nvSpPr>
          <p:cNvPr id="3" name="Notes Placeholder 2"/>
          <p:cNvSpPr>
            <a:spLocks noGrp="1"/>
          </p:cNvSpPr>
          <p:nvPr>
            <p:ph type="body" idx="1"/>
          </p:nvPr>
        </p:nvSpPr>
        <p:spPr/>
        <p:txBody>
          <a:bodyPr/>
          <a:lstStyle/>
          <a:p>
            <a:r>
              <a:rPr lang="en-US" sz="1000" dirty="0"/>
              <a:t>We’re ready to look at not only games but group simulations (e.g., war games), augmented reality (A/R) – interacting with the real thing (a monster truck engine) through a computer interface that tracks every action, and virtual reality (V/R) – role-play simulations where the computer provides both randomness and control even as it scores results</a:t>
            </a:r>
            <a:r>
              <a:rPr lang="en-US" sz="1100" dirty="0"/>
              <a:t>.</a:t>
            </a:r>
          </a:p>
        </p:txBody>
      </p:sp>
      <p:sp>
        <p:nvSpPr>
          <p:cNvPr id="4" name="Slide Number Placeholder 3"/>
          <p:cNvSpPr>
            <a:spLocks noGrp="1"/>
          </p:cNvSpPr>
          <p:nvPr>
            <p:ph type="sldNum" sz="quarter" idx="10"/>
          </p:nvPr>
        </p:nvSpPr>
        <p:spPr/>
        <p:txBody>
          <a:bodyPr/>
          <a:lstStyle/>
          <a:p>
            <a:fld id="{84BBB2EA-B374-4564-8A7C-619DDFA563CC}" type="slidenum">
              <a:rPr lang="en-US" smtClean="0"/>
              <a:t>30</a:t>
            </a:fld>
            <a:endParaRPr lang="en-US" dirty="0"/>
          </a:p>
        </p:txBody>
      </p:sp>
    </p:spTree>
    <p:extLst>
      <p:ext uri="{BB962C8B-B14F-4D97-AF65-F5344CB8AC3E}">
        <p14:creationId xmlns:p14="http://schemas.microsoft.com/office/powerpoint/2010/main" val="16660784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5100" y="1171575"/>
            <a:ext cx="4216400" cy="3163888"/>
          </a:xfrm>
        </p:spPr>
      </p:sp>
      <p:sp>
        <p:nvSpPr>
          <p:cNvPr id="3" name="Notes Placeholder 2"/>
          <p:cNvSpPr>
            <a:spLocks noGrp="1"/>
          </p:cNvSpPr>
          <p:nvPr>
            <p:ph type="body" idx="1"/>
          </p:nvPr>
        </p:nvSpPr>
        <p:spPr/>
        <p:txBody>
          <a:bodyPr/>
          <a:lstStyle/>
          <a:p>
            <a:r>
              <a:rPr lang="en-US" dirty="0"/>
              <a:t>Judy</a:t>
            </a:r>
          </a:p>
        </p:txBody>
      </p:sp>
      <p:sp>
        <p:nvSpPr>
          <p:cNvPr id="4" name="Slide Number Placeholder 3"/>
          <p:cNvSpPr>
            <a:spLocks noGrp="1"/>
          </p:cNvSpPr>
          <p:nvPr>
            <p:ph type="sldNum" sz="quarter" idx="10"/>
          </p:nvPr>
        </p:nvSpPr>
        <p:spPr/>
        <p:txBody>
          <a:bodyPr/>
          <a:lstStyle/>
          <a:p>
            <a:fld id="{84BBB2EA-B374-4564-8A7C-619DDFA563CC}" type="slidenum">
              <a:rPr lang="en-US" smtClean="0"/>
              <a:t>31</a:t>
            </a:fld>
            <a:endParaRPr lang="en-US"/>
          </a:p>
        </p:txBody>
      </p:sp>
    </p:spTree>
    <p:extLst>
      <p:ext uri="{BB962C8B-B14F-4D97-AF65-F5344CB8AC3E}">
        <p14:creationId xmlns:p14="http://schemas.microsoft.com/office/powerpoint/2010/main" val="35513766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5100" y="1171575"/>
            <a:ext cx="4216400" cy="3163888"/>
          </a:xfrm>
        </p:spPr>
      </p:sp>
      <p:sp>
        <p:nvSpPr>
          <p:cNvPr id="3" name="Notes Placeholder 2"/>
          <p:cNvSpPr>
            <a:spLocks noGrp="1"/>
          </p:cNvSpPr>
          <p:nvPr>
            <p:ph type="body" idx="1"/>
          </p:nvPr>
        </p:nvSpPr>
        <p:spPr/>
        <p:txBody>
          <a:bodyPr/>
          <a:lstStyle/>
          <a:p>
            <a:r>
              <a:rPr lang="en-US" dirty="0"/>
              <a:t>Judy</a:t>
            </a:r>
          </a:p>
        </p:txBody>
      </p:sp>
      <p:sp>
        <p:nvSpPr>
          <p:cNvPr id="4" name="Slide Number Placeholder 3"/>
          <p:cNvSpPr>
            <a:spLocks noGrp="1"/>
          </p:cNvSpPr>
          <p:nvPr>
            <p:ph type="sldNum" sz="quarter" idx="10"/>
          </p:nvPr>
        </p:nvSpPr>
        <p:spPr/>
        <p:txBody>
          <a:bodyPr/>
          <a:lstStyle/>
          <a:p>
            <a:fld id="{84BBB2EA-B374-4564-8A7C-619DDFA563CC}" type="slidenum">
              <a:rPr lang="en-US" smtClean="0"/>
              <a:t>32</a:t>
            </a:fld>
            <a:endParaRPr lang="en-US"/>
          </a:p>
        </p:txBody>
      </p:sp>
    </p:spTree>
    <p:extLst>
      <p:ext uri="{BB962C8B-B14F-4D97-AF65-F5344CB8AC3E}">
        <p14:creationId xmlns:p14="http://schemas.microsoft.com/office/powerpoint/2010/main" val="41764238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5100" y="1171575"/>
            <a:ext cx="4216400" cy="3163888"/>
          </a:xfrm>
        </p:spPr>
      </p:sp>
      <p:sp>
        <p:nvSpPr>
          <p:cNvPr id="3" name="Notes Placeholder 2"/>
          <p:cNvSpPr>
            <a:spLocks noGrp="1"/>
          </p:cNvSpPr>
          <p:nvPr>
            <p:ph type="body" idx="1"/>
          </p:nvPr>
        </p:nvSpPr>
        <p:spPr/>
        <p:txBody>
          <a:bodyPr/>
          <a:lstStyle/>
          <a:p>
            <a:r>
              <a:rPr lang="en-US" dirty="0"/>
              <a:t>Judy: </a:t>
            </a:r>
            <a:r>
              <a:rPr lang="en-US" dirty="0" smtClean="0"/>
              <a:t>Remember</a:t>
            </a:r>
            <a:r>
              <a:rPr lang="en-US" baseline="0" dirty="0" smtClean="0"/>
              <a:t> this one from earlier to day.  It’s all about the performance of a role… a high or at least higher fidelity assessment experience than one gets from testing rote knowledge.</a:t>
            </a:r>
            <a:endParaRPr lang="en-US" dirty="0"/>
          </a:p>
        </p:txBody>
      </p:sp>
      <p:sp>
        <p:nvSpPr>
          <p:cNvPr id="4" name="Slide Number Placeholder 3"/>
          <p:cNvSpPr>
            <a:spLocks noGrp="1"/>
          </p:cNvSpPr>
          <p:nvPr>
            <p:ph type="sldNum" sz="quarter" idx="10"/>
          </p:nvPr>
        </p:nvSpPr>
        <p:spPr/>
        <p:txBody>
          <a:bodyPr/>
          <a:lstStyle/>
          <a:p>
            <a:fld id="{84BBB2EA-B374-4564-8A7C-619DDFA563CC}" type="slidenum">
              <a:rPr lang="en-US" smtClean="0"/>
              <a:t>33</a:t>
            </a:fld>
            <a:endParaRPr lang="en-US"/>
          </a:p>
        </p:txBody>
      </p:sp>
    </p:spTree>
    <p:extLst>
      <p:ext uri="{BB962C8B-B14F-4D97-AF65-F5344CB8AC3E}">
        <p14:creationId xmlns:p14="http://schemas.microsoft.com/office/powerpoint/2010/main" val="30586149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5100" y="1171575"/>
            <a:ext cx="4216400" cy="3163888"/>
          </a:xfrm>
        </p:spPr>
      </p:sp>
      <p:sp>
        <p:nvSpPr>
          <p:cNvPr id="3" name="Notes Placeholder 2"/>
          <p:cNvSpPr>
            <a:spLocks noGrp="1"/>
          </p:cNvSpPr>
          <p:nvPr>
            <p:ph type="body" idx="1"/>
          </p:nvPr>
        </p:nvSpPr>
        <p:spPr/>
        <p:txBody>
          <a:bodyPr/>
          <a:lstStyle/>
          <a:p>
            <a:r>
              <a:rPr lang="en-US" dirty="0"/>
              <a:t>Judy</a:t>
            </a:r>
          </a:p>
        </p:txBody>
      </p:sp>
      <p:sp>
        <p:nvSpPr>
          <p:cNvPr id="4" name="Slide Number Placeholder 3"/>
          <p:cNvSpPr>
            <a:spLocks noGrp="1"/>
          </p:cNvSpPr>
          <p:nvPr>
            <p:ph type="sldNum" sz="quarter" idx="10"/>
          </p:nvPr>
        </p:nvSpPr>
        <p:spPr/>
        <p:txBody>
          <a:bodyPr/>
          <a:lstStyle/>
          <a:p>
            <a:fld id="{84BBB2EA-B374-4564-8A7C-619DDFA563CC}" type="slidenum">
              <a:rPr lang="en-US" smtClean="0"/>
              <a:t>34</a:t>
            </a:fld>
            <a:endParaRPr lang="en-US"/>
          </a:p>
        </p:txBody>
      </p:sp>
    </p:spTree>
    <p:extLst>
      <p:ext uri="{BB962C8B-B14F-4D97-AF65-F5344CB8AC3E}">
        <p14:creationId xmlns:p14="http://schemas.microsoft.com/office/powerpoint/2010/main" val="20713694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5100" y="1171575"/>
            <a:ext cx="4216400" cy="3163888"/>
          </a:xfrm>
        </p:spPr>
      </p:sp>
      <p:sp>
        <p:nvSpPr>
          <p:cNvPr id="3" name="Notes Placeholder 2"/>
          <p:cNvSpPr>
            <a:spLocks noGrp="1"/>
          </p:cNvSpPr>
          <p:nvPr>
            <p:ph type="body" idx="1"/>
          </p:nvPr>
        </p:nvSpPr>
        <p:spPr/>
        <p:txBody>
          <a:bodyPr/>
          <a:lstStyle/>
          <a:p>
            <a:r>
              <a:rPr lang="en-US" baseline="0" dirty="0"/>
              <a:t>Presenter: Stop at the title question.  Get audience feedback. Summarize by reviewing list.  </a:t>
            </a:r>
          </a:p>
          <a:p>
            <a:endParaRPr lang="en-US" dirty="0"/>
          </a:p>
        </p:txBody>
      </p:sp>
      <p:sp>
        <p:nvSpPr>
          <p:cNvPr id="4" name="Slide Number Placeholder 3"/>
          <p:cNvSpPr>
            <a:spLocks noGrp="1"/>
          </p:cNvSpPr>
          <p:nvPr>
            <p:ph type="sldNum" sz="quarter" idx="10"/>
          </p:nvPr>
        </p:nvSpPr>
        <p:spPr/>
        <p:txBody>
          <a:bodyPr/>
          <a:lstStyle/>
          <a:p>
            <a:fld id="{84BBB2EA-B374-4564-8A7C-619DDFA563CC}" type="slidenum">
              <a:rPr lang="en-US" smtClean="0"/>
              <a:t>35</a:t>
            </a:fld>
            <a:endParaRPr lang="en-US"/>
          </a:p>
        </p:txBody>
      </p:sp>
    </p:spTree>
    <p:extLst>
      <p:ext uri="{BB962C8B-B14F-4D97-AF65-F5344CB8AC3E}">
        <p14:creationId xmlns:p14="http://schemas.microsoft.com/office/powerpoint/2010/main" val="29873958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5100" y="1171575"/>
            <a:ext cx="4216400" cy="3163888"/>
          </a:xfrm>
        </p:spPr>
      </p:sp>
      <p:sp>
        <p:nvSpPr>
          <p:cNvPr id="3" name="Notes Placeholder 2"/>
          <p:cNvSpPr>
            <a:spLocks noGrp="1"/>
          </p:cNvSpPr>
          <p:nvPr>
            <p:ph type="body" idx="1"/>
          </p:nvPr>
        </p:nvSpPr>
        <p:spPr/>
        <p:txBody>
          <a:bodyPr/>
          <a:lstStyle/>
          <a:p>
            <a:pPr defTabSz="940460">
              <a:defRPr/>
            </a:pPr>
            <a:r>
              <a:rPr lang="en-US" baseline="0" dirty="0"/>
              <a:t>Presenter: Stop at the title question.  Get audience feedback. Summarize by reviewing list.  </a:t>
            </a:r>
          </a:p>
          <a:p>
            <a:endParaRPr lang="en-US" dirty="0"/>
          </a:p>
        </p:txBody>
      </p:sp>
      <p:sp>
        <p:nvSpPr>
          <p:cNvPr id="4" name="Slide Number Placeholder 3"/>
          <p:cNvSpPr>
            <a:spLocks noGrp="1"/>
          </p:cNvSpPr>
          <p:nvPr>
            <p:ph type="sldNum" sz="quarter" idx="10"/>
          </p:nvPr>
        </p:nvSpPr>
        <p:spPr/>
        <p:txBody>
          <a:bodyPr/>
          <a:lstStyle/>
          <a:p>
            <a:fld id="{84BBB2EA-B374-4564-8A7C-619DDFA563CC}" type="slidenum">
              <a:rPr lang="en-US" smtClean="0"/>
              <a:t>36</a:t>
            </a:fld>
            <a:endParaRPr lang="en-US"/>
          </a:p>
        </p:txBody>
      </p:sp>
    </p:spTree>
    <p:extLst>
      <p:ext uri="{BB962C8B-B14F-4D97-AF65-F5344CB8AC3E}">
        <p14:creationId xmlns:p14="http://schemas.microsoft.com/office/powerpoint/2010/main" val="35948337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5100" y="1171575"/>
            <a:ext cx="4216400" cy="3163888"/>
          </a:xfrm>
        </p:spPr>
      </p:sp>
      <p:sp>
        <p:nvSpPr>
          <p:cNvPr id="3" name="Notes Placeholder 2"/>
          <p:cNvSpPr>
            <a:spLocks noGrp="1"/>
          </p:cNvSpPr>
          <p:nvPr>
            <p:ph type="body" idx="1"/>
          </p:nvPr>
        </p:nvSpPr>
        <p:spPr/>
        <p:txBody>
          <a:bodyPr/>
          <a:lstStyle/>
          <a:p>
            <a:r>
              <a:rPr lang="en-US" dirty="0"/>
              <a:t>Sharon and Judy</a:t>
            </a:r>
          </a:p>
        </p:txBody>
      </p:sp>
      <p:sp>
        <p:nvSpPr>
          <p:cNvPr id="4" name="Slide Number Placeholder 3"/>
          <p:cNvSpPr>
            <a:spLocks noGrp="1"/>
          </p:cNvSpPr>
          <p:nvPr>
            <p:ph type="sldNum" sz="quarter" idx="10"/>
          </p:nvPr>
        </p:nvSpPr>
        <p:spPr/>
        <p:txBody>
          <a:bodyPr/>
          <a:lstStyle/>
          <a:p>
            <a:fld id="{84BBB2EA-B374-4564-8A7C-619DDFA563CC}" type="slidenum">
              <a:rPr lang="en-US" smtClean="0"/>
              <a:t>37</a:t>
            </a:fld>
            <a:endParaRPr lang="en-US"/>
          </a:p>
        </p:txBody>
      </p:sp>
    </p:spTree>
    <p:extLst>
      <p:ext uri="{BB962C8B-B14F-4D97-AF65-F5344CB8AC3E}">
        <p14:creationId xmlns:p14="http://schemas.microsoft.com/office/powerpoint/2010/main" val="81419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5100" y="1171575"/>
            <a:ext cx="4216400" cy="3163888"/>
          </a:xfrm>
        </p:spPr>
      </p:sp>
      <p:sp>
        <p:nvSpPr>
          <p:cNvPr id="3" name="Notes Placeholder 2"/>
          <p:cNvSpPr>
            <a:spLocks noGrp="1"/>
          </p:cNvSpPr>
          <p:nvPr>
            <p:ph type="body" idx="1"/>
          </p:nvPr>
        </p:nvSpPr>
        <p:spPr/>
        <p:txBody>
          <a:bodyPr/>
          <a:lstStyle/>
          <a:p>
            <a:r>
              <a:rPr lang="en-US" dirty="0"/>
              <a:t>Presenter (ask):</a:t>
            </a:r>
            <a:r>
              <a:rPr lang="en-US" baseline="0" dirty="0"/>
              <a:t>  Where will  you go from here?</a:t>
            </a:r>
            <a:endParaRPr lang="en-US" dirty="0"/>
          </a:p>
        </p:txBody>
      </p:sp>
      <p:sp>
        <p:nvSpPr>
          <p:cNvPr id="4" name="Slide Number Placeholder 3"/>
          <p:cNvSpPr>
            <a:spLocks noGrp="1"/>
          </p:cNvSpPr>
          <p:nvPr>
            <p:ph type="sldNum" sz="quarter" idx="10"/>
          </p:nvPr>
        </p:nvSpPr>
        <p:spPr/>
        <p:txBody>
          <a:bodyPr/>
          <a:lstStyle/>
          <a:p>
            <a:fld id="{84BBB2EA-B374-4564-8A7C-619DDFA563CC}" type="slidenum">
              <a:rPr lang="en-US" smtClean="0"/>
              <a:t>38</a:t>
            </a:fld>
            <a:endParaRPr lang="en-US"/>
          </a:p>
        </p:txBody>
      </p:sp>
    </p:spTree>
    <p:extLst>
      <p:ext uri="{BB962C8B-B14F-4D97-AF65-F5344CB8AC3E}">
        <p14:creationId xmlns:p14="http://schemas.microsoft.com/office/powerpoint/2010/main" val="1576693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BB2EA-B374-4564-8A7C-619DDFA563CC}" type="slidenum">
              <a:rPr lang="en-US" smtClean="0"/>
              <a:t>39</a:t>
            </a:fld>
            <a:endParaRPr lang="en-US"/>
          </a:p>
        </p:txBody>
      </p:sp>
    </p:spTree>
    <p:extLst>
      <p:ext uri="{BB962C8B-B14F-4D97-AF65-F5344CB8AC3E}">
        <p14:creationId xmlns:p14="http://schemas.microsoft.com/office/powerpoint/2010/main" val="354518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BB2EA-B374-4564-8A7C-619DDFA563CC}" type="slidenum">
              <a:rPr lang="en-US" smtClean="0"/>
              <a:t>4</a:t>
            </a:fld>
            <a:endParaRPr lang="en-US"/>
          </a:p>
        </p:txBody>
      </p:sp>
    </p:spTree>
    <p:extLst>
      <p:ext uri="{BB962C8B-B14F-4D97-AF65-F5344CB8AC3E}">
        <p14:creationId xmlns:p14="http://schemas.microsoft.com/office/powerpoint/2010/main" val="1710223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5100" y="1171575"/>
            <a:ext cx="4216400" cy="3163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BBB2EA-B374-4564-8A7C-619DDFA563CC}" type="slidenum">
              <a:rPr lang="en-US" smtClean="0"/>
              <a:t>5</a:t>
            </a:fld>
            <a:endParaRPr lang="en-US"/>
          </a:p>
        </p:txBody>
      </p:sp>
    </p:spTree>
    <p:extLst>
      <p:ext uri="{BB962C8B-B14F-4D97-AF65-F5344CB8AC3E}">
        <p14:creationId xmlns:p14="http://schemas.microsoft.com/office/powerpoint/2010/main" val="2613145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BB2EA-B374-4564-8A7C-619DDFA563CC}" type="slidenum">
              <a:rPr lang="en-US" smtClean="0"/>
              <a:t>6</a:t>
            </a:fld>
            <a:endParaRPr lang="en-US"/>
          </a:p>
        </p:txBody>
      </p:sp>
    </p:spTree>
    <p:extLst>
      <p:ext uri="{BB962C8B-B14F-4D97-AF65-F5344CB8AC3E}">
        <p14:creationId xmlns:p14="http://schemas.microsoft.com/office/powerpoint/2010/main" val="1888652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5100" y="1171575"/>
            <a:ext cx="4216400" cy="3163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BBB2EA-B374-4564-8A7C-619DDFA563CC}" type="slidenum">
              <a:rPr lang="en-US" smtClean="0"/>
              <a:t>7</a:t>
            </a:fld>
            <a:endParaRPr lang="en-US" dirty="0"/>
          </a:p>
        </p:txBody>
      </p:sp>
    </p:spTree>
    <p:extLst>
      <p:ext uri="{BB962C8B-B14F-4D97-AF65-F5344CB8AC3E}">
        <p14:creationId xmlns:p14="http://schemas.microsoft.com/office/powerpoint/2010/main" val="3490632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5100" y="1171575"/>
            <a:ext cx="4216400" cy="3163888"/>
          </a:xfrm>
        </p:spPr>
      </p:sp>
      <p:sp>
        <p:nvSpPr>
          <p:cNvPr id="3" name="Notes Placeholder 2"/>
          <p:cNvSpPr>
            <a:spLocks noGrp="1"/>
          </p:cNvSpPr>
          <p:nvPr>
            <p:ph type="body" idx="1"/>
          </p:nvPr>
        </p:nvSpPr>
        <p:spPr/>
        <p:txBody>
          <a:bodyPr/>
          <a:lstStyle/>
          <a:p>
            <a:r>
              <a:rPr lang="en-US" dirty="0"/>
              <a:t>Who used up ALL their stars before the game ended?  Technically, you are all the winners.</a:t>
            </a:r>
          </a:p>
          <a:p>
            <a:r>
              <a:rPr lang="en-US" dirty="0"/>
              <a:t>Who received more than 12 stars?  </a:t>
            </a:r>
          </a:p>
          <a:p>
            <a:r>
              <a:rPr lang="en-US" dirty="0"/>
              <a:t>Of those of you who received more than 12 stars, who was able to also give away all their stars? </a:t>
            </a:r>
          </a:p>
          <a:p>
            <a:r>
              <a:rPr lang="en-US" dirty="0"/>
              <a:t>For those of you who received very few or no stars, what did you gain by participating?  </a:t>
            </a:r>
          </a:p>
          <a:p>
            <a:r>
              <a:rPr lang="en-US" dirty="0"/>
              <a:t>Everyone… </a:t>
            </a:r>
          </a:p>
          <a:p>
            <a:r>
              <a:rPr lang="en-US" dirty="0"/>
              <a:t>What strategies did you try or did you observe others trying in order to find ‘success’?  Was your own success more important or was it important that others found success? </a:t>
            </a:r>
          </a:p>
          <a:p>
            <a:r>
              <a:rPr lang="en-US" dirty="0"/>
              <a:t>What did you try that helped to create control in an environment focused on random choices? </a:t>
            </a:r>
          </a:p>
          <a:p>
            <a:r>
              <a:rPr lang="en-US" dirty="0"/>
              <a:t>Why did you avoid or turn down some strategies (yelling your status or sharing that you knew someone with a prime status)? </a:t>
            </a:r>
          </a:p>
        </p:txBody>
      </p:sp>
      <p:sp>
        <p:nvSpPr>
          <p:cNvPr id="4" name="Slide Number Placeholder 3"/>
          <p:cNvSpPr>
            <a:spLocks noGrp="1"/>
          </p:cNvSpPr>
          <p:nvPr>
            <p:ph type="sldNum" sz="quarter" idx="10"/>
          </p:nvPr>
        </p:nvSpPr>
        <p:spPr/>
        <p:txBody>
          <a:bodyPr/>
          <a:lstStyle/>
          <a:p>
            <a:fld id="{84BBB2EA-B374-4564-8A7C-619DDFA563CC}" type="slidenum">
              <a:rPr lang="en-US" smtClean="0"/>
              <a:t>8</a:t>
            </a:fld>
            <a:endParaRPr lang="en-US" dirty="0"/>
          </a:p>
        </p:txBody>
      </p:sp>
    </p:spTree>
    <p:extLst>
      <p:ext uri="{BB962C8B-B14F-4D97-AF65-F5344CB8AC3E}">
        <p14:creationId xmlns:p14="http://schemas.microsoft.com/office/powerpoint/2010/main" val="1261342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5100" y="1171575"/>
            <a:ext cx="4216400" cy="3163888"/>
          </a:xfrm>
        </p:spPr>
      </p:sp>
      <p:sp>
        <p:nvSpPr>
          <p:cNvPr id="3" name="Notes Placeholder 2"/>
          <p:cNvSpPr>
            <a:spLocks noGrp="1"/>
          </p:cNvSpPr>
          <p:nvPr>
            <p:ph type="body" idx="1"/>
          </p:nvPr>
        </p:nvSpPr>
        <p:spPr/>
        <p:txBody>
          <a:bodyPr/>
          <a:lstStyle/>
          <a:p>
            <a:r>
              <a:rPr lang="en-US" dirty="0"/>
              <a:t>The relationship between randomness, control, and fun. Basic theory and resources</a:t>
            </a:r>
          </a:p>
        </p:txBody>
      </p:sp>
      <p:sp>
        <p:nvSpPr>
          <p:cNvPr id="4" name="Slide Number Placeholder 3"/>
          <p:cNvSpPr>
            <a:spLocks noGrp="1"/>
          </p:cNvSpPr>
          <p:nvPr>
            <p:ph type="sldNum" sz="quarter" idx="10"/>
          </p:nvPr>
        </p:nvSpPr>
        <p:spPr/>
        <p:txBody>
          <a:bodyPr/>
          <a:lstStyle/>
          <a:p>
            <a:fld id="{84BBB2EA-B374-4564-8A7C-619DDFA563CC}" type="slidenum">
              <a:rPr lang="en-US" smtClean="0"/>
              <a:t>9</a:t>
            </a:fld>
            <a:endParaRPr lang="en-US" dirty="0"/>
          </a:p>
        </p:txBody>
      </p:sp>
    </p:spTree>
    <p:extLst>
      <p:ext uri="{BB962C8B-B14F-4D97-AF65-F5344CB8AC3E}">
        <p14:creationId xmlns:p14="http://schemas.microsoft.com/office/powerpoint/2010/main" val="131322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2FEE39-CFF4-4D37-AEE8-DCFCA45671B1}"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C49029-E602-4528-840E-6E56D4709EFC}" type="slidenum">
              <a:rPr lang="en-US" smtClean="0"/>
              <a:t>‹#›</a:t>
            </a:fld>
            <a:endParaRPr lang="en-US"/>
          </a:p>
        </p:txBody>
      </p:sp>
    </p:spTree>
    <p:extLst>
      <p:ext uri="{BB962C8B-B14F-4D97-AF65-F5344CB8AC3E}">
        <p14:creationId xmlns:p14="http://schemas.microsoft.com/office/powerpoint/2010/main" val="4157297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2FEE39-CFF4-4D37-AEE8-DCFCA45671B1}"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C49029-E602-4528-840E-6E56D4709EFC}" type="slidenum">
              <a:rPr lang="en-US" smtClean="0"/>
              <a:t>‹#›</a:t>
            </a:fld>
            <a:endParaRPr lang="en-US"/>
          </a:p>
        </p:txBody>
      </p:sp>
    </p:spTree>
    <p:extLst>
      <p:ext uri="{BB962C8B-B14F-4D97-AF65-F5344CB8AC3E}">
        <p14:creationId xmlns:p14="http://schemas.microsoft.com/office/powerpoint/2010/main" val="1500400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2FEE39-CFF4-4D37-AEE8-DCFCA45671B1}"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C49029-E602-4528-840E-6E56D4709EFC}"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0919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2FEE39-CFF4-4D37-AEE8-DCFCA45671B1}"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C49029-E602-4528-840E-6E56D4709EFC}" type="slidenum">
              <a:rPr lang="en-US" smtClean="0"/>
              <a:t>‹#›</a:t>
            </a:fld>
            <a:endParaRPr lang="en-US"/>
          </a:p>
        </p:txBody>
      </p:sp>
    </p:spTree>
    <p:extLst>
      <p:ext uri="{BB962C8B-B14F-4D97-AF65-F5344CB8AC3E}">
        <p14:creationId xmlns:p14="http://schemas.microsoft.com/office/powerpoint/2010/main" val="1161468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2FEE39-CFF4-4D37-AEE8-DCFCA45671B1}"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C49029-E602-4528-840E-6E56D4709EFC}"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61374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2FEE39-CFF4-4D37-AEE8-DCFCA45671B1}"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C49029-E602-4528-840E-6E56D4709EFC}" type="slidenum">
              <a:rPr lang="en-US" smtClean="0"/>
              <a:t>‹#›</a:t>
            </a:fld>
            <a:endParaRPr lang="en-US"/>
          </a:p>
        </p:txBody>
      </p:sp>
    </p:spTree>
    <p:extLst>
      <p:ext uri="{BB962C8B-B14F-4D97-AF65-F5344CB8AC3E}">
        <p14:creationId xmlns:p14="http://schemas.microsoft.com/office/powerpoint/2010/main" val="3622767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FEE39-CFF4-4D37-AEE8-DCFCA45671B1}"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C49029-E602-4528-840E-6E56D4709EFC}" type="slidenum">
              <a:rPr lang="en-US" smtClean="0"/>
              <a:t>‹#›</a:t>
            </a:fld>
            <a:endParaRPr lang="en-US"/>
          </a:p>
        </p:txBody>
      </p:sp>
    </p:spTree>
    <p:extLst>
      <p:ext uri="{BB962C8B-B14F-4D97-AF65-F5344CB8AC3E}">
        <p14:creationId xmlns:p14="http://schemas.microsoft.com/office/powerpoint/2010/main" val="922463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FEE39-CFF4-4D37-AEE8-DCFCA45671B1}"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C49029-E602-4528-840E-6E56D4709EFC}" type="slidenum">
              <a:rPr lang="en-US" smtClean="0"/>
              <a:t>‹#›</a:t>
            </a:fld>
            <a:endParaRPr lang="en-US"/>
          </a:p>
        </p:txBody>
      </p:sp>
    </p:spTree>
    <p:extLst>
      <p:ext uri="{BB962C8B-B14F-4D97-AF65-F5344CB8AC3E}">
        <p14:creationId xmlns:p14="http://schemas.microsoft.com/office/powerpoint/2010/main" val="30863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FEE39-CFF4-4D37-AEE8-DCFCA45671B1}"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C49029-E602-4528-840E-6E56D4709EFC}" type="slidenum">
              <a:rPr lang="en-US" smtClean="0"/>
              <a:t>‹#›</a:t>
            </a:fld>
            <a:endParaRPr lang="en-US"/>
          </a:p>
        </p:txBody>
      </p:sp>
    </p:spTree>
    <p:extLst>
      <p:ext uri="{BB962C8B-B14F-4D97-AF65-F5344CB8AC3E}">
        <p14:creationId xmlns:p14="http://schemas.microsoft.com/office/powerpoint/2010/main" val="619006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2FEE39-CFF4-4D37-AEE8-DCFCA45671B1}"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C49029-E602-4528-840E-6E56D4709EFC}" type="slidenum">
              <a:rPr lang="en-US" smtClean="0"/>
              <a:t>‹#›</a:t>
            </a:fld>
            <a:endParaRPr lang="en-US"/>
          </a:p>
        </p:txBody>
      </p:sp>
    </p:spTree>
    <p:extLst>
      <p:ext uri="{BB962C8B-B14F-4D97-AF65-F5344CB8AC3E}">
        <p14:creationId xmlns:p14="http://schemas.microsoft.com/office/powerpoint/2010/main" val="1193464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2FEE39-CFF4-4D37-AEE8-DCFCA45671B1}"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C49029-E602-4528-840E-6E56D4709EFC}" type="slidenum">
              <a:rPr lang="en-US" smtClean="0"/>
              <a:t>‹#›</a:t>
            </a:fld>
            <a:endParaRPr lang="en-US"/>
          </a:p>
        </p:txBody>
      </p:sp>
    </p:spTree>
    <p:extLst>
      <p:ext uri="{BB962C8B-B14F-4D97-AF65-F5344CB8AC3E}">
        <p14:creationId xmlns:p14="http://schemas.microsoft.com/office/powerpoint/2010/main" val="2405634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2FEE39-CFF4-4D37-AEE8-DCFCA45671B1}" type="datetimeFigureOut">
              <a:rPr lang="en-US" smtClean="0"/>
              <a:t>2/28/2018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C49029-E602-4528-840E-6E56D4709EFC}" type="slidenum">
              <a:rPr lang="en-US" smtClean="0"/>
              <a:t>‹#›</a:t>
            </a:fld>
            <a:endParaRPr lang="en-US"/>
          </a:p>
        </p:txBody>
      </p:sp>
    </p:spTree>
    <p:extLst>
      <p:ext uri="{BB962C8B-B14F-4D97-AF65-F5344CB8AC3E}">
        <p14:creationId xmlns:p14="http://schemas.microsoft.com/office/powerpoint/2010/main" val="1585583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2FEE39-CFF4-4D37-AEE8-DCFCA45671B1}" type="datetimeFigureOut">
              <a:rPr lang="en-US" smtClean="0"/>
              <a:t>2/28/2018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C49029-E602-4528-840E-6E56D4709EFC}" type="slidenum">
              <a:rPr lang="en-US" smtClean="0"/>
              <a:t>‹#›</a:t>
            </a:fld>
            <a:endParaRPr lang="en-US"/>
          </a:p>
        </p:txBody>
      </p:sp>
    </p:spTree>
    <p:extLst>
      <p:ext uri="{BB962C8B-B14F-4D97-AF65-F5344CB8AC3E}">
        <p14:creationId xmlns:p14="http://schemas.microsoft.com/office/powerpoint/2010/main" val="1925674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FEE39-CFF4-4D37-AEE8-DCFCA45671B1}" type="datetimeFigureOut">
              <a:rPr lang="en-US" smtClean="0"/>
              <a:t>2/28/2018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C49029-E602-4528-840E-6E56D4709EFC}" type="slidenum">
              <a:rPr lang="en-US" smtClean="0"/>
              <a:t>‹#›</a:t>
            </a:fld>
            <a:endParaRPr lang="en-US"/>
          </a:p>
        </p:txBody>
      </p:sp>
    </p:spTree>
    <p:extLst>
      <p:ext uri="{BB962C8B-B14F-4D97-AF65-F5344CB8AC3E}">
        <p14:creationId xmlns:p14="http://schemas.microsoft.com/office/powerpoint/2010/main" val="590263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2FEE39-CFF4-4D37-AEE8-DCFCA45671B1}"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C49029-E602-4528-840E-6E56D4709EFC}" type="slidenum">
              <a:rPr lang="en-US" smtClean="0"/>
              <a:t>‹#›</a:t>
            </a:fld>
            <a:endParaRPr lang="en-US"/>
          </a:p>
        </p:txBody>
      </p:sp>
    </p:spTree>
    <p:extLst>
      <p:ext uri="{BB962C8B-B14F-4D97-AF65-F5344CB8AC3E}">
        <p14:creationId xmlns:p14="http://schemas.microsoft.com/office/powerpoint/2010/main" val="3359701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2FEE39-CFF4-4D37-AEE8-DCFCA45671B1}"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C49029-E602-4528-840E-6E56D4709EFC}" type="slidenum">
              <a:rPr lang="en-US" smtClean="0"/>
              <a:t>‹#›</a:t>
            </a:fld>
            <a:endParaRPr lang="en-US"/>
          </a:p>
        </p:txBody>
      </p:sp>
    </p:spTree>
    <p:extLst>
      <p:ext uri="{BB962C8B-B14F-4D97-AF65-F5344CB8AC3E}">
        <p14:creationId xmlns:p14="http://schemas.microsoft.com/office/powerpoint/2010/main" val="335428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F2FEE39-CFF4-4D37-AEE8-DCFCA45671B1}" type="datetimeFigureOut">
              <a:rPr lang="en-US" smtClean="0"/>
              <a:t>2/28/2018</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C9C49029-E602-4528-840E-6E56D4709EFC}" type="slidenum">
              <a:rPr lang="en-US" smtClean="0"/>
              <a:t>‹#›</a:t>
            </a:fld>
            <a:endParaRPr lang="en-US"/>
          </a:p>
        </p:txBody>
      </p:sp>
    </p:spTree>
    <p:extLst>
      <p:ext uri="{BB962C8B-B14F-4D97-AF65-F5344CB8AC3E}">
        <p14:creationId xmlns:p14="http://schemas.microsoft.com/office/powerpoint/2010/main" val="1708362947"/>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time_continue=8&amp;v=UUUL7ToMgwk"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17.pn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gi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gif"/><Relationship Id="rId7"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8" Type="http://schemas.openxmlformats.org/officeDocument/2006/relationships/image" Target="../media/image41.gif"/><Relationship Id="rId13" Type="http://schemas.openxmlformats.org/officeDocument/2006/relationships/image" Target="../media/image46.jpeg"/><Relationship Id="rId3" Type="http://schemas.openxmlformats.org/officeDocument/2006/relationships/image" Target="../media/image36.png"/><Relationship Id="rId7" Type="http://schemas.openxmlformats.org/officeDocument/2006/relationships/image" Target="../media/image40.jpg"/><Relationship Id="rId12" Type="http://schemas.openxmlformats.org/officeDocument/2006/relationships/image" Target="../media/image45.jpe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44.jpg"/><Relationship Id="rId5" Type="http://schemas.openxmlformats.org/officeDocument/2006/relationships/image" Target="../media/image38.jpeg"/><Relationship Id="rId10" Type="http://schemas.openxmlformats.org/officeDocument/2006/relationships/image" Target="../media/image43.jpg"/><Relationship Id="rId4" Type="http://schemas.openxmlformats.org/officeDocument/2006/relationships/image" Target="../media/image37.jpg"/><Relationship Id="rId9" Type="http://schemas.openxmlformats.org/officeDocument/2006/relationships/image" Target="../media/image4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41.gif"/><Relationship Id="rId13" Type="http://schemas.openxmlformats.org/officeDocument/2006/relationships/image" Target="../media/image51.jpg"/><Relationship Id="rId3" Type="http://schemas.openxmlformats.org/officeDocument/2006/relationships/image" Target="../media/image36.png"/><Relationship Id="rId7" Type="http://schemas.openxmlformats.org/officeDocument/2006/relationships/image" Target="../media/image40.jpg"/><Relationship Id="rId12" Type="http://schemas.openxmlformats.org/officeDocument/2006/relationships/image" Target="../media/image50.jpe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44.jpg"/><Relationship Id="rId5" Type="http://schemas.openxmlformats.org/officeDocument/2006/relationships/image" Target="../media/image48.jpg"/><Relationship Id="rId10" Type="http://schemas.openxmlformats.org/officeDocument/2006/relationships/image" Target="../media/image43.jpg"/><Relationship Id="rId4" Type="http://schemas.openxmlformats.org/officeDocument/2006/relationships/image" Target="../media/image37.jpg"/><Relationship Id="rId9" Type="http://schemas.openxmlformats.org/officeDocument/2006/relationships/image" Target="../media/image49.jpeg"/></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mailto:judy@halecenter.or"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hyperlink" Target="https://www.trainingmagnetwork.com/" TargetMode="External"/><Relationship Id="rId5" Type="http://schemas.openxmlformats.org/officeDocument/2006/relationships/hyperlink" Target="mailto:dennis@dennisglenn.com" TargetMode="External"/><Relationship Id="rId4" Type="http://schemas.openxmlformats.org/officeDocument/2006/relationships/hyperlink" Target="mailto:sharon@halecenter.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mailto:dennis@dennisglenn.com"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hyperlink" Target="https://dennisglennllc.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9.gif"/><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 Success Game</a:t>
            </a:r>
          </a:p>
        </p:txBody>
      </p:sp>
      <p:sp>
        <p:nvSpPr>
          <p:cNvPr id="3" name="Content Placeholder 2"/>
          <p:cNvSpPr>
            <a:spLocks noGrp="1"/>
          </p:cNvSpPr>
          <p:nvPr>
            <p:ph idx="1"/>
          </p:nvPr>
        </p:nvSpPr>
        <p:spPr>
          <a:xfrm>
            <a:off x="413657" y="1556657"/>
            <a:ext cx="7815943" cy="3905252"/>
          </a:xfrm>
        </p:spPr>
        <p:txBody>
          <a:bodyPr>
            <a:normAutofit fontScale="92500" lnSpcReduction="20000"/>
          </a:bodyPr>
          <a:lstStyle/>
          <a:p>
            <a:r>
              <a:rPr lang="en-US" dirty="0"/>
              <a:t>Goal: Meet </a:t>
            </a:r>
            <a:r>
              <a:rPr lang="en-US" dirty="0" smtClean="0"/>
              <a:t>credentialers interested in games as assessment and </a:t>
            </a:r>
            <a:r>
              <a:rPr lang="en-US" dirty="0"/>
              <a:t>give out </a:t>
            </a:r>
            <a:r>
              <a:rPr lang="en-US" b="1" dirty="0"/>
              <a:t>all </a:t>
            </a:r>
            <a:r>
              <a:rPr lang="en-US" dirty="0"/>
              <a:t>your stars</a:t>
            </a:r>
          </a:p>
          <a:p>
            <a:r>
              <a:rPr lang="en-US" dirty="0"/>
              <a:t>Strategy:  Mingle and give out stars as follows – collect names of people to whom you give out stars</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a:p>
            <a:endParaRPr lang="en-US" dirty="0"/>
          </a:p>
          <a:p>
            <a:endParaRPr lang="en-US" dirty="0" smtClean="0"/>
          </a:p>
          <a:p>
            <a:r>
              <a:rPr lang="en-US" dirty="0" smtClean="0"/>
              <a:t>Time</a:t>
            </a:r>
            <a:r>
              <a:rPr lang="en-US" dirty="0"/>
              <a:t>: </a:t>
            </a:r>
            <a:r>
              <a:rPr lang="en-US" dirty="0" smtClean="0"/>
              <a:t>5 </a:t>
            </a:r>
            <a:r>
              <a:rPr lang="en-US" dirty="0"/>
              <a:t>minutes </a:t>
            </a:r>
          </a:p>
          <a:p>
            <a:pPr marL="342900" lvl="1"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58666663"/>
              </p:ext>
            </p:extLst>
          </p:nvPr>
        </p:nvGraphicFramePr>
        <p:xfrm>
          <a:off x="1905618" y="2860746"/>
          <a:ext cx="4863742" cy="1853442"/>
        </p:xfrm>
        <a:graphic>
          <a:graphicData uri="http://schemas.openxmlformats.org/drawingml/2006/table">
            <a:tbl>
              <a:tblPr firstRow="1" bandRow="1">
                <a:tableStyleId>{5C22544A-7EE6-4342-B048-85BDC9FD1C3A}</a:tableStyleId>
              </a:tblPr>
              <a:tblGrid>
                <a:gridCol w="3947009">
                  <a:extLst>
                    <a:ext uri="{9D8B030D-6E8A-4147-A177-3AD203B41FA5}">
                      <a16:colId xmlns="" xmlns:a16="http://schemas.microsoft.com/office/drawing/2014/main" val="20000"/>
                    </a:ext>
                  </a:extLst>
                </a:gridCol>
                <a:gridCol w="916733">
                  <a:extLst>
                    <a:ext uri="{9D8B030D-6E8A-4147-A177-3AD203B41FA5}">
                      <a16:colId xmlns="" xmlns:a16="http://schemas.microsoft.com/office/drawing/2014/main" val="20001"/>
                    </a:ext>
                  </a:extLst>
                </a:gridCol>
              </a:tblGrid>
              <a:tr h="278130">
                <a:tc>
                  <a:txBody>
                    <a:bodyPr/>
                    <a:lstStyle/>
                    <a:p>
                      <a:r>
                        <a:rPr lang="en-US" sz="1400" dirty="0"/>
                        <a:t>Meet someone</a:t>
                      </a:r>
                      <a:r>
                        <a:rPr lang="en-US" sz="1400" baseline="0" dirty="0"/>
                        <a:t> who has…</a:t>
                      </a:r>
                      <a:endParaRPr lang="en-US" sz="1400" dirty="0"/>
                    </a:p>
                  </a:txBody>
                  <a:tcPr marL="68580" marR="68580" marT="34290" marB="34290"/>
                </a:tc>
                <a:tc>
                  <a:txBody>
                    <a:bodyPr/>
                    <a:lstStyle/>
                    <a:p>
                      <a:r>
                        <a:rPr lang="en-US" sz="1400" dirty="0"/>
                        <a:t>Give out</a:t>
                      </a:r>
                    </a:p>
                  </a:txBody>
                  <a:tcPr marL="68580" marR="68580" marT="34290" marB="34290"/>
                </a:tc>
                <a:extLst>
                  <a:ext uri="{0D108BD9-81ED-4DB2-BD59-A6C34878D82A}">
                    <a16:rowId xmlns="" xmlns:a16="http://schemas.microsoft.com/office/drawing/2014/main" val="10000"/>
                  </a:ext>
                </a:extLst>
              </a:tr>
              <a:tr h="298962">
                <a:tc>
                  <a:txBody>
                    <a:bodyPr/>
                    <a:lstStyle/>
                    <a:p>
                      <a:r>
                        <a:rPr lang="en-US" sz="1400" dirty="0"/>
                        <a:t>Developed at least one learning game</a:t>
                      </a:r>
                    </a:p>
                  </a:txBody>
                  <a:tcPr marL="68580" marR="68580" marT="34290" marB="34290"/>
                </a:tc>
                <a:tc>
                  <a:txBody>
                    <a:bodyPr/>
                    <a:lstStyle/>
                    <a:p>
                      <a:r>
                        <a:rPr lang="en-US" sz="1400" dirty="0"/>
                        <a:t>   4  </a:t>
                      </a:r>
                    </a:p>
                  </a:txBody>
                  <a:tcPr marL="68580" marR="68580" marT="34290" marB="34290"/>
                </a:tc>
                <a:extLst>
                  <a:ext uri="{0D108BD9-81ED-4DB2-BD59-A6C34878D82A}">
                    <a16:rowId xmlns="" xmlns:a16="http://schemas.microsoft.com/office/drawing/2014/main" val="10001"/>
                  </a:ext>
                </a:extLst>
              </a:tr>
              <a:tr h="278130">
                <a:tc>
                  <a:txBody>
                    <a:bodyPr/>
                    <a:lstStyle/>
                    <a:p>
                      <a:r>
                        <a:rPr lang="en-US" sz="1400" dirty="0"/>
                        <a:t>Attended</a:t>
                      </a:r>
                      <a:r>
                        <a:rPr lang="en-US" sz="1400" baseline="0" dirty="0"/>
                        <a:t> a class that used a learning game</a:t>
                      </a:r>
                      <a:endParaRPr lang="en-US" sz="1400" dirty="0"/>
                    </a:p>
                  </a:txBody>
                  <a:tcPr marL="68580" marR="68580" marT="34290" marB="34290"/>
                </a:tc>
                <a:tc>
                  <a:txBody>
                    <a:bodyPr/>
                    <a:lstStyle/>
                    <a:p>
                      <a:r>
                        <a:rPr lang="en-US" sz="1400" dirty="0"/>
                        <a:t>   3  </a:t>
                      </a:r>
                    </a:p>
                  </a:txBody>
                  <a:tcPr marL="68580" marR="68580" marT="34290" marB="34290"/>
                </a:tc>
                <a:extLst>
                  <a:ext uri="{0D108BD9-81ED-4DB2-BD59-A6C34878D82A}">
                    <a16:rowId xmlns="" xmlns:a16="http://schemas.microsoft.com/office/drawing/2014/main" val="10002"/>
                  </a:ext>
                </a:extLst>
              </a:tr>
              <a:tr h="274709">
                <a:tc>
                  <a:txBody>
                    <a:bodyPr/>
                    <a:lstStyle/>
                    <a:p>
                      <a:r>
                        <a:rPr lang="en-US" sz="1400" dirty="0"/>
                        <a:t>Wants to learn more about using</a:t>
                      </a:r>
                      <a:r>
                        <a:rPr lang="en-US" sz="1400" baseline="0" dirty="0"/>
                        <a:t> learning games</a:t>
                      </a:r>
                      <a:endParaRPr lang="en-US" sz="1400" dirty="0"/>
                    </a:p>
                  </a:txBody>
                  <a:tcPr marL="68580" marR="68580" marT="34290" marB="34290"/>
                </a:tc>
                <a:tc>
                  <a:txBody>
                    <a:bodyPr/>
                    <a:lstStyle/>
                    <a:p>
                      <a:r>
                        <a:rPr lang="en-US" sz="1400" dirty="0"/>
                        <a:t>   2  </a:t>
                      </a:r>
                    </a:p>
                  </a:txBody>
                  <a:tcPr marL="68580" marR="68580" marT="34290" marB="34290"/>
                </a:tc>
                <a:extLst>
                  <a:ext uri="{0D108BD9-81ED-4DB2-BD59-A6C34878D82A}">
                    <a16:rowId xmlns="" xmlns:a16="http://schemas.microsoft.com/office/drawing/2014/main" val="10003"/>
                  </a:ext>
                </a:extLst>
              </a:tr>
              <a:tr h="480060">
                <a:tc>
                  <a:txBody>
                    <a:bodyPr/>
                    <a:lstStyle/>
                    <a:p>
                      <a:r>
                        <a:rPr lang="en-US" sz="1400" dirty="0"/>
                        <a:t>Wants to learn more about using</a:t>
                      </a:r>
                      <a:r>
                        <a:rPr lang="en-US" sz="1400" baseline="0" dirty="0"/>
                        <a:t> games as performance-based assessments</a:t>
                      </a:r>
                      <a:endParaRPr lang="en-US" sz="1400" dirty="0"/>
                    </a:p>
                  </a:txBody>
                  <a:tcPr marL="68580" marR="68580" marT="34290" marB="34290"/>
                </a:tc>
                <a:tc>
                  <a:txBody>
                    <a:bodyPr/>
                    <a:lstStyle/>
                    <a:p>
                      <a:r>
                        <a:rPr lang="en-US" sz="1400" dirty="0"/>
                        <a:t>   1 </a:t>
                      </a:r>
                    </a:p>
                  </a:txBody>
                  <a:tcPr marL="68580" marR="68580" marT="34290" marB="34290"/>
                </a:tc>
                <a:extLst>
                  <a:ext uri="{0D108BD9-81ED-4DB2-BD59-A6C34878D82A}">
                    <a16:rowId xmlns="" xmlns:a16="http://schemas.microsoft.com/office/drawing/2014/main" val="10004"/>
                  </a:ext>
                </a:extLst>
              </a:tr>
            </a:tbl>
          </a:graphicData>
        </a:graphic>
      </p:graphicFrame>
      <p:sp>
        <p:nvSpPr>
          <p:cNvPr id="5" name="5-Point Star 4"/>
          <p:cNvSpPr/>
          <p:nvPr/>
        </p:nvSpPr>
        <p:spPr>
          <a:xfrm>
            <a:off x="6202284" y="3160448"/>
            <a:ext cx="270427" cy="204729"/>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5-Point Star 5"/>
          <p:cNvSpPr/>
          <p:nvPr/>
        </p:nvSpPr>
        <p:spPr>
          <a:xfrm>
            <a:off x="6232767" y="3464978"/>
            <a:ext cx="270427" cy="204729"/>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5-Point Star 6"/>
          <p:cNvSpPr/>
          <p:nvPr/>
        </p:nvSpPr>
        <p:spPr>
          <a:xfrm>
            <a:off x="6225771" y="3719525"/>
            <a:ext cx="270427" cy="204729"/>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5-Point Star 7"/>
          <p:cNvSpPr/>
          <p:nvPr/>
        </p:nvSpPr>
        <p:spPr>
          <a:xfrm>
            <a:off x="6239454" y="4260581"/>
            <a:ext cx="270427" cy="204729"/>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TextBox 8"/>
          <p:cNvSpPr txBox="1"/>
          <p:nvPr/>
        </p:nvSpPr>
        <p:spPr>
          <a:xfrm>
            <a:off x="3208142" y="5798236"/>
            <a:ext cx="3301739" cy="507831"/>
          </a:xfrm>
          <a:prstGeom prst="rect">
            <a:avLst/>
          </a:prstGeom>
          <a:noFill/>
        </p:spPr>
        <p:txBody>
          <a:bodyPr wrap="square" rtlCol="0">
            <a:spAutoFit/>
          </a:bodyPr>
          <a:lstStyle/>
          <a:p>
            <a:r>
              <a:rPr lang="en-US" sz="1350" dirty="0">
                <a:solidFill>
                  <a:schemeClr val="accent2">
                    <a:lumMod val="75000"/>
                  </a:schemeClr>
                </a:solidFill>
              </a:rPr>
              <a:t>Use reverse side to collect names of people you meet and your own stars</a:t>
            </a:r>
          </a:p>
        </p:txBody>
      </p:sp>
    </p:spTree>
    <p:extLst>
      <p:ext uri="{BB962C8B-B14F-4D97-AF65-F5344CB8AC3E}">
        <p14:creationId xmlns:p14="http://schemas.microsoft.com/office/powerpoint/2010/main" val="3092231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609600"/>
            <a:ext cx="7380513" cy="1320800"/>
          </a:xfrm>
        </p:spPr>
        <p:txBody>
          <a:bodyPr>
            <a:normAutofit fontScale="90000"/>
          </a:bodyPr>
          <a:lstStyle/>
          <a:p>
            <a:r>
              <a:rPr lang="en-US" dirty="0"/>
              <a:t>How do assessment experts use randomness and control in their work?</a:t>
            </a:r>
          </a:p>
        </p:txBody>
      </p:sp>
      <p:sp>
        <p:nvSpPr>
          <p:cNvPr id="3" name="Content Placeholder 2"/>
          <p:cNvSpPr>
            <a:spLocks noGrp="1"/>
          </p:cNvSpPr>
          <p:nvPr>
            <p:ph sz="half" idx="1"/>
          </p:nvPr>
        </p:nvSpPr>
        <p:spPr>
          <a:xfrm>
            <a:off x="587829" y="1776186"/>
            <a:ext cx="3138026" cy="5081814"/>
          </a:xfrm>
        </p:spPr>
        <p:txBody>
          <a:bodyPr>
            <a:normAutofit fontScale="92500" lnSpcReduction="20000"/>
          </a:bodyPr>
          <a:lstStyle/>
          <a:p>
            <a:pPr marL="0" indent="0">
              <a:buNone/>
            </a:pPr>
            <a:r>
              <a:rPr lang="en-US" sz="1900" b="1" dirty="0"/>
              <a:t>Randomness</a:t>
            </a:r>
          </a:p>
          <a:p>
            <a:pPr marL="0" indent="0">
              <a:buNone/>
            </a:pPr>
            <a:r>
              <a:rPr lang="en-US" sz="1900" dirty="0"/>
              <a:t>When is randomness used in knowledge assessments</a:t>
            </a:r>
          </a:p>
          <a:p>
            <a:r>
              <a:rPr lang="en-US" sz="1900" dirty="0"/>
              <a:t>Order of blueprint sections presented</a:t>
            </a:r>
          </a:p>
          <a:p>
            <a:r>
              <a:rPr lang="en-US" sz="1900" dirty="0"/>
              <a:t>Order of items within a section</a:t>
            </a:r>
          </a:p>
          <a:p>
            <a:r>
              <a:rPr lang="en-US" sz="1900" dirty="0"/>
              <a:t>Order responses </a:t>
            </a:r>
          </a:p>
          <a:p>
            <a:pPr marL="0" indent="0">
              <a:buNone/>
            </a:pPr>
            <a:r>
              <a:rPr lang="en-US" sz="1900" dirty="0"/>
              <a:t>Why is randomness important to assessment?</a:t>
            </a:r>
          </a:p>
          <a:p>
            <a:r>
              <a:rPr lang="en-US" sz="1900" dirty="0"/>
              <a:t>Helps prevent cheating</a:t>
            </a:r>
          </a:p>
          <a:p>
            <a:r>
              <a:rPr lang="en-US" sz="1900" dirty="0"/>
              <a:t>Helps provide the sense of realism  </a:t>
            </a:r>
          </a:p>
          <a:p>
            <a:r>
              <a:rPr lang="en-US" sz="1900" dirty="0"/>
              <a:t>Creates greater fidelity in match to real world environment</a:t>
            </a:r>
          </a:p>
          <a:p>
            <a:pPr marL="0" indent="0">
              <a:buNone/>
            </a:pPr>
            <a:r>
              <a:rPr lang="en-US" dirty="0"/>
              <a:t>	</a:t>
            </a:r>
          </a:p>
          <a:p>
            <a:endParaRPr lang="en-US" dirty="0"/>
          </a:p>
        </p:txBody>
      </p:sp>
      <p:sp>
        <p:nvSpPr>
          <p:cNvPr id="4" name="Content Placeholder 3"/>
          <p:cNvSpPr>
            <a:spLocks noGrp="1"/>
          </p:cNvSpPr>
          <p:nvPr>
            <p:ph sz="half" idx="2"/>
          </p:nvPr>
        </p:nvSpPr>
        <p:spPr>
          <a:xfrm>
            <a:off x="4248552" y="1776186"/>
            <a:ext cx="3719790" cy="4250938"/>
          </a:xfrm>
        </p:spPr>
        <p:txBody>
          <a:bodyPr>
            <a:noAutofit/>
          </a:bodyPr>
          <a:lstStyle/>
          <a:p>
            <a:pPr marL="0" indent="0">
              <a:buNone/>
            </a:pPr>
            <a:r>
              <a:rPr lang="en-US" b="1" dirty="0"/>
              <a:t>Control</a:t>
            </a:r>
          </a:p>
          <a:p>
            <a:pPr marL="0" indent="0">
              <a:buNone/>
            </a:pPr>
            <a:r>
              <a:rPr lang="en-US" dirty="0"/>
              <a:t>When is control used in knowledge assessments</a:t>
            </a:r>
          </a:p>
          <a:p>
            <a:r>
              <a:rPr lang="en-US" dirty="0"/>
              <a:t>Ensure equivalent experience between candidates</a:t>
            </a:r>
          </a:p>
          <a:p>
            <a:r>
              <a:rPr lang="en-US" dirty="0"/>
              <a:t>Ensure equivalency forms</a:t>
            </a:r>
          </a:p>
          <a:p>
            <a:pPr marL="0" indent="0">
              <a:buNone/>
            </a:pPr>
            <a:r>
              <a:rPr lang="en-US" dirty="0"/>
              <a:t>Why is control important to assessment?</a:t>
            </a:r>
          </a:p>
          <a:p>
            <a:r>
              <a:rPr lang="en-US" dirty="0"/>
              <a:t>Supports validation across a wide spectrum of uses</a:t>
            </a:r>
          </a:p>
          <a:p>
            <a:r>
              <a:rPr lang="en-US" dirty="0"/>
              <a:t>Highlights “out of alignment” items </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795361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Game</a:t>
            </a:r>
          </a:p>
        </p:txBody>
      </p:sp>
      <p:sp>
        <p:nvSpPr>
          <p:cNvPr id="3" name="Content Placeholder 2"/>
          <p:cNvSpPr>
            <a:spLocks noGrp="1"/>
          </p:cNvSpPr>
          <p:nvPr>
            <p:ph idx="1"/>
          </p:nvPr>
        </p:nvSpPr>
        <p:spPr>
          <a:xfrm>
            <a:off x="625793" y="1251856"/>
            <a:ext cx="6885350" cy="5061857"/>
          </a:xfrm>
        </p:spPr>
        <p:txBody>
          <a:bodyPr>
            <a:noAutofit/>
          </a:bodyPr>
          <a:lstStyle/>
          <a:p>
            <a:r>
              <a:rPr lang="en-US" dirty="0">
                <a:ea typeface="Verdana" panose="020B0604030504040204" pitchFamily="34" charset="0"/>
                <a:cs typeface="Verdana" panose="020B0604030504040204" pitchFamily="34" charset="0"/>
              </a:rPr>
              <a:t>Attested as early as 2600 BC, games are a universal part of human experience and present in all cultures.</a:t>
            </a:r>
          </a:p>
          <a:p>
            <a:r>
              <a:rPr lang="en-US" dirty="0">
                <a:ea typeface="Verdana" panose="020B0604030504040204" pitchFamily="34" charset="0"/>
                <a:cs typeface="Verdana" panose="020B0604030504040204" pitchFamily="34" charset="0"/>
              </a:rPr>
              <a:t>A game is a structured form of play, usually undertaken for enjoyment and sometimes used as an educational tool.</a:t>
            </a:r>
          </a:p>
          <a:p>
            <a:r>
              <a:rPr lang="en-US" dirty="0">
                <a:ea typeface="Verdana" panose="020B0604030504040204" pitchFamily="34" charset="0"/>
                <a:cs typeface="Verdana" panose="020B0604030504040204" pitchFamily="34" charset="0"/>
              </a:rPr>
              <a:t>Games are distinct from work, which is usually carried out for remuneration, and from art, which is more often an expression of aesthetic or ideological elements.</a:t>
            </a:r>
          </a:p>
          <a:p>
            <a:r>
              <a:rPr lang="en-US" altLang="en-US" dirty="0">
                <a:ea typeface="Verdana" panose="020B0604030504040204" pitchFamily="34" charset="0"/>
                <a:cs typeface="Verdana" panose="020B0604030504040204" pitchFamily="34" charset="0"/>
              </a:rPr>
              <a:t>Key components of games are goals, rules, challenge, and interaction. Games generally involve mental or physical stimulation, and often both. Many games help develop practical skills, serve as a form of exercise, or otherwise </a:t>
            </a:r>
            <a:r>
              <a:rPr lang="en-US" altLang="en-US" sz="1500" i="1" dirty="0">
                <a:solidFill>
                  <a:schemeClr val="accent1">
                    <a:lumMod val="75000"/>
                  </a:schemeClr>
                </a:solidFill>
                <a:ea typeface="Verdana" panose="020B0604030504040204" pitchFamily="34" charset="0"/>
                <a:cs typeface="Verdana" panose="020B0604030504040204" pitchFamily="34" charset="0"/>
              </a:rPr>
              <a:t>perform an educational, simulational, or psychological role</a:t>
            </a:r>
            <a:r>
              <a:rPr lang="en-US" altLang="en-US" sz="1500" dirty="0" smtClean="0">
                <a:ea typeface="Verdana" panose="020B0604030504040204" pitchFamily="34" charset="0"/>
                <a:cs typeface="Verdana" panose="020B0604030504040204" pitchFamily="34" charset="0"/>
              </a:rPr>
              <a:t>.</a:t>
            </a:r>
            <a:br>
              <a:rPr lang="en-US" altLang="en-US" sz="1500" dirty="0" smtClean="0">
                <a:ea typeface="Verdana" panose="020B0604030504040204" pitchFamily="34" charset="0"/>
                <a:cs typeface="Verdana" panose="020B0604030504040204" pitchFamily="34" charset="0"/>
              </a:rPr>
            </a:br>
            <a:endParaRPr lang="en-US" altLang="en-US" sz="1500" dirty="0" smtClean="0">
              <a:ea typeface="Verdana" panose="020B0604030504040204" pitchFamily="34" charset="0"/>
              <a:cs typeface="Verdana" panose="020B0604030504040204" pitchFamily="34" charset="0"/>
            </a:endParaRPr>
          </a:p>
          <a:p>
            <a:r>
              <a:rPr lang="en-US" sz="1600" dirty="0" smtClean="0"/>
              <a:t>Serious games </a:t>
            </a:r>
            <a:r>
              <a:rPr lang="en-US" sz="1600" dirty="0"/>
              <a:t>are educational experiences specifically designed to deliver formative or summative assessments, based on pre-determined learning objectives. </a:t>
            </a:r>
          </a:p>
          <a:p>
            <a:endParaRPr lang="en-US" altLang="en-US" sz="1500" dirty="0">
              <a:ea typeface="Verdana" panose="020B0604030504040204" pitchFamily="34" charset="0"/>
              <a:cs typeface="Verdana" panose="020B0604030504040204" pitchFamily="34" charset="0"/>
            </a:endParaRPr>
          </a:p>
          <a:p>
            <a:pPr marL="0" indent="0">
              <a:spcBef>
                <a:spcPts val="1013"/>
              </a:spcBef>
              <a:buNone/>
            </a:pPr>
            <a:endParaRPr lang="en-US" sz="1800" dirty="0">
              <a:ea typeface="Verdana" panose="020B0604030504040204" pitchFamily="34" charset="0"/>
              <a:cs typeface="Verdana" panose="020B0604030504040204" pitchFamily="34" charset="0"/>
            </a:endParaRPr>
          </a:p>
        </p:txBody>
      </p:sp>
      <p:sp>
        <p:nvSpPr>
          <p:cNvPr id="4" name="TextBox 3"/>
          <p:cNvSpPr txBox="1"/>
          <p:nvPr/>
        </p:nvSpPr>
        <p:spPr>
          <a:xfrm>
            <a:off x="6429921" y="4724065"/>
            <a:ext cx="1060063" cy="404085"/>
          </a:xfrm>
          <a:prstGeom prst="rect">
            <a:avLst/>
          </a:prstGeom>
          <a:noFill/>
        </p:spPr>
        <p:txBody>
          <a:bodyPr wrap="square" rtlCol="0">
            <a:spAutoFit/>
          </a:bodyPr>
          <a:lstStyle/>
          <a:p>
            <a:r>
              <a:rPr lang="en-US" sz="1013" dirty="0" smtClean="0"/>
              <a:t>Wikipedia, </a:t>
            </a:r>
            <a:br>
              <a:rPr lang="en-US" sz="1013" dirty="0" smtClean="0"/>
            </a:br>
            <a:r>
              <a:rPr lang="en-US" sz="1013" dirty="0" smtClean="0"/>
              <a:t>June 26,2017</a:t>
            </a:r>
            <a:endParaRPr lang="en-US" sz="1013" dirty="0"/>
          </a:p>
        </p:txBody>
      </p:sp>
      <p:sp>
        <p:nvSpPr>
          <p:cNvPr id="5" name="TextBox 4"/>
          <p:cNvSpPr txBox="1"/>
          <p:nvPr/>
        </p:nvSpPr>
        <p:spPr>
          <a:xfrm>
            <a:off x="6339023" y="5846606"/>
            <a:ext cx="1483110" cy="248209"/>
          </a:xfrm>
          <a:prstGeom prst="rect">
            <a:avLst/>
          </a:prstGeom>
          <a:noFill/>
        </p:spPr>
        <p:txBody>
          <a:bodyPr wrap="square" rtlCol="0">
            <a:spAutoFit/>
          </a:bodyPr>
          <a:lstStyle/>
          <a:p>
            <a:r>
              <a:rPr lang="en-US" sz="1013" dirty="0" smtClean="0"/>
              <a:t>Dennis Glenn 2018</a:t>
            </a:r>
            <a:endParaRPr lang="en-US" sz="1013" dirty="0"/>
          </a:p>
        </p:txBody>
      </p:sp>
    </p:spTree>
    <p:extLst>
      <p:ext uri="{BB962C8B-B14F-4D97-AF65-F5344CB8AC3E}">
        <p14:creationId xmlns:p14="http://schemas.microsoft.com/office/powerpoint/2010/main" val="26249112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 Design &amp; Luck</a:t>
            </a:r>
          </a:p>
        </p:txBody>
      </p:sp>
      <p:sp>
        <p:nvSpPr>
          <p:cNvPr id="3" name="Content Placeholder 2"/>
          <p:cNvSpPr>
            <a:spLocks noGrp="1"/>
          </p:cNvSpPr>
          <p:nvPr>
            <p:ph idx="1"/>
          </p:nvPr>
        </p:nvSpPr>
        <p:spPr>
          <a:xfrm>
            <a:off x="609599" y="1273629"/>
            <a:ext cx="7434944" cy="3348108"/>
          </a:xfrm>
        </p:spPr>
        <p:txBody>
          <a:bodyPr>
            <a:noAutofit/>
          </a:bodyPr>
          <a:lstStyle/>
          <a:p>
            <a:r>
              <a:rPr lang="en-US" dirty="0"/>
              <a:t>Distilled down to its essence, game design is about creating opportunities for players to make meaningful decisions that </a:t>
            </a:r>
            <a:br>
              <a:rPr lang="en-US" dirty="0"/>
            </a:br>
            <a:r>
              <a:rPr lang="en-US" dirty="0"/>
              <a:t>affect the outcome of the game.</a:t>
            </a:r>
          </a:p>
          <a:p>
            <a:r>
              <a:rPr lang="en-US" dirty="0"/>
              <a:t>Game design is a field you must apply to learn.  Truly, there is </a:t>
            </a:r>
            <a:br>
              <a:rPr lang="en-US" dirty="0"/>
            </a:br>
            <a:r>
              <a:rPr lang="en-US" dirty="0"/>
              <a:t>no substitute for making games.  In that process, you learn more than you would merely reading about making games.</a:t>
            </a:r>
          </a:p>
          <a:p>
            <a:r>
              <a:rPr lang="en-US" dirty="0"/>
              <a:t>Games that include an element of luck </a:t>
            </a:r>
            <a:r>
              <a:rPr lang="en-US" dirty="0" smtClean="0"/>
              <a:t>(randomness) are </a:t>
            </a:r>
            <a:r>
              <a:rPr lang="en-US" dirty="0"/>
              <a:t>approachable and winnable by a wider audience because they:</a:t>
            </a:r>
          </a:p>
          <a:p>
            <a:pPr lvl="1"/>
            <a:r>
              <a:rPr lang="en-US" sz="1800" dirty="0"/>
              <a:t>Delay solvability</a:t>
            </a:r>
          </a:p>
          <a:p>
            <a:pPr lvl="1"/>
            <a:r>
              <a:rPr lang="en-US" sz="1800" dirty="0"/>
              <a:t>Create grounds for competition</a:t>
            </a:r>
          </a:p>
          <a:p>
            <a:pPr lvl="1"/>
            <a:r>
              <a:rPr lang="en-US" sz="1800" dirty="0"/>
              <a:t>Increase variety, order, and difficulty of decisions to make</a:t>
            </a:r>
          </a:p>
          <a:p>
            <a:pPr lvl="1"/>
            <a:r>
              <a:rPr lang="en-US" sz="1800" dirty="0"/>
              <a:t>Create dramatic moments</a:t>
            </a:r>
          </a:p>
          <a:p>
            <a:pPr lvl="1"/>
            <a:r>
              <a:rPr lang="en-US" sz="1800" dirty="0"/>
              <a:t>Enhance decision-making </a:t>
            </a:r>
          </a:p>
        </p:txBody>
      </p:sp>
      <p:sp>
        <p:nvSpPr>
          <p:cNvPr id="4" name="TextBox 3"/>
          <p:cNvSpPr txBox="1"/>
          <p:nvPr/>
        </p:nvSpPr>
        <p:spPr>
          <a:xfrm>
            <a:off x="5259354" y="5400483"/>
            <a:ext cx="2785189" cy="369332"/>
          </a:xfrm>
          <a:prstGeom prst="rect">
            <a:avLst/>
          </a:prstGeom>
          <a:noFill/>
        </p:spPr>
        <p:txBody>
          <a:bodyPr wrap="square" rtlCol="0">
            <a:spAutoFit/>
          </a:bodyPr>
          <a:lstStyle/>
          <a:p>
            <a:r>
              <a:rPr lang="en-US" sz="900" dirty="0"/>
              <a:t>Challenges for Game Designers, Brahwaite &amp; Schreiber, Course Technology, Boston, MA, 2009</a:t>
            </a:r>
          </a:p>
        </p:txBody>
      </p:sp>
    </p:spTree>
    <p:extLst>
      <p:ext uri="{BB962C8B-B14F-4D97-AF65-F5344CB8AC3E}">
        <p14:creationId xmlns:p14="http://schemas.microsoft.com/office/powerpoint/2010/main" val="1711927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 of Game Design: Lenses</a:t>
            </a:r>
          </a:p>
        </p:txBody>
      </p:sp>
      <p:sp>
        <p:nvSpPr>
          <p:cNvPr id="3" name="Content Placeholder 2"/>
          <p:cNvSpPr>
            <a:spLocks noGrp="1"/>
          </p:cNvSpPr>
          <p:nvPr>
            <p:ph idx="1"/>
          </p:nvPr>
        </p:nvSpPr>
        <p:spPr>
          <a:xfrm>
            <a:off x="790709" y="1378782"/>
            <a:ext cx="7569519" cy="2910580"/>
          </a:xfrm>
        </p:spPr>
        <p:txBody>
          <a:bodyPr>
            <a:noAutofit/>
          </a:bodyPr>
          <a:lstStyle/>
          <a:p>
            <a:r>
              <a:rPr lang="en-US" sz="2000" dirty="0"/>
              <a:t>A few key lenses</a:t>
            </a:r>
          </a:p>
          <a:p>
            <a:pPr lvl="1"/>
            <a:r>
              <a:rPr lang="en-US" sz="1800" dirty="0"/>
              <a:t>#1 - The Essential Experience (the player’s experience)  </a:t>
            </a:r>
          </a:p>
          <a:p>
            <a:pPr lvl="1"/>
            <a:r>
              <a:rPr lang="en-US" sz="1800" dirty="0"/>
              <a:t>#2 – Surprise </a:t>
            </a:r>
          </a:p>
          <a:p>
            <a:pPr lvl="1"/>
            <a:r>
              <a:rPr lang="en-US" sz="1800" dirty="0"/>
              <a:t>#3 - Fun</a:t>
            </a:r>
          </a:p>
          <a:p>
            <a:pPr lvl="1"/>
            <a:r>
              <a:rPr lang="en-US" sz="1800" dirty="0"/>
              <a:t>#4 - Curiosity</a:t>
            </a:r>
          </a:p>
          <a:p>
            <a:pPr lvl="1"/>
            <a:r>
              <a:rPr lang="en-US" sz="1800" dirty="0"/>
              <a:t>#6 - Problem Solving</a:t>
            </a:r>
          </a:p>
          <a:p>
            <a:pPr lvl="1"/>
            <a:r>
              <a:rPr lang="en-US" sz="1800" dirty="0"/>
              <a:t>#29 - Chance</a:t>
            </a:r>
          </a:p>
          <a:p>
            <a:pPr lvl="1"/>
            <a:r>
              <a:rPr lang="en-US" sz="1800" dirty="0"/>
              <a:t>#66 – The Obstacle</a:t>
            </a:r>
          </a:p>
          <a:p>
            <a:pPr lvl="1"/>
            <a:r>
              <a:rPr lang="en-US" sz="1800" dirty="0"/>
              <a:t>#72 – Indirect Control </a:t>
            </a:r>
          </a:p>
          <a:p>
            <a:pPr lvl="1"/>
            <a:r>
              <a:rPr lang="en-US" sz="1800" dirty="0"/>
              <a:t>#97 – Transformation</a:t>
            </a:r>
          </a:p>
          <a:p>
            <a:pPr lvl="2"/>
            <a:r>
              <a:rPr lang="en-US" sz="1800" dirty="0"/>
              <a:t>Games create experiences and experiences change people.  </a:t>
            </a:r>
          </a:p>
        </p:txBody>
      </p:sp>
      <p:sp>
        <p:nvSpPr>
          <p:cNvPr id="5" name="TextBox 4"/>
          <p:cNvSpPr txBox="1"/>
          <p:nvPr/>
        </p:nvSpPr>
        <p:spPr>
          <a:xfrm>
            <a:off x="4966485" y="5900511"/>
            <a:ext cx="2785189" cy="369332"/>
          </a:xfrm>
          <a:prstGeom prst="rect">
            <a:avLst/>
          </a:prstGeom>
          <a:noFill/>
        </p:spPr>
        <p:txBody>
          <a:bodyPr wrap="square" rtlCol="0">
            <a:spAutoFit/>
          </a:bodyPr>
          <a:lstStyle/>
          <a:p>
            <a:r>
              <a:rPr lang="en-US" sz="900" dirty="0"/>
              <a:t>The Art of Game Design: A Book of Lenses, </a:t>
            </a:r>
            <a:br>
              <a:rPr lang="en-US" sz="900" dirty="0"/>
            </a:br>
            <a:r>
              <a:rPr lang="en-US" sz="900" dirty="0"/>
              <a:t>Schell, CRC Press, Boca Raton, FL, 2008</a:t>
            </a:r>
          </a:p>
        </p:txBody>
      </p:sp>
    </p:spTree>
    <p:extLst>
      <p:ext uri="{BB962C8B-B14F-4D97-AF65-F5344CB8AC3E}">
        <p14:creationId xmlns:p14="http://schemas.microsoft.com/office/powerpoint/2010/main" val="34275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198" y="2882902"/>
            <a:ext cx="5071190" cy="1369936"/>
          </a:xfrm>
        </p:spPr>
        <p:txBody>
          <a:bodyPr>
            <a:normAutofit/>
          </a:bodyPr>
          <a:lstStyle/>
          <a:p>
            <a:r>
              <a:rPr lang="en-US" dirty="0"/>
              <a:t>Stories of Real Games </a:t>
            </a:r>
          </a:p>
        </p:txBody>
      </p:sp>
    </p:spTree>
    <p:extLst>
      <p:ext uri="{BB962C8B-B14F-4D97-AF65-F5344CB8AC3E}">
        <p14:creationId xmlns:p14="http://schemas.microsoft.com/office/powerpoint/2010/main" val="4910722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&amp; Control </a:t>
            </a:r>
          </a:p>
        </p:txBody>
      </p:sp>
      <p:sp>
        <p:nvSpPr>
          <p:cNvPr id="3" name="Content Placeholder 2"/>
          <p:cNvSpPr>
            <a:spLocks noGrp="1"/>
          </p:cNvSpPr>
          <p:nvPr>
            <p:ph idx="1"/>
          </p:nvPr>
        </p:nvSpPr>
        <p:spPr>
          <a:xfrm>
            <a:off x="582930" y="1404258"/>
            <a:ext cx="6971756" cy="5529942"/>
          </a:xfrm>
        </p:spPr>
        <p:txBody>
          <a:bodyPr>
            <a:normAutofit/>
          </a:bodyPr>
          <a:lstStyle/>
          <a:p>
            <a:pPr marL="0" indent="0">
              <a:buNone/>
            </a:pPr>
            <a:r>
              <a:rPr lang="en-US" sz="2300" dirty="0">
                <a:solidFill>
                  <a:srgbClr val="7030A0"/>
                </a:solidFill>
              </a:rPr>
              <a:t>PEAs – process, entities, and attributes</a:t>
            </a:r>
          </a:p>
          <a:p>
            <a:r>
              <a:rPr lang="en-US" dirty="0"/>
              <a:t>Process provides the game with a natural action path and goal (Level 2 of 3D-ID© graphic) </a:t>
            </a:r>
          </a:p>
          <a:p>
            <a:r>
              <a:rPr lang="en-US" dirty="0"/>
              <a:t>Entities (Levels 3 &amp; 4) provide the game developer with: </a:t>
            </a:r>
          </a:p>
          <a:p>
            <a:pPr lvl="1"/>
            <a:r>
              <a:rPr lang="en-US" sz="1800" dirty="0"/>
              <a:t>Actors</a:t>
            </a:r>
          </a:p>
          <a:p>
            <a:pPr lvl="1"/>
            <a:r>
              <a:rPr lang="en-US" sz="1800" dirty="0"/>
              <a:t>Decisions for players to make</a:t>
            </a:r>
          </a:p>
          <a:p>
            <a:pPr lvl="1"/>
            <a:r>
              <a:rPr lang="en-US" sz="1800" dirty="0"/>
              <a:t>Tools to be acted upon during play</a:t>
            </a:r>
          </a:p>
          <a:p>
            <a:r>
              <a:rPr lang="en-US" dirty="0"/>
              <a:t>Attributes (Levels 5 &amp; 6) provide variables</a:t>
            </a:r>
            <a:br>
              <a:rPr lang="en-US" dirty="0"/>
            </a:br>
            <a:r>
              <a:rPr lang="en-US" dirty="0"/>
              <a:t>or conditions that change the player’s </a:t>
            </a:r>
            <a:br>
              <a:rPr lang="en-US" dirty="0"/>
            </a:br>
            <a:r>
              <a:rPr lang="en-US" dirty="0"/>
              <a:t>decisions and/or the outcome based on</a:t>
            </a:r>
            <a:br>
              <a:rPr lang="en-US" dirty="0"/>
            </a:br>
            <a:r>
              <a:rPr lang="en-US" dirty="0"/>
              <a:t>play</a:t>
            </a:r>
          </a:p>
          <a:p>
            <a:pPr marL="0" indent="0">
              <a:buNone/>
            </a:pPr>
            <a:r>
              <a:rPr lang="en-US" dirty="0"/>
              <a:t/>
            </a:r>
            <a:br>
              <a:rPr lang="en-US" dirty="0"/>
            </a:br>
            <a:r>
              <a:rPr lang="en-US" dirty="0">
                <a:solidFill>
                  <a:srgbClr val="7030A0"/>
                </a:solidFill>
              </a:rPr>
              <a:t>PEAs provide content structure to determine the essential decisions and actions a player must learn and demonstrate – this creates a map for where to apply control.</a:t>
            </a:r>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r="22026"/>
          <a:stretch>
            <a:fillRect/>
          </a:stretch>
        </p:blipFill>
        <p:spPr bwMode="auto">
          <a:xfrm>
            <a:off x="5468465" y="3208564"/>
            <a:ext cx="2390189" cy="1741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3160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923" y="349712"/>
            <a:ext cx="6652260" cy="990600"/>
          </a:xfrm>
        </p:spPr>
        <p:txBody>
          <a:bodyPr>
            <a:normAutofit/>
          </a:bodyPr>
          <a:lstStyle/>
          <a:p>
            <a:r>
              <a:rPr lang="en-US" sz="2400" dirty="0"/>
              <a:t>DataQuest: The HNAM Millennium Data Architecture Game©</a:t>
            </a:r>
          </a:p>
        </p:txBody>
      </p:sp>
      <p:sp>
        <p:nvSpPr>
          <p:cNvPr id="3" name="Content Placeholder 2"/>
          <p:cNvSpPr>
            <a:spLocks noGrp="1"/>
          </p:cNvSpPr>
          <p:nvPr>
            <p:ph idx="1"/>
          </p:nvPr>
        </p:nvSpPr>
        <p:spPr>
          <a:xfrm>
            <a:off x="522923" y="2757417"/>
            <a:ext cx="7406640" cy="1338766"/>
          </a:xfrm>
        </p:spPr>
        <p:txBody>
          <a:bodyPr>
            <a:noAutofit/>
          </a:bodyPr>
          <a:lstStyle/>
          <a:p>
            <a:r>
              <a:rPr lang="en-US" dirty="0"/>
              <a:t>In the conversation, each piece could be dragged and dropped anywhere on the board and could be connected to any other piece in any order. The assessment was the ability to get to the right answer (shown here) is the that gets to the database.</a:t>
            </a:r>
          </a:p>
          <a:p>
            <a:r>
              <a:rPr lang="en-US" dirty="0"/>
              <a:t>At the database (lakes), the airplane could fly to any lake (data table) in any order and any fish (data field) could be clicked, even though only one set of data matched the requested goal once the (assessed goal) was met more levels were available</a:t>
            </a:r>
          </a:p>
          <a:p>
            <a:r>
              <a:rPr lang="en-US" dirty="0"/>
              <a:t>Right clicking on any game piece or lake provided attribute-type information  </a:t>
            </a:r>
          </a:p>
          <a:p>
            <a:r>
              <a:rPr lang="en-US" dirty="0"/>
              <a:t>Too hard to get started -- too much randomness required at the beginning; we added tutorials, helps, summary videos, FAQs  as “controls” that learners could self-select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202" y="1217483"/>
            <a:ext cx="1679831" cy="128072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7473" y="1126220"/>
            <a:ext cx="1751258" cy="133107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1796" y="1974957"/>
            <a:ext cx="214063" cy="14950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73982" y="1517663"/>
            <a:ext cx="202591" cy="274094"/>
          </a:xfrm>
          <a:prstGeom prst="rect">
            <a:avLst/>
          </a:prstGeom>
        </p:spPr>
      </p:pic>
      <p:sp>
        <p:nvSpPr>
          <p:cNvPr id="4" name="TextBox 3"/>
          <p:cNvSpPr txBox="1"/>
          <p:nvPr/>
        </p:nvSpPr>
        <p:spPr>
          <a:xfrm>
            <a:off x="875469" y="2526584"/>
            <a:ext cx="2087339" cy="253916"/>
          </a:xfrm>
          <a:prstGeom prst="rect">
            <a:avLst/>
          </a:prstGeom>
          <a:noFill/>
        </p:spPr>
        <p:txBody>
          <a:bodyPr wrap="square" rtlCol="0">
            <a:spAutoFit/>
          </a:bodyPr>
          <a:lstStyle/>
          <a:p>
            <a:r>
              <a:rPr lang="en-US" sz="1050" b="1" dirty="0"/>
              <a:t>HNAM Conversation </a:t>
            </a:r>
          </a:p>
        </p:txBody>
      </p:sp>
      <p:sp>
        <p:nvSpPr>
          <p:cNvPr id="9" name="TextBox 8"/>
          <p:cNvSpPr txBox="1"/>
          <p:nvPr/>
        </p:nvSpPr>
        <p:spPr>
          <a:xfrm>
            <a:off x="4367473" y="2425185"/>
            <a:ext cx="2087339" cy="253916"/>
          </a:xfrm>
          <a:prstGeom prst="rect">
            <a:avLst/>
          </a:prstGeom>
          <a:noFill/>
        </p:spPr>
        <p:txBody>
          <a:bodyPr wrap="square" rtlCol="0">
            <a:spAutoFit/>
          </a:bodyPr>
          <a:lstStyle/>
          <a:p>
            <a:r>
              <a:rPr lang="en-US" sz="1050" b="1" dirty="0"/>
              <a:t>HNAM Data Request</a:t>
            </a:r>
          </a:p>
        </p:txBody>
      </p:sp>
    </p:spTree>
    <p:extLst>
      <p:ext uri="{BB962C8B-B14F-4D97-AF65-F5344CB8AC3E}">
        <p14:creationId xmlns:p14="http://schemas.microsoft.com/office/powerpoint/2010/main" val="316023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5E-6 -1.11111E-6 L 2.5E-6 0.00023 C -0.01771 0.00417 -0.01111 0.0037 -0.03577 0.00139 C -0.03785 0.00116 -0.04167 -0.00208 -0.04306 -0.00278 C -0.04393 -0.00347 -0.04497 -0.0037 -0.04601 -0.00417 C -0.05417 -0.01134 -0.05052 -0.00741 -0.05729 -0.01643 C -0.05799 -0.01736 -0.05886 -0.01805 -0.05938 -0.01921 C -0.06007 -0.0206 -0.06042 -0.02222 -0.06146 -0.02338 C -0.06216 -0.02407 -0.06702 -0.02708 -0.06858 -0.02731 C -0.07257 -0.02801 -0.07674 -0.02824 -0.08073 -0.0287 C -0.08993 -0.03171 -0.08629 -0.03264 -0.09202 -0.03009 C -0.09236 -0.02778 -0.09236 -0.02546 -0.09306 -0.02338 C -0.09427 -0.01875 -0.09983 -0.01389 -0.10122 -0.01111 C -0.10365 -0.00602 -0.10209 -0.00764 -0.10521 -0.00555 L -0.10521 -0.00532 " pathEditMode="relative" rAng="0" ptsTypes="AAAAAAAAAAAAAAA">
                                      <p:cBhvr>
                                        <p:cTn id="6" dur="2000" fill="hold"/>
                                        <p:tgtEl>
                                          <p:spTgt spid="7"/>
                                        </p:tgtEl>
                                        <p:attrNameLst>
                                          <p:attrName>ppt_x</p:attrName>
                                          <p:attrName>ppt_y</p:attrName>
                                        </p:attrNameLst>
                                      </p:cBhvr>
                                      <p:rCtr x="-5260" y="-1435"/>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45140" y="109226"/>
            <a:ext cx="6470060" cy="990600"/>
          </a:xfrm>
        </p:spPr>
        <p:txBody>
          <a:bodyPr>
            <a:normAutofit fontScale="90000"/>
          </a:bodyPr>
          <a:lstStyle/>
          <a:p>
            <a:r>
              <a:rPr lang="en-US" dirty="0"/>
              <a:t>International Logistics Game ©</a:t>
            </a:r>
          </a:p>
        </p:txBody>
      </p:sp>
      <p:sp>
        <p:nvSpPr>
          <p:cNvPr id="3" name="Content Placeholder 2"/>
          <p:cNvSpPr>
            <a:spLocks noGrp="1"/>
          </p:cNvSpPr>
          <p:nvPr>
            <p:ph idx="1"/>
          </p:nvPr>
        </p:nvSpPr>
        <p:spPr>
          <a:xfrm>
            <a:off x="578303" y="739815"/>
            <a:ext cx="7999640" cy="2528117"/>
          </a:xfrm>
        </p:spPr>
        <p:txBody>
          <a:bodyPr>
            <a:noAutofit/>
          </a:bodyPr>
          <a:lstStyle/>
          <a:p>
            <a:r>
              <a:rPr lang="en-US" dirty="0"/>
              <a:t>A live-classroom, board game played with dice and </a:t>
            </a:r>
            <a:br>
              <a:rPr lang="en-US" dirty="0"/>
            </a:br>
            <a:r>
              <a:rPr lang="en-US" dirty="0"/>
              <a:t>rules similar to Monopoly; however each trip around </a:t>
            </a:r>
            <a:br>
              <a:rPr lang="en-US" dirty="0"/>
            </a:br>
            <a:r>
              <a:rPr lang="en-US" dirty="0"/>
              <a:t>the outer board created (process) movement forward </a:t>
            </a:r>
            <a:br>
              <a:rPr lang="en-US" dirty="0"/>
            </a:br>
            <a:r>
              <a:rPr lang="en-US" dirty="0"/>
              <a:t>on the inner board.  </a:t>
            </a:r>
          </a:p>
          <a:p>
            <a:r>
              <a:rPr lang="en-US" dirty="0"/>
              <a:t>Goal was to move supplies from vendor (upper left of inner board) </a:t>
            </a:r>
            <a:br>
              <a:rPr lang="en-US" dirty="0"/>
            </a:br>
            <a:r>
              <a:rPr lang="en-US" dirty="0"/>
              <a:t>to corporate (mid-point right of inner board) and from corporate to seller (lower left of inner board).  </a:t>
            </a:r>
          </a:p>
          <a:p>
            <a:r>
              <a:rPr lang="en-US" dirty="0"/>
              <a:t>Player’s challenge was to “overcome” the logistics issues found around the board in the card deck. </a:t>
            </a:r>
          </a:p>
          <a:p>
            <a:r>
              <a:rPr lang="en-US" dirty="0"/>
              <a:t>Key non-play challenge: Where to place the game within a workshop taught by subject expert presenter.</a:t>
            </a:r>
          </a:p>
          <a:p>
            <a:pPr lvl="1">
              <a:spcBef>
                <a:spcPts val="0"/>
              </a:spcBef>
            </a:pPr>
            <a:r>
              <a:rPr lang="en-US" dirty="0"/>
              <a:t>Presenter wanted to lecture first, then play in order to consolidate learning</a:t>
            </a:r>
          </a:p>
          <a:p>
            <a:pPr lvl="1">
              <a:spcBef>
                <a:spcPts val="0"/>
              </a:spcBef>
            </a:pPr>
            <a:r>
              <a:rPr lang="en-US" dirty="0"/>
              <a:t>Presenter did not trust learners to come with enough skills to “get” key points in the game</a:t>
            </a:r>
          </a:p>
          <a:p>
            <a:pPr lvl="1">
              <a:spcBef>
                <a:spcPts val="0"/>
              </a:spcBef>
            </a:pPr>
            <a:r>
              <a:rPr lang="en-US" dirty="0"/>
              <a:t>Presenter did not trust the randomness of game to give learners experience with majority of skills in the game</a:t>
            </a:r>
          </a:p>
          <a:p>
            <a:pPr lvl="1">
              <a:spcBef>
                <a:spcPts val="0"/>
              </a:spcBef>
            </a:pPr>
            <a:r>
              <a:rPr lang="en-US" dirty="0"/>
              <a:t>Presenter needed to control the learning</a:t>
            </a:r>
          </a:p>
          <a:p>
            <a:r>
              <a:rPr lang="en-US" dirty="0"/>
              <a:t>During pilot, the learners recommended putting Round 1 of the game first, followed by lecture and discussion, followed by Round 2.</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0517" y="472291"/>
            <a:ext cx="1583039" cy="1255069"/>
          </a:xfrm>
          <a:prstGeom prst="rect">
            <a:avLst/>
          </a:prstGeom>
        </p:spPr>
      </p:pic>
    </p:spTree>
    <p:extLst>
      <p:ext uri="{BB962C8B-B14F-4D97-AF65-F5344CB8AC3E}">
        <p14:creationId xmlns:p14="http://schemas.microsoft.com/office/powerpoint/2010/main" val="168004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081" y="392254"/>
            <a:ext cx="6404747" cy="990600"/>
          </a:xfrm>
        </p:spPr>
        <p:txBody>
          <a:bodyPr>
            <a:normAutofit/>
          </a:bodyPr>
          <a:lstStyle/>
          <a:p>
            <a:r>
              <a:rPr lang="en-US" dirty="0"/>
              <a:t>It’s All About the Assessment</a:t>
            </a:r>
          </a:p>
        </p:txBody>
      </p:sp>
      <p:sp>
        <p:nvSpPr>
          <p:cNvPr id="3" name="Content Placeholder 2"/>
          <p:cNvSpPr>
            <a:spLocks noGrp="1"/>
          </p:cNvSpPr>
          <p:nvPr>
            <p:ph idx="1"/>
          </p:nvPr>
        </p:nvSpPr>
        <p:spPr>
          <a:xfrm>
            <a:off x="660081" y="1240560"/>
            <a:ext cx="7787233" cy="2460584"/>
          </a:xfrm>
        </p:spPr>
        <p:txBody>
          <a:bodyPr>
            <a:noAutofit/>
          </a:bodyPr>
          <a:lstStyle/>
          <a:p>
            <a:r>
              <a:rPr lang="en-US" dirty="0"/>
              <a:t>One complex elearning project with 7 different sub modules offered the opportunity to “upgrade” the learner assessment at the end of the course from a multiple choice exam to a </a:t>
            </a:r>
            <a:r>
              <a:rPr lang="en-US" dirty="0" smtClean="0"/>
              <a:t>trivia quiz </a:t>
            </a:r>
            <a:r>
              <a:rPr lang="en-US" dirty="0"/>
              <a:t>show style game-based exam.  We had fun setting up a Jeopardy style game with 7 different “categories” and 5 questions per category.  Pass = 100% (with as many retakes as you needed)</a:t>
            </a:r>
          </a:p>
          <a:p>
            <a:r>
              <a:rPr lang="en-US" dirty="0"/>
              <a:t>Military game placed the player in a submarine being approached by a potentially “unfriendly boogie.”  The Player’s job was to defuse the situation by setting up the ballistic trajectory between the good guy and the bad guy before the “boogie” got off its first salvo.  Players had to arm the torpedoes with the right longitude/latitude/depth information for a hit by:</a:t>
            </a:r>
          </a:p>
          <a:p>
            <a:pPr lvl="1">
              <a:spcBef>
                <a:spcPts val="0"/>
              </a:spcBef>
            </a:pPr>
            <a:r>
              <a:rPr lang="en-US" dirty="0"/>
              <a:t>Identifying their current location on a world map and enter those coordinates</a:t>
            </a:r>
          </a:p>
          <a:p>
            <a:pPr lvl="1">
              <a:spcBef>
                <a:spcPts val="0"/>
              </a:spcBef>
            </a:pPr>
            <a:r>
              <a:rPr lang="en-US" dirty="0"/>
              <a:t>Identifying the “boogie’s” location on a world map and enter those</a:t>
            </a:r>
          </a:p>
          <a:p>
            <a:pPr lvl="2">
              <a:spcBef>
                <a:spcPts val="0"/>
              </a:spcBef>
            </a:pPr>
            <a:r>
              <a:rPr lang="en-US" dirty="0"/>
              <a:t>Identifying the type of “boogie” (size, speed, country of origin)</a:t>
            </a:r>
          </a:p>
          <a:p>
            <a:pPr lvl="1">
              <a:spcBef>
                <a:spcPts val="0"/>
              </a:spcBef>
            </a:pPr>
            <a:r>
              <a:rPr lang="en-US" dirty="0"/>
              <a:t>Entering defining elements of the torpedo (length, weight, class) and the boogies depth</a:t>
            </a:r>
          </a:p>
          <a:p>
            <a:pPr lvl="1">
              <a:spcBef>
                <a:spcPts val="0"/>
              </a:spcBef>
            </a:pPr>
            <a:r>
              <a:rPr lang="en-US" dirty="0"/>
              <a:t>Only then could they determine that is was friendly and hold fire or firing if it wasn’t</a:t>
            </a:r>
          </a:p>
        </p:txBody>
      </p:sp>
    </p:spTree>
    <p:extLst>
      <p:ext uri="{BB962C8B-B14F-4D97-AF65-F5344CB8AC3E}">
        <p14:creationId xmlns:p14="http://schemas.microsoft.com/office/powerpoint/2010/main" val="41188345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597" y="313161"/>
            <a:ext cx="7455218" cy="990600"/>
          </a:xfrm>
        </p:spPr>
        <p:txBody>
          <a:bodyPr>
            <a:normAutofit/>
          </a:bodyPr>
          <a:lstStyle/>
          <a:p>
            <a:r>
              <a:rPr lang="en-US" sz="2400" dirty="0"/>
              <a:t>Augment Reality (A/R) &amp; Virtual Reality (V/R)</a:t>
            </a:r>
          </a:p>
        </p:txBody>
      </p:sp>
      <p:sp>
        <p:nvSpPr>
          <p:cNvPr id="3" name="Content Placeholder 2"/>
          <p:cNvSpPr>
            <a:spLocks noGrp="1"/>
          </p:cNvSpPr>
          <p:nvPr>
            <p:ph idx="1"/>
          </p:nvPr>
        </p:nvSpPr>
        <p:spPr>
          <a:xfrm>
            <a:off x="530295" y="862360"/>
            <a:ext cx="7003733" cy="2528117"/>
          </a:xfrm>
        </p:spPr>
        <p:txBody>
          <a:bodyPr>
            <a:noAutofit/>
          </a:bodyPr>
          <a:lstStyle/>
          <a:p>
            <a:pPr>
              <a:spcBef>
                <a:spcPts val="0"/>
              </a:spcBef>
            </a:pPr>
            <a:r>
              <a:rPr lang="en-US" dirty="0"/>
              <a:t>The </a:t>
            </a:r>
            <a:r>
              <a:rPr lang="en-US" dirty="0">
                <a:hlinkClick r:id="rId3"/>
              </a:rPr>
              <a:t>V/R zero-gravity chemistry lab</a:t>
            </a:r>
            <a:endParaRPr lang="en-US" dirty="0"/>
          </a:p>
          <a:p>
            <a:pPr lvl="1">
              <a:spcBef>
                <a:spcPts val="0"/>
              </a:spcBef>
            </a:pPr>
            <a:r>
              <a:rPr lang="en-US" sz="1800" dirty="0"/>
              <a:t>Using a game controller </a:t>
            </a:r>
          </a:p>
          <a:p>
            <a:pPr lvl="2">
              <a:spcBef>
                <a:spcPts val="0"/>
              </a:spcBef>
            </a:pPr>
            <a:r>
              <a:rPr lang="en-US" sz="1800" dirty="0"/>
              <a:t>Select and mix volatile chemicals </a:t>
            </a:r>
          </a:p>
          <a:p>
            <a:pPr lvl="2">
              <a:spcBef>
                <a:spcPts val="0"/>
              </a:spcBef>
            </a:pPr>
            <a:r>
              <a:rPr lang="en-US" sz="1800" dirty="0"/>
              <a:t>Drop breakables and clean up deadly acids</a:t>
            </a:r>
          </a:p>
          <a:p>
            <a:pPr lvl="2">
              <a:spcBef>
                <a:spcPts val="0"/>
              </a:spcBef>
            </a:pPr>
            <a:r>
              <a:rPr lang="en-US" sz="1800" dirty="0"/>
              <a:t>Invent new compounds with specific chemical characteristics</a:t>
            </a:r>
            <a:br>
              <a:rPr lang="en-US" sz="1800" dirty="0"/>
            </a:br>
            <a:endParaRPr lang="en-US" sz="1800" dirty="0"/>
          </a:p>
          <a:p>
            <a:pPr>
              <a:spcBef>
                <a:spcPts val="0"/>
              </a:spcBef>
            </a:pPr>
            <a:r>
              <a:rPr lang="en-US" dirty="0"/>
              <a:t> The A/R Monster Truck Design</a:t>
            </a:r>
          </a:p>
          <a:p>
            <a:pPr lvl="1">
              <a:spcBef>
                <a:spcPts val="0"/>
              </a:spcBef>
            </a:pPr>
            <a:r>
              <a:rPr lang="en-US" sz="1800" dirty="0"/>
              <a:t>Redesign motor parts in a truck</a:t>
            </a:r>
          </a:p>
          <a:p>
            <a:pPr lvl="1">
              <a:spcBef>
                <a:spcPts val="0"/>
              </a:spcBef>
            </a:pPr>
            <a:r>
              <a:rPr lang="en-US" sz="1800" dirty="0"/>
              <a:t>Check whether new design works</a:t>
            </a:r>
          </a:p>
          <a:p>
            <a:pPr lvl="1">
              <a:spcBef>
                <a:spcPts val="0"/>
              </a:spcBef>
            </a:pPr>
            <a:r>
              <a:rPr lang="en-US" sz="1800" dirty="0"/>
              <a:t>Audit a service event</a:t>
            </a:r>
            <a:br>
              <a:rPr lang="en-US" sz="1800" dirty="0"/>
            </a:br>
            <a:endParaRPr lang="en-US" sz="18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1361" y="991160"/>
            <a:ext cx="1241652" cy="1042988"/>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1526" y="702324"/>
            <a:ext cx="863730" cy="1202874"/>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31362" y="2826537"/>
            <a:ext cx="1602666" cy="1253938"/>
          </a:xfrm>
          <a:prstGeom prst="rect">
            <a:avLst/>
          </a:prstGeom>
        </p:spPr>
      </p:pic>
    </p:spTree>
    <p:extLst>
      <p:ext uri="{BB962C8B-B14F-4D97-AF65-F5344CB8AC3E}">
        <p14:creationId xmlns:p14="http://schemas.microsoft.com/office/powerpoint/2010/main" val="2977112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Find a seat please</a:t>
            </a:r>
          </a:p>
        </p:txBody>
      </p:sp>
      <p:sp>
        <p:nvSpPr>
          <p:cNvPr id="3" name="Subtitle 2"/>
          <p:cNvSpPr>
            <a:spLocks noGrp="1"/>
          </p:cNvSpPr>
          <p:nvPr>
            <p:ph type="subTitle" idx="1"/>
          </p:nvPr>
        </p:nvSpPr>
        <p:spPr/>
        <p:txBody>
          <a:bodyPr/>
          <a:lstStyle/>
          <a:p>
            <a:r>
              <a:rPr lang="en-US" dirty="0"/>
              <a:t>Thanks for playing the </a:t>
            </a:r>
            <a:r>
              <a:rPr lang="en-US" b="1" i="1" dirty="0"/>
              <a:t>Random Success Game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5920" y="1554149"/>
            <a:ext cx="1295394" cy="1295394"/>
          </a:xfrm>
          <a:prstGeom prst="rect">
            <a:avLst/>
          </a:prstGeom>
        </p:spPr>
      </p:pic>
    </p:spTree>
    <p:extLst>
      <p:ext uri="{BB962C8B-B14F-4D97-AF65-F5344CB8AC3E}">
        <p14:creationId xmlns:p14="http://schemas.microsoft.com/office/powerpoint/2010/main" val="3447799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579120"/>
            <a:ext cx="6347713" cy="1320800"/>
          </a:xfrm>
        </p:spPr>
        <p:txBody>
          <a:bodyPr/>
          <a:lstStyle/>
          <a:p>
            <a:r>
              <a:rPr lang="en-US" dirty="0"/>
              <a:t>Simulations </a:t>
            </a:r>
          </a:p>
        </p:txBody>
      </p:sp>
      <p:sp>
        <p:nvSpPr>
          <p:cNvPr id="3" name="Content Placeholder 2"/>
          <p:cNvSpPr>
            <a:spLocks noGrp="1"/>
          </p:cNvSpPr>
          <p:nvPr>
            <p:ph idx="1"/>
          </p:nvPr>
        </p:nvSpPr>
        <p:spPr>
          <a:xfrm>
            <a:off x="609598" y="1550990"/>
            <a:ext cx="6347714" cy="3880773"/>
          </a:xfrm>
        </p:spPr>
        <p:txBody>
          <a:bodyPr>
            <a:normAutofit/>
          </a:bodyPr>
          <a:lstStyle/>
          <a:p>
            <a:r>
              <a:rPr lang="en-US" dirty="0"/>
              <a:t>Healthcare examples</a:t>
            </a:r>
          </a:p>
          <a:p>
            <a:pPr lvl="1"/>
            <a:r>
              <a:rPr lang="en-US" sz="1800" dirty="0"/>
              <a:t>Onsite labs that simulate specific situations</a:t>
            </a:r>
          </a:p>
          <a:p>
            <a:pPr lvl="2"/>
            <a:r>
              <a:rPr lang="en-US" sz="1800" dirty="0"/>
              <a:t>Child birth</a:t>
            </a:r>
          </a:p>
          <a:p>
            <a:pPr lvl="2"/>
            <a:r>
              <a:rPr lang="en-US" sz="1800" dirty="0"/>
              <a:t>Surgery </a:t>
            </a:r>
          </a:p>
          <a:p>
            <a:pPr lvl="2"/>
            <a:r>
              <a:rPr lang="en-US" sz="1800" dirty="0"/>
              <a:t>Code Blue </a:t>
            </a:r>
          </a:p>
          <a:p>
            <a:pPr lvl="1"/>
            <a:r>
              <a:rPr lang="en-US" sz="1800" dirty="0"/>
              <a:t>Online events </a:t>
            </a:r>
          </a:p>
          <a:p>
            <a:pPr lvl="2"/>
            <a:r>
              <a:rPr lang="en-US" sz="1800" dirty="0"/>
              <a:t>Demo – Dennis Glenn</a:t>
            </a:r>
            <a:br>
              <a:rPr lang="en-US" sz="1800" dirty="0"/>
            </a:br>
            <a:r>
              <a:rPr lang="en-US" sz="1800" dirty="0"/>
              <a:t>President, Dennis Glenn LLC</a:t>
            </a:r>
          </a:p>
        </p:txBody>
      </p:sp>
    </p:spTree>
    <p:extLst>
      <p:ext uri="{BB962C8B-B14F-4D97-AF65-F5344CB8AC3E}">
        <p14:creationId xmlns:p14="http://schemas.microsoft.com/office/powerpoint/2010/main" val="28786710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ABA2EE-2DB9-4F0E-9097-C6845D66BAFB}"/>
              </a:ext>
            </a:extLst>
          </p:cNvPr>
          <p:cNvSpPr>
            <a:spLocks noGrp="1"/>
          </p:cNvSpPr>
          <p:nvPr>
            <p:ph type="title"/>
          </p:nvPr>
        </p:nvSpPr>
        <p:spPr/>
        <p:txBody>
          <a:bodyPr/>
          <a:lstStyle/>
          <a:p>
            <a:r>
              <a:rPr lang="en-US" dirty="0"/>
              <a:t>Simulations </a:t>
            </a:r>
          </a:p>
        </p:txBody>
      </p:sp>
      <p:pic>
        <p:nvPicPr>
          <p:cNvPr id="4" name="Content Placeholder 3">
            <a:extLst>
              <a:ext uri="{FF2B5EF4-FFF2-40B4-BE49-F238E27FC236}">
                <a16:creationId xmlns="" xmlns:a16="http://schemas.microsoft.com/office/drawing/2014/main" id="{7A7883F6-46ED-4A71-8E87-BB3680870289}"/>
              </a:ext>
            </a:extLst>
          </p:cNvPr>
          <p:cNvPicPr>
            <a:picLocks noGrp="1" noChangeAspect="1"/>
          </p:cNvPicPr>
          <p:nvPr>
            <p:ph idx="1"/>
          </p:nvPr>
        </p:nvPicPr>
        <p:blipFill>
          <a:blip r:embed="rId3"/>
          <a:stretch>
            <a:fillRect/>
          </a:stretch>
        </p:blipFill>
        <p:spPr>
          <a:xfrm>
            <a:off x="105810" y="1371601"/>
            <a:ext cx="8913499" cy="4876799"/>
          </a:xfrm>
          <a:prstGeom prst="rect">
            <a:avLst/>
          </a:prstGeom>
        </p:spPr>
      </p:pic>
    </p:spTree>
    <p:extLst>
      <p:ext uri="{BB962C8B-B14F-4D97-AF65-F5344CB8AC3E}">
        <p14:creationId xmlns:p14="http://schemas.microsoft.com/office/powerpoint/2010/main" val="534195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CE22D1A4-F283-4DB9-BAA3-7DBF5403BE32}"/>
              </a:ext>
            </a:extLst>
          </p:cNvPr>
          <p:cNvSpPr>
            <a:spLocks noGrp="1"/>
          </p:cNvSpPr>
          <p:nvPr>
            <p:ph type="ftr" sz="quarter" idx="11"/>
          </p:nvPr>
        </p:nvSpPr>
        <p:spPr>
          <a:xfrm>
            <a:off x="3075709" y="6041363"/>
            <a:ext cx="5334000" cy="365125"/>
          </a:xfrm>
        </p:spPr>
        <p:txBody>
          <a:bodyPr/>
          <a:lstStyle/>
          <a:p>
            <a:r>
              <a:rPr lang="en-US" dirty="0"/>
              <a:t>copyright 2018 / Dennis Glenn, MFA</a:t>
            </a:r>
          </a:p>
        </p:txBody>
      </p:sp>
      <p:pic>
        <p:nvPicPr>
          <p:cNvPr id="11" name="Picture 10">
            <a:extLst>
              <a:ext uri="{FF2B5EF4-FFF2-40B4-BE49-F238E27FC236}">
                <a16:creationId xmlns="" xmlns:a16="http://schemas.microsoft.com/office/drawing/2014/main" id="{9EAF9993-7150-4E0D-A557-C20849191F16}"/>
              </a:ext>
            </a:extLst>
          </p:cNvPr>
          <p:cNvPicPr>
            <a:picLocks noChangeAspect="1"/>
          </p:cNvPicPr>
          <p:nvPr/>
        </p:nvPicPr>
        <p:blipFill>
          <a:blip r:embed="rId3"/>
          <a:stretch>
            <a:fillRect/>
          </a:stretch>
        </p:blipFill>
        <p:spPr>
          <a:xfrm>
            <a:off x="1143000" y="1849828"/>
            <a:ext cx="6858000" cy="3870440"/>
          </a:xfrm>
          <a:prstGeom prst="rect">
            <a:avLst/>
          </a:prstGeom>
        </p:spPr>
      </p:pic>
      <p:pic>
        <p:nvPicPr>
          <p:cNvPr id="12" name="Picture 11">
            <a:extLst>
              <a:ext uri="{FF2B5EF4-FFF2-40B4-BE49-F238E27FC236}">
                <a16:creationId xmlns="" xmlns:a16="http://schemas.microsoft.com/office/drawing/2014/main" id="{5DEA9DD2-4DF8-4A29-B2D5-23776FBCDB70}"/>
              </a:ext>
            </a:extLst>
          </p:cNvPr>
          <p:cNvPicPr>
            <a:picLocks noChangeAspect="1"/>
          </p:cNvPicPr>
          <p:nvPr/>
        </p:nvPicPr>
        <p:blipFill>
          <a:blip r:embed="rId4"/>
          <a:stretch>
            <a:fillRect/>
          </a:stretch>
        </p:blipFill>
        <p:spPr>
          <a:xfrm>
            <a:off x="1539858" y="1043019"/>
            <a:ext cx="5609088" cy="485714"/>
          </a:xfrm>
          <a:prstGeom prst="rect">
            <a:avLst/>
          </a:prstGeom>
        </p:spPr>
      </p:pic>
      <p:sp>
        <p:nvSpPr>
          <p:cNvPr id="2" name="Rectangle 1">
            <a:extLst>
              <a:ext uri="{FF2B5EF4-FFF2-40B4-BE49-F238E27FC236}">
                <a16:creationId xmlns="" xmlns:a16="http://schemas.microsoft.com/office/drawing/2014/main" id="{CA0EF806-0B83-436A-844D-E88D35F11CDE}"/>
              </a:ext>
            </a:extLst>
          </p:cNvPr>
          <p:cNvSpPr/>
          <p:nvPr/>
        </p:nvSpPr>
        <p:spPr>
          <a:xfrm>
            <a:off x="633670" y="304800"/>
            <a:ext cx="4622973" cy="369332"/>
          </a:xfrm>
          <a:prstGeom prst="rect">
            <a:avLst/>
          </a:prstGeom>
        </p:spPr>
        <p:txBody>
          <a:bodyPr wrap="square">
            <a:spAutoFit/>
          </a:bodyPr>
          <a:lstStyle/>
          <a:p>
            <a:r>
              <a:rPr lang="en-US" dirty="0">
                <a:solidFill>
                  <a:schemeClr val="accent1">
                    <a:lumMod val="60000"/>
                    <a:lumOff val="40000"/>
                  </a:schemeClr>
                </a:solidFill>
              </a:rPr>
              <a:t>Simulations</a:t>
            </a:r>
          </a:p>
        </p:txBody>
      </p:sp>
    </p:spTree>
    <p:extLst>
      <p:ext uri="{BB962C8B-B14F-4D97-AF65-F5344CB8AC3E}">
        <p14:creationId xmlns:p14="http://schemas.microsoft.com/office/powerpoint/2010/main" val="2157980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4428" y="3929463"/>
            <a:ext cx="1005167" cy="1005167"/>
          </a:xfrm>
          <a:prstGeom prst="rect">
            <a:avLst/>
          </a:prstGeom>
        </p:spPr>
      </p:pic>
      <p:sp>
        <p:nvSpPr>
          <p:cNvPr id="2" name="Title 1"/>
          <p:cNvSpPr>
            <a:spLocks noGrp="1"/>
          </p:cNvSpPr>
          <p:nvPr>
            <p:ph type="title"/>
          </p:nvPr>
        </p:nvSpPr>
        <p:spPr>
          <a:xfrm>
            <a:off x="508001" y="359228"/>
            <a:ext cx="6347713" cy="598714"/>
          </a:xfrm>
        </p:spPr>
        <p:txBody>
          <a:bodyPr>
            <a:normAutofit fontScale="90000"/>
          </a:bodyPr>
          <a:lstStyle/>
          <a:p>
            <a:r>
              <a:rPr lang="en-US" dirty="0"/>
              <a:t>Gamification </a:t>
            </a:r>
          </a:p>
        </p:txBody>
      </p:sp>
      <p:sp>
        <p:nvSpPr>
          <p:cNvPr id="3" name="Content Placeholder 2"/>
          <p:cNvSpPr>
            <a:spLocks noGrp="1"/>
          </p:cNvSpPr>
          <p:nvPr>
            <p:ph idx="1"/>
          </p:nvPr>
        </p:nvSpPr>
        <p:spPr>
          <a:xfrm>
            <a:off x="736601" y="1075987"/>
            <a:ext cx="6447501" cy="2910580"/>
          </a:xfrm>
        </p:spPr>
        <p:txBody>
          <a:bodyPr>
            <a:noAutofit/>
          </a:bodyPr>
          <a:lstStyle/>
          <a:p>
            <a:r>
              <a:rPr lang="en-US" dirty="0"/>
              <a:t>Essentially a loyalty program that draws learners forward through content </a:t>
            </a:r>
          </a:p>
          <a:p>
            <a:r>
              <a:rPr lang="en-US" dirty="0"/>
              <a:t>Often used for sales and customer support roles </a:t>
            </a:r>
          </a:p>
          <a:p>
            <a:r>
              <a:rPr lang="en-US" dirty="0"/>
              <a:t>Games provide a light-hearted way to test knowledge</a:t>
            </a:r>
          </a:p>
          <a:p>
            <a:pPr lvl="1"/>
            <a:r>
              <a:rPr lang="en-US" sz="1800" dirty="0"/>
              <a:t>Games frequently shoot aliens or cartoon characters in order for the learner to receive a question or as a reward for answering a question right</a:t>
            </a:r>
          </a:p>
          <a:p>
            <a:pPr lvl="1"/>
            <a:r>
              <a:rPr lang="en-US" sz="1800" dirty="0"/>
              <a:t>Games often use quiz show formats </a:t>
            </a:r>
          </a:p>
          <a:p>
            <a:pPr lvl="1"/>
            <a:r>
              <a:rPr lang="en-US" sz="1800" dirty="0"/>
              <a:t>Game skills have no relationship to work </a:t>
            </a:r>
            <a:br>
              <a:rPr lang="en-US" sz="1800" dirty="0"/>
            </a:br>
            <a:r>
              <a:rPr lang="en-US" sz="1800" dirty="0"/>
              <a:t>knowledge or skills </a:t>
            </a:r>
          </a:p>
          <a:p>
            <a:pPr lvl="1"/>
            <a:r>
              <a:rPr lang="en-US" sz="1800" dirty="0"/>
              <a:t>Do not used PEAs  </a:t>
            </a:r>
          </a:p>
          <a:p>
            <a:r>
              <a:rPr lang="en-US" dirty="0"/>
              <a:t>Leaderboards provide feedback on who receives highest scores (creates a degree of competition)</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5972" y="4749573"/>
            <a:ext cx="1340428" cy="1009500"/>
          </a:xfrm>
          <a:prstGeom prst="rect">
            <a:avLst/>
          </a:prstGeom>
        </p:spPr>
      </p:pic>
    </p:spTree>
    <p:extLst>
      <p:ext uri="{BB962C8B-B14F-4D97-AF65-F5344CB8AC3E}">
        <p14:creationId xmlns:p14="http://schemas.microsoft.com/office/powerpoint/2010/main" val="14468811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183" y="372056"/>
            <a:ext cx="6009919" cy="606490"/>
          </a:xfrm>
        </p:spPr>
        <p:txBody>
          <a:bodyPr>
            <a:normAutofit fontScale="90000"/>
          </a:bodyPr>
          <a:lstStyle/>
          <a:p>
            <a:r>
              <a:rPr lang="en-US" dirty="0"/>
              <a:t>Collective Wisdom Exercise</a:t>
            </a: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flipH="1">
            <a:off x="717605" y="3262364"/>
            <a:ext cx="2446954" cy="2094902"/>
          </a:xfrm>
        </p:spPr>
      </p:pic>
      <p:pic>
        <p:nvPicPr>
          <p:cNvPr id="7"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00677" y="3288608"/>
            <a:ext cx="2203671" cy="1984432"/>
          </a:xfrm>
        </p:spPr>
      </p:pic>
      <p:sp>
        <p:nvSpPr>
          <p:cNvPr id="5" name="Title 1"/>
          <p:cNvSpPr txBox="1">
            <a:spLocks/>
          </p:cNvSpPr>
          <p:nvPr/>
        </p:nvSpPr>
        <p:spPr>
          <a:xfrm>
            <a:off x="578025" y="1208805"/>
            <a:ext cx="6417033" cy="1032576"/>
          </a:xfrm>
          <a:prstGeom prst="rect">
            <a:avLst/>
          </a:prstGeom>
        </p:spPr>
        <p:txBody>
          <a:bodyPr vert="horz" lIns="68580" tIns="34290" rIns="68580" bIns="3429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a:solidFill>
                  <a:srgbClr val="7030A0"/>
                </a:solidFill>
              </a:rPr>
              <a:t>5 Minutes</a:t>
            </a:r>
            <a:br>
              <a:rPr lang="en-US" sz="1800" dirty="0">
                <a:solidFill>
                  <a:srgbClr val="7030A0"/>
                </a:solidFill>
              </a:rPr>
            </a:br>
            <a:endParaRPr lang="en-US" sz="1800" dirty="0">
              <a:solidFill>
                <a:srgbClr val="7030A0"/>
              </a:solidFill>
            </a:endParaRPr>
          </a:p>
          <a:p>
            <a:r>
              <a:rPr lang="en-US" sz="1800" dirty="0">
                <a:solidFill>
                  <a:srgbClr val="7030A0"/>
                </a:solidFill>
              </a:rPr>
              <a:t>In groups of 2-3 brainstorm a list of tools and techniques.</a:t>
            </a:r>
          </a:p>
          <a:p>
            <a:endParaRPr lang="en-US" sz="1800" dirty="0">
              <a:solidFill>
                <a:srgbClr val="7030A0"/>
              </a:solidFill>
            </a:endParaRPr>
          </a:p>
          <a:p>
            <a:r>
              <a:rPr lang="en-US" sz="1800" dirty="0">
                <a:solidFill>
                  <a:srgbClr val="7030A0"/>
                </a:solidFill>
              </a:rPr>
              <a:t>Include at least one “stranger” (someone you just met today) in your group</a:t>
            </a:r>
          </a:p>
          <a:p>
            <a:endParaRPr lang="en-US" sz="1350" dirty="0"/>
          </a:p>
        </p:txBody>
      </p:sp>
      <p:sp>
        <p:nvSpPr>
          <p:cNvPr id="8" name="TextBox 7"/>
          <p:cNvSpPr txBox="1"/>
          <p:nvPr/>
        </p:nvSpPr>
        <p:spPr>
          <a:xfrm>
            <a:off x="1579514" y="3787918"/>
            <a:ext cx="1702165" cy="1169551"/>
          </a:xfrm>
          <a:prstGeom prst="rect">
            <a:avLst/>
          </a:prstGeom>
          <a:noFill/>
        </p:spPr>
        <p:txBody>
          <a:bodyPr wrap="square" rtlCol="0">
            <a:spAutoFit/>
          </a:bodyPr>
          <a:lstStyle/>
          <a:p>
            <a:r>
              <a:rPr lang="en-US" sz="1400" b="1" dirty="0">
                <a:solidFill>
                  <a:schemeClr val="bg1"/>
                </a:solidFill>
              </a:rPr>
              <a:t>Tools &amp; Techniques </a:t>
            </a:r>
          </a:p>
          <a:p>
            <a:r>
              <a:rPr lang="en-US" sz="1400" b="1" dirty="0">
                <a:solidFill>
                  <a:schemeClr val="bg1"/>
                </a:solidFill>
              </a:rPr>
              <a:t>that create randomness or chance</a:t>
            </a:r>
          </a:p>
        </p:txBody>
      </p:sp>
      <p:sp>
        <p:nvSpPr>
          <p:cNvPr id="10" name="TextBox 9"/>
          <p:cNvSpPr txBox="1"/>
          <p:nvPr/>
        </p:nvSpPr>
        <p:spPr>
          <a:xfrm>
            <a:off x="4965534" y="3787918"/>
            <a:ext cx="1483568" cy="954107"/>
          </a:xfrm>
          <a:prstGeom prst="rect">
            <a:avLst/>
          </a:prstGeom>
          <a:noFill/>
        </p:spPr>
        <p:txBody>
          <a:bodyPr wrap="square" rtlCol="0">
            <a:spAutoFit/>
          </a:bodyPr>
          <a:lstStyle/>
          <a:p>
            <a:r>
              <a:rPr lang="en-US" sz="1400" b="1" dirty="0">
                <a:solidFill>
                  <a:schemeClr val="bg1"/>
                </a:solidFill>
              </a:rPr>
              <a:t>Tools &amp; Techniques </a:t>
            </a:r>
          </a:p>
          <a:p>
            <a:r>
              <a:rPr lang="en-US" sz="1400" b="1" dirty="0">
                <a:solidFill>
                  <a:schemeClr val="bg1"/>
                </a:solidFill>
              </a:rPr>
              <a:t>that create control</a:t>
            </a:r>
          </a:p>
        </p:txBody>
      </p:sp>
      <p:sp>
        <p:nvSpPr>
          <p:cNvPr id="11" name="TextBox 10"/>
          <p:cNvSpPr txBox="1"/>
          <p:nvPr/>
        </p:nvSpPr>
        <p:spPr>
          <a:xfrm>
            <a:off x="894885" y="5489257"/>
            <a:ext cx="2730193" cy="507831"/>
          </a:xfrm>
          <a:prstGeom prst="rect">
            <a:avLst/>
          </a:prstGeom>
          <a:noFill/>
        </p:spPr>
        <p:txBody>
          <a:bodyPr wrap="square" rtlCol="0">
            <a:spAutoFit/>
          </a:bodyPr>
          <a:lstStyle/>
          <a:p>
            <a:r>
              <a:rPr lang="en-US" sz="1350" dirty="0">
                <a:solidFill>
                  <a:srgbClr val="0070C0"/>
                </a:solidFill>
              </a:rPr>
              <a:t>On this side of the room, discuss: </a:t>
            </a:r>
          </a:p>
        </p:txBody>
      </p:sp>
      <p:sp>
        <p:nvSpPr>
          <p:cNvPr id="12" name="TextBox 11"/>
          <p:cNvSpPr txBox="1"/>
          <p:nvPr/>
        </p:nvSpPr>
        <p:spPr>
          <a:xfrm>
            <a:off x="4965534" y="5357266"/>
            <a:ext cx="2730193" cy="507831"/>
          </a:xfrm>
          <a:prstGeom prst="rect">
            <a:avLst/>
          </a:prstGeom>
          <a:noFill/>
        </p:spPr>
        <p:txBody>
          <a:bodyPr wrap="square" rtlCol="0">
            <a:spAutoFit/>
          </a:bodyPr>
          <a:lstStyle/>
          <a:p>
            <a:r>
              <a:rPr lang="en-US" sz="1350" dirty="0">
                <a:solidFill>
                  <a:srgbClr val="0070C0"/>
                </a:solidFill>
              </a:rPr>
              <a:t>On this side of the room, discuss: </a:t>
            </a:r>
          </a:p>
        </p:txBody>
      </p:sp>
    </p:spTree>
    <p:extLst>
      <p:ext uri="{BB962C8B-B14F-4D97-AF65-F5344CB8AC3E}">
        <p14:creationId xmlns:p14="http://schemas.microsoft.com/office/powerpoint/2010/main" val="26496378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914" y="370115"/>
            <a:ext cx="6836229" cy="1320800"/>
          </a:xfrm>
        </p:spPr>
        <p:txBody>
          <a:bodyPr>
            <a:normAutofit fontScale="90000"/>
          </a:bodyPr>
          <a:lstStyle/>
          <a:p>
            <a:r>
              <a:rPr lang="en-US" dirty="0"/>
              <a:t>What game mechanics (tools &amp; techniques) generate randomness?</a:t>
            </a:r>
          </a:p>
        </p:txBody>
      </p:sp>
    </p:spTree>
    <p:extLst>
      <p:ext uri="{BB962C8B-B14F-4D97-AF65-F5344CB8AC3E}">
        <p14:creationId xmlns:p14="http://schemas.microsoft.com/office/powerpoint/2010/main" val="31363365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869" y="183323"/>
            <a:ext cx="6347714" cy="1320800"/>
          </a:xfrm>
        </p:spPr>
        <p:txBody>
          <a:bodyPr/>
          <a:lstStyle/>
          <a:p>
            <a:r>
              <a:rPr lang="en-US" dirty="0"/>
              <a:t>Randomness Techniques</a:t>
            </a:r>
          </a:p>
        </p:txBody>
      </p:sp>
      <p:sp>
        <p:nvSpPr>
          <p:cNvPr id="3" name="Content Placeholder 2"/>
          <p:cNvSpPr>
            <a:spLocks noGrp="1"/>
          </p:cNvSpPr>
          <p:nvPr>
            <p:ph sz="half" idx="1"/>
          </p:nvPr>
        </p:nvSpPr>
        <p:spPr>
          <a:xfrm>
            <a:off x="635614" y="843723"/>
            <a:ext cx="3641746" cy="5050970"/>
          </a:xfrm>
        </p:spPr>
        <p:txBody>
          <a:bodyPr>
            <a:noAutofit/>
          </a:bodyPr>
          <a:lstStyle/>
          <a:p>
            <a:pPr marL="0" indent="0">
              <a:buNone/>
            </a:pPr>
            <a:r>
              <a:rPr lang="en-US" u="sng" dirty="0">
                <a:solidFill>
                  <a:srgbClr val="7030A0"/>
                </a:solidFill>
              </a:rPr>
              <a:t>Tools</a:t>
            </a:r>
          </a:p>
          <a:p>
            <a:r>
              <a:rPr lang="en-US" dirty="0"/>
              <a:t>Dice</a:t>
            </a:r>
          </a:p>
          <a:p>
            <a:r>
              <a:rPr lang="en-US" dirty="0"/>
              <a:t>Spinners &amp; other random number generators</a:t>
            </a:r>
          </a:p>
          <a:p>
            <a:r>
              <a:rPr lang="en-US" dirty="0"/>
              <a:t>Shuffled cards</a:t>
            </a:r>
          </a:p>
          <a:p>
            <a:r>
              <a:rPr lang="en-US" dirty="0"/>
              <a:t>Layouts</a:t>
            </a:r>
          </a:p>
          <a:p>
            <a:pPr lvl="1"/>
            <a:r>
              <a:rPr lang="en-US" sz="1800" dirty="0"/>
              <a:t>Chutes &amp; Ladders</a:t>
            </a:r>
          </a:p>
          <a:p>
            <a:r>
              <a:rPr lang="en-US" dirty="0"/>
              <a:t>Board space instructions</a:t>
            </a:r>
          </a:p>
          <a:p>
            <a:pPr lvl="1"/>
            <a:r>
              <a:rPr lang="en-US" sz="1800" dirty="0"/>
              <a:t>Pass Go/Go to Jail</a:t>
            </a:r>
          </a:p>
          <a:p>
            <a:pPr lvl="1"/>
            <a:r>
              <a:rPr lang="en-US" sz="1800" dirty="0"/>
              <a:t>Draw a Community Chest card</a:t>
            </a:r>
          </a:p>
          <a:p>
            <a:r>
              <a:rPr lang="en-US" dirty="0"/>
              <a:t>Debrief</a:t>
            </a:r>
          </a:p>
          <a:p>
            <a:r>
              <a:rPr lang="en-US" dirty="0"/>
              <a:t>Actions of animated items</a:t>
            </a:r>
          </a:p>
        </p:txBody>
      </p:sp>
      <p:sp>
        <p:nvSpPr>
          <p:cNvPr id="4" name="Content Placeholder 3"/>
          <p:cNvSpPr>
            <a:spLocks noGrp="1"/>
          </p:cNvSpPr>
          <p:nvPr>
            <p:ph sz="half" idx="2"/>
          </p:nvPr>
        </p:nvSpPr>
        <p:spPr>
          <a:xfrm>
            <a:off x="4163233" y="965643"/>
            <a:ext cx="3095264" cy="5081733"/>
          </a:xfrm>
        </p:spPr>
        <p:txBody>
          <a:bodyPr>
            <a:normAutofit lnSpcReduction="10000"/>
          </a:bodyPr>
          <a:lstStyle/>
          <a:p>
            <a:pPr marL="0" indent="0">
              <a:buNone/>
            </a:pPr>
            <a:r>
              <a:rPr lang="en-US" sz="1650" u="sng" dirty="0">
                <a:solidFill>
                  <a:srgbClr val="7030A0"/>
                </a:solidFill>
              </a:rPr>
              <a:t>Natural occurrences</a:t>
            </a:r>
          </a:p>
          <a:p>
            <a:r>
              <a:rPr lang="en-US" dirty="0"/>
              <a:t>Human nature</a:t>
            </a:r>
          </a:p>
          <a:p>
            <a:r>
              <a:rPr lang="en-US" dirty="0"/>
              <a:t>Unexpected events</a:t>
            </a:r>
          </a:p>
          <a:p>
            <a:r>
              <a:rPr lang="en-US" dirty="0"/>
              <a:t>Memory – or guessing and lack of memory - challenges</a:t>
            </a:r>
          </a:p>
          <a:p>
            <a:pPr lvl="1"/>
            <a:r>
              <a:rPr lang="en-US" dirty="0"/>
              <a:t>Old Maid type card games</a:t>
            </a:r>
          </a:p>
          <a:p>
            <a:r>
              <a:rPr lang="en-US" dirty="0"/>
              <a:t>Distractions - perception challenges requiring search &amp; find</a:t>
            </a:r>
          </a:p>
          <a:p>
            <a:pPr lvl="1"/>
            <a:r>
              <a:rPr lang="en-US" dirty="0"/>
              <a:t>Online games finding objects </a:t>
            </a:r>
            <a:endParaRPr lang="en-US" dirty="0" smtClean="0"/>
          </a:p>
          <a:p>
            <a:r>
              <a:rPr lang="en-US" dirty="0" smtClean="0"/>
              <a:t>Lack of directions – player chooses where to click</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140255" y="4096010"/>
            <a:ext cx="1861457" cy="87643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0586" y="368564"/>
            <a:ext cx="858562" cy="66395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7412" y="1032519"/>
            <a:ext cx="1155537" cy="1066946"/>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9032" t="4546" r="9745" b="30502"/>
          <a:stretch/>
        </p:blipFill>
        <p:spPr>
          <a:xfrm>
            <a:off x="7476774" y="2099465"/>
            <a:ext cx="1383734" cy="973187"/>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20862" y="3385829"/>
            <a:ext cx="647779" cy="647779"/>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92284" y="5207456"/>
            <a:ext cx="749303" cy="744932"/>
          </a:xfrm>
          <a:prstGeom prst="rect">
            <a:avLst/>
          </a:prstGeom>
        </p:spPr>
      </p:pic>
    </p:spTree>
    <p:extLst>
      <p:ext uri="{BB962C8B-B14F-4D97-AF65-F5344CB8AC3E}">
        <p14:creationId xmlns:p14="http://schemas.microsoft.com/office/powerpoint/2010/main" val="17703329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techniques generate control?</a:t>
            </a:r>
          </a:p>
        </p:txBody>
      </p:sp>
    </p:spTree>
    <p:extLst>
      <p:ext uri="{BB962C8B-B14F-4D97-AF65-F5344CB8AC3E}">
        <p14:creationId xmlns:p14="http://schemas.microsoft.com/office/powerpoint/2010/main" val="14624194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425" y="311940"/>
            <a:ext cx="4760786" cy="602620"/>
          </a:xfrm>
        </p:spPr>
        <p:txBody>
          <a:bodyPr>
            <a:normAutofit fontScale="90000"/>
          </a:bodyPr>
          <a:lstStyle/>
          <a:p>
            <a:r>
              <a:rPr lang="en-US" dirty="0"/>
              <a:t>Control Techniques</a:t>
            </a:r>
          </a:p>
        </p:txBody>
      </p:sp>
      <p:sp>
        <p:nvSpPr>
          <p:cNvPr id="3" name="Content Placeholder 2"/>
          <p:cNvSpPr>
            <a:spLocks noGrp="1"/>
          </p:cNvSpPr>
          <p:nvPr>
            <p:ph sz="half" idx="1"/>
          </p:nvPr>
        </p:nvSpPr>
        <p:spPr>
          <a:xfrm>
            <a:off x="649265" y="982641"/>
            <a:ext cx="3197948" cy="5121918"/>
          </a:xfrm>
        </p:spPr>
        <p:txBody>
          <a:bodyPr>
            <a:noAutofit/>
          </a:bodyPr>
          <a:lstStyle/>
          <a:p>
            <a:pPr marL="0" indent="0">
              <a:spcBef>
                <a:spcPts val="0"/>
              </a:spcBef>
              <a:buNone/>
            </a:pPr>
            <a:r>
              <a:rPr lang="en-US" u="sng" dirty="0">
                <a:solidFill>
                  <a:srgbClr val="7030A0"/>
                </a:solidFill>
              </a:rPr>
              <a:t>Tools</a:t>
            </a:r>
          </a:p>
          <a:p>
            <a:pPr>
              <a:spcBef>
                <a:spcPts val="0"/>
              </a:spcBef>
            </a:pPr>
            <a:r>
              <a:rPr lang="en-US" dirty="0"/>
              <a:t>Instructions</a:t>
            </a:r>
          </a:p>
          <a:p>
            <a:pPr>
              <a:spcBef>
                <a:spcPts val="0"/>
              </a:spcBef>
            </a:pPr>
            <a:r>
              <a:rPr lang="en-US" dirty="0"/>
              <a:t>Rules</a:t>
            </a:r>
          </a:p>
          <a:p>
            <a:pPr>
              <a:spcBef>
                <a:spcPts val="0"/>
              </a:spcBef>
            </a:pPr>
            <a:r>
              <a:rPr lang="en-US" dirty="0"/>
              <a:t>Layouts</a:t>
            </a:r>
          </a:p>
          <a:p>
            <a:pPr>
              <a:spcBef>
                <a:spcPts val="0"/>
              </a:spcBef>
            </a:pPr>
            <a:r>
              <a:rPr lang="en-US" dirty="0"/>
              <a:t>Stages or levels in game </a:t>
            </a:r>
          </a:p>
          <a:p>
            <a:pPr>
              <a:spcBef>
                <a:spcPts val="0"/>
              </a:spcBef>
            </a:pPr>
            <a:r>
              <a:rPr lang="en-US" dirty="0"/>
              <a:t>Defined interim success measures</a:t>
            </a:r>
          </a:p>
          <a:p>
            <a:pPr lvl="1">
              <a:spcBef>
                <a:spcPts val="0"/>
              </a:spcBef>
            </a:pPr>
            <a:r>
              <a:rPr lang="en-US" sz="1800" dirty="0"/>
              <a:t>Buying houses/hotels</a:t>
            </a:r>
          </a:p>
          <a:p>
            <a:pPr lvl="1">
              <a:spcBef>
                <a:spcPts val="0"/>
              </a:spcBef>
            </a:pPr>
            <a:r>
              <a:rPr lang="en-US" sz="1800" dirty="0"/>
              <a:t>Scoring points </a:t>
            </a:r>
          </a:p>
          <a:p>
            <a:pPr lvl="1">
              <a:spcBef>
                <a:spcPts val="0"/>
              </a:spcBef>
            </a:pPr>
            <a:r>
              <a:rPr lang="en-US" sz="1800" dirty="0"/>
              <a:t>Finishing route/path first</a:t>
            </a:r>
          </a:p>
          <a:p>
            <a:pPr>
              <a:spcBef>
                <a:spcPts val="0"/>
              </a:spcBef>
            </a:pPr>
            <a:r>
              <a:rPr lang="en-US" dirty="0"/>
              <a:t>Game pieces that provide new player capabilities</a:t>
            </a:r>
          </a:p>
          <a:p>
            <a:pPr lvl="1">
              <a:spcBef>
                <a:spcPts val="0"/>
              </a:spcBef>
            </a:pPr>
            <a:r>
              <a:rPr lang="en-US" sz="1800" dirty="0"/>
              <a:t>Crowning a checker or pawn</a:t>
            </a:r>
          </a:p>
          <a:p>
            <a:pPr>
              <a:spcBef>
                <a:spcPts val="0"/>
              </a:spcBef>
            </a:pPr>
            <a:r>
              <a:rPr lang="en-US" dirty="0"/>
              <a:t>Actions of control players </a:t>
            </a:r>
          </a:p>
          <a:p>
            <a:pPr lvl="1">
              <a:spcBef>
                <a:spcPts val="0"/>
              </a:spcBef>
            </a:pPr>
            <a:r>
              <a:rPr lang="en-US" sz="1800" dirty="0"/>
              <a:t>Banker</a:t>
            </a:r>
          </a:p>
          <a:p>
            <a:pPr lvl="1">
              <a:spcBef>
                <a:spcPts val="0"/>
              </a:spcBef>
            </a:pPr>
            <a:r>
              <a:rPr lang="en-US" sz="1800" dirty="0"/>
              <a:t>Role play script</a:t>
            </a:r>
          </a:p>
        </p:txBody>
      </p:sp>
      <p:sp>
        <p:nvSpPr>
          <p:cNvPr id="4" name="Content Placeholder 3"/>
          <p:cNvSpPr>
            <a:spLocks noGrp="1"/>
          </p:cNvSpPr>
          <p:nvPr>
            <p:ph sz="half" idx="2"/>
          </p:nvPr>
        </p:nvSpPr>
        <p:spPr>
          <a:xfrm>
            <a:off x="3995784" y="932914"/>
            <a:ext cx="3772192" cy="3831617"/>
          </a:xfrm>
        </p:spPr>
        <p:txBody>
          <a:bodyPr>
            <a:noAutofit/>
          </a:bodyPr>
          <a:lstStyle/>
          <a:p>
            <a:pPr marL="0" indent="0">
              <a:spcBef>
                <a:spcPts val="0"/>
              </a:spcBef>
              <a:buNone/>
            </a:pPr>
            <a:r>
              <a:rPr lang="en-US" u="sng" dirty="0">
                <a:solidFill>
                  <a:srgbClr val="7030A0"/>
                </a:solidFill>
              </a:rPr>
              <a:t>Natural occurrences</a:t>
            </a:r>
          </a:p>
          <a:p>
            <a:pPr>
              <a:spcBef>
                <a:spcPts val="0"/>
              </a:spcBef>
            </a:pPr>
            <a:r>
              <a:rPr lang="en-US" dirty="0"/>
              <a:t>Knowledge, skills, &amp; abilities</a:t>
            </a:r>
          </a:p>
          <a:p>
            <a:pPr>
              <a:spcBef>
                <a:spcPts val="0"/>
              </a:spcBef>
            </a:pPr>
            <a:r>
              <a:rPr lang="en-US" dirty="0"/>
              <a:t>Environmental limitations</a:t>
            </a:r>
          </a:p>
          <a:p>
            <a:pPr>
              <a:spcBef>
                <a:spcPts val="0"/>
              </a:spcBef>
            </a:pPr>
            <a:r>
              <a:rPr lang="en-US" dirty="0"/>
              <a:t>PEAs</a:t>
            </a:r>
          </a:p>
          <a:p>
            <a:pPr>
              <a:spcBef>
                <a:spcPts val="0"/>
              </a:spcBef>
            </a:pPr>
            <a:r>
              <a:rPr lang="en-US" dirty="0"/>
              <a:t>Failure</a:t>
            </a:r>
          </a:p>
          <a:p>
            <a:pPr lvl="1">
              <a:spcBef>
                <a:spcPts val="0"/>
              </a:spcBef>
            </a:pPr>
            <a:r>
              <a:rPr lang="en-US" sz="1800" dirty="0"/>
              <a:t>Losing the level or game</a:t>
            </a:r>
          </a:p>
          <a:p>
            <a:pPr lvl="1">
              <a:spcBef>
                <a:spcPts val="0"/>
              </a:spcBef>
            </a:pPr>
            <a:r>
              <a:rPr lang="en-US" sz="1800" dirty="0"/>
              <a:t>Losing points </a:t>
            </a:r>
          </a:p>
          <a:p>
            <a:pPr>
              <a:spcBef>
                <a:spcPts val="0"/>
              </a:spcBef>
            </a:pPr>
            <a:r>
              <a:rPr lang="en-US" dirty="0"/>
              <a:t>Player developed strategies (learn) </a:t>
            </a:r>
          </a:p>
          <a:p>
            <a:pPr lvl="1">
              <a:spcBef>
                <a:spcPts val="0"/>
              </a:spcBef>
            </a:pPr>
            <a:r>
              <a:rPr lang="en-US" sz="1800" dirty="0"/>
              <a:t>To gain points</a:t>
            </a:r>
          </a:p>
          <a:p>
            <a:pPr lvl="1">
              <a:spcBef>
                <a:spcPts val="0"/>
              </a:spcBef>
            </a:pPr>
            <a:r>
              <a:rPr lang="en-US" sz="1800" dirty="0"/>
              <a:t>To meet success measures</a:t>
            </a:r>
          </a:p>
          <a:p>
            <a:pPr>
              <a:spcBef>
                <a:spcPts val="0"/>
              </a:spcBef>
            </a:pPr>
            <a:r>
              <a:rPr lang="en-US" dirty="0"/>
              <a:t>Successful actions</a:t>
            </a:r>
          </a:p>
          <a:p>
            <a:pPr lvl="1">
              <a:spcBef>
                <a:spcPts val="0"/>
              </a:spcBef>
            </a:pPr>
            <a:r>
              <a:rPr lang="en-US" sz="1800" dirty="0"/>
              <a:t>Accidentally doing it right</a:t>
            </a:r>
          </a:p>
          <a:p>
            <a:pPr lvl="1">
              <a:spcBef>
                <a:spcPts val="0"/>
              </a:spcBef>
            </a:pPr>
            <a:r>
              <a:rPr lang="en-US" sz="1800" dirty="0"/>
              <a:t>Intentionally doing it right</a:t>
            </a:r>
          </a:p>
          <a:p>
            <a:pPr>
              <a:spcBef>
                <a:spcPts val="0"/>
              </a:spcBef>
            </a:pPr>
            <a:r>
              <a:rPr lang="en-US" dirty="0"/>
              <a:t>Human nature creates controls where none exist</a:t>
            </a:r>
          </a:p>
          <a:p>
            <a:pPr lvl="1">
              <a:spcBef>
                <a:spcPts val="0"/>
              </a:spcBef>
            </a:pPr>
            <a:r>
              <a:rPr lang="en-US" sz="1800" dirty="0"/>
              <a:t>Consider the “house” rules used by many families</a:t>
            </a:r>
          </a:p>
          <a:p>
            <a:pPr marL="0" indent="0">
              <a:buNone/>
            </a:pPr>
            <a:endParaRPr lang="en-US" sz="1200"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2268" y="349593"/>
            <a:ext cx="1144462" cy="1154079"/>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6707" y="1532354"/>
            <a:ext cx="1062614" cy="1376666"/>
          </a:xfrm>
          <a:prstGeom prst="rect">
            <a:avLst/>
          </a:prstGeom>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37899" t="1564" r="1315" b="-1564"/>
          <a:stretch/>
        </p:blipFill>
        <p:spPr>
          <a:xfrm>
            <a:off x="7344412" y="5527395"/>
            <a:ext cx="958448" cy="1342332"/>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72382" y="4764531"/>
            <a:ext cx="900333" cy="634972"/>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64971" y="2937702"/>
            <a:ext cx="1075778" cy="1075778"/>
          </a:xfrm>
          <a:prstGeom prst="rect">
            <a:avLst/>
          </a:prstGeom>
        </p:spPr>
      </p:pic>
    </p:spTree>
    <p:extLst>
      <p:ext uri="{BB962C8B-B14F-4D97-AF65-F5344CB8AC3E}">
        <p14:creationId xmlns:p14="http://schemas.microsoft.com/office/powerpoint/2010/main" val="7933553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403" y="413462"/>
            <a:ext cx="6347714" cy="1320800"/>
          </a:xfrm>
        </p:spPr>
        <p:txBody>
          <a:bodyPr>
            <a:noAutofit/>
          </a:bodyPr>
          <a:lstStyle/>
          <a:p>
            <a:r>
              <a:rPr lang="en-US" sz="2400" dirty="0"/>
              <a:t>Learning is fun when opportunities for randomness and control challenge players to discover and apply deeper knowledge.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1741" y="3246040"/>
            <a:ext cx="885695" cy="114607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7939" y="4673073"/>
            <a:ext cx="1143974" cy="114397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7916" y="4871855"/>
            <a:ext cx="1399038" cy="1049279"/>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498605">
            <a:off x="5860151" y="3402393"/>
            <a:ext cx="1732818" cy="990182"/>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3690" y="3011049"/>
            <a:ext cx="1236771" cy="823016"/>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79771" y="3625613"/>
            <a:ext cx="576469" cy="578346"/>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43260" y="2915417"/>
            <a:ext cx="1217306" cy="1217306"/>
          </a:xfrm>
          <a:prstGeom prst="rect">
            <a:avLst/>
          </a:prstGeom>
        </p:spPr>
      </p:pic>
      <p:pic>
        <p:nvPicPr>
          <p:cNvPr id="12" name="Picture 11"/>
          <p:cNvPicPr>
            <a:picLocks noChangeAspect="1"/>
          </p:cNvPicPr>
          <p:nvPr/>
        </p:nvPicPr>
        <p:blipFill rotWithShape="1">
          <a:blip r:embed="rId10" cstate="print">
            <a:extLst>
              <a:ext uri="{28A0092B-C50C-407E-A947-70E740481C1C}">
                <a14:useLocalDpi xmlns:a14="http://schemas.microsoft.com/office/drawing/2010/main" val="0"/>
              </a:ext>
            </a:extLst>
          </a:blip>
          <a:srcRect r="23112"/>
          <a:stretch/>
        </p:blipFill>
        <p:spPr>
          <a:xfrm>
            <a:off x="2623781" y="4103050"/>
            <a:ext cx="825984" cy="964921"/>
          </a:xfrm>
          <a:prstGeom prst="rect">
            <a:avLst/>
          </a:prstGeom>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88609" y="4479227"/>
            <a:ext cx="872698" cy="626372"/>
          </a:xfrm>
          <a:prstGeom prst="rect">
            <a:avLst/>
          </a:prstGeom>
        </p:spPr>
      </p:pic>
      <p:pic>
        <p:nvPicPr>
          <p:cNvPr id="21" name="Picture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219171" y="4392118"/>
            <a:ext cx="1158746" cy="800588"/>
          </a:xfrm>
          <a:prstGeom prst="rect">
            <a:avLst/>
          </a:prstGeom>
        </p:spPr>
      </p:pic>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612985" y="2915417"/>
            <a:ext cx="942975" cy="576501"/>
          </a:xfrm>
          <a:prstGeom prst="rect">
            <a:avLst/>
          </a:prstGeom>
        </p:spPr>
      </p:pic>
    </p:spTree>
    <p:extLst>
      <p:ext uri="{BB962C8B-B14F-4D97-AF65-F5344CB8AC3E}">
        <p14:creationId xmlns:p14="http://schemas.microsoft.com/office/powerpoint/2010/main" val="1897271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6577" y="2740772"/>
            <a:ext cx="5329514" cy="926045"/>
          </a:xfrm>
        </p:spPr>
        <p:txBody>
          <a:bodyPr/>
          <a:lstStyle/>
          <a:p>
            <a:r>
              <a:rPr lang="en-US" sz="2700" u="sng" dirty="0"/>
              <a:t>Contextual Assessment: Games as evidence of competency</a:t>
            </a:r>
            <a:endParaRPr lang="en-US" sz="2475" i="1" dirty="0">
              <a:solidFill>
                <a:schemeClr val="accent2">
                  <a:lumMod val="75000"/>
                </a:schemeClr>
              </a:solidFill>
            </a:endParaRPr>
          </a:p>
        </p:txBody>
      </p:sp>
      <p:sp>
        <p:nvSpPr>
          <p:cNvPr id="3" name="Subtitle 2"/>
          <p:cNvSpPr>
            <a:spLocks noGrp="1"/>
          </p:cNvSpPr>
          <p:nvPr>
            <p:ph type="subTitle" idx="1"/>
          </p:nvPr>
        </p:nvSpPr>
        <p:spPr>
          <a:xfrm>
            <a:off x="1130300" y="3895375"/>
            <a:ext cx="5825202" cy="1657506"/>
          </a:xfrm>
        </p:spPr>
        <p:txBody>
          <a:bodyPr>
            <a:normAutofit/>
          </a:bodyPr>
          <a:lstStyle/>
          <a:p>
            <a:r>
              <a:rPr lang="en-US" sz="1650" dirty="0">
                <a:solidFill>
                  <a:srgbClr val="006666"/>
                </a:solidFill>
                <a:latin typeface="Verdana" panose="020B0604030504040204" pitchFamily="34" charset="0"/>
                <a:ea typeface="Verdana" panose="020B0604030504040204" pitchFamily="34" charset="0"/>
                <a:cs typeface="Verdana" panose="020B0604030504040204" pitchFamily="34" charset="0"/>
              </a:rPr>
              <a:t>Sharon L. Gander, M.Ed, CPT, CACP. CIDD</a:t>
            </a:r>
          </a:p>
          <a:p>
            <a:r>
              <a:rPr lang="en-US" sz="1650" dirty="0">
                <a:solidFill>
                  <a:srgbClr val="006666"/>
                </a:solidFill>
                <a:latin typeface="Verdana" panose="020B0604030504040204" pitchFamily="34" charset="0"/>
                <a:ea typeface="Verdana" panose="020B0604030504040204" pitchFamily="34" charset="0"/>
                <a:cs typeface="Verdana" panose="020B0604030504040204" pitchFamily="34" charset="0"/>
              </a:rPr>
              <a:t>Judith Hale, Ph.D., CPT, CACP, CIDD, </a:t>
            </a:r>
          </a:p>
          <a:p>
            <a:r>
              <a:rPr lang="en-US" sz="1650" dirty="0">
                <a:solidFill>
                  <a:srgbClr val="006666"/>
                </a:solidFill>
                <a:latin typeface="Verdana" panose="020B0604030504040204" pitchFamily="34" charset="0"/>
                <a:ea typeface="Verdana" panose="020B0604030504040204" pitchFamily="34" charset="0"/>
                <a:cs typeface="Verdana" panose="020B0604030504040204" pitchFamily="34" charset="0"/>
              </a:rPr>
              <a:t>and </a:t>
            </a:r>
            <a:r>
              <a:rPr lang="en-US" sz="1650" dirty="0" err="1">
                <a:solidFill>
                  <a:srgbClr val="006666"/>
                </a:solidFill>
                <a:latin typeface="Verdana" panose="020B0604030504040204" pitchFamily="34" charset="0"/>
                <a:ea typeface="Verdana" panose="020B0604030504040204" pitchFamily="34" charset="0"/>
                <a:cs typeface="Verdana" panose="020B0604030504040204" pitchFamily="34" charset="0"/>
              </a:rPr>
              <a:t>ibstpi</a:t>
            </a:r>
            <a:r>
              <a:rPr lang="en-US" sz="1650" dirty="0">
                <a:solidFill>
                  <a:srgbClr val="006666"/>
                </a:solidFill>
                <a:latin typeface="Verdana" panose="020B0604030504040204" pitchFamily="34" charset="0"/>
                <a:ea typeface="Verdana" panose="020B0604030504040204" pitchFamily="34" charset="0"/>
                <a:cs typeface="Verdana" panose="020B0604030504040204" pitchFamily="34" charset="0"/>
              </a:rPr>
              <a:t> Fellow, </a:t>
            </a:r>
          </a:p>
          <a:p>
            <a:endParaRPr lang="en-US" dirty="0">
              <a:solidFill>
                <a:srgbClr val="006666"/>
              </a:solidFill>
            </a:endParaRPr>
          </a:p>
          <a:p>
            <a:endParaRPr lang="en-US" dirty="0">
              <a:solidFill>
                <a:srgbClr val="006666"/>
              </a:solidFill>
            </a:endParaRPr>
          </a:p>
        </p:txBody>
      </p:sp>
    </p:spTree>
    <p:extLst>
      <p:ext uri="{BB962C8B-B14F-4D97-AF65-F5344CB8AC3E}">
        <p14:creationId xmlns:p14="http://schemas.microsoft.com/office/powerpoint/2010/main" val="25490984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408" y="1069305"/>
            <a:ext cx="2721769" cy="1543050"/>
          </a:xfrm>
          <a:prstGeom prst="rect">
            <a:avLst/>
          </a:prstGeom>
        </p:spPr>
      </p:pic>
      <p:sp>
        <p:nvSpPr>
          <p:cNvPr id="2" name="Title 1"/>
          <p:cNvSpPr>
            <a:spLocks noGrp="1"/>
          </p:cNvSpPr>
          <p:nvPr>
            <p:ph type="title"/>
          </p:nvPr>
        </p:nvSpPr>
        <p:spPr>
          <a:xfrm>
            <a:off x="990276" y="3812001"/>
            <a:ext cx="6151268" cy="1796842"/>
          </a:xfrm>
        </p:spPr>
        <p:txBody>
          <a:bodyPr>
            <a:noAutofit/>
          </a:bodyPr>
          <a:lstStyle/>
          <a:p>
            <a:r>
              <a:rPr lang="en-US" sz="1800" dirty="0">
                <a:solidFill>
                  <a:schemeClr val="accent2">
                    <a:lumMod val="75000"/>
                  </a:schemeClr>
                </a:solidFill>
              </a:rPr>
              <a:t>When learning is fun and challenging, the learner increases his or her own ability to control the randomness of the environment. </a:t>
            </a:r>
            <a:br>
              <a:rPr lang="en-US" sz="1800" dirty="0">
                <a:solidFill>
                  <a:schemeClr val="accent2">
                    <a:lumMod val="75000"/>
                  </a:schemeClr>
                </a:solidFill>
              </a:rPr>
            </a:br>
            <a:r>
              <a:rPr lang="en-US" sz="1800" dirty="0">
                <a:solidFill>
                  <a:schemeClr val="accent2">
                    <a:lumMod val="75000"/>
                  </a:schemeClr>
                </a:solidFill>
              </a:rPr>
              <a:t/>
            </a:r>
            <a:br>
              <a:rPr lang="en-US" sz="1800" dirty="0">
                <a:solidFill>
                  <a:schemeClr val="accent2">
                    <a:lumMod val="75000"/>
                  </a:schemeClr>
                </a:solidFill>
              </a:rPr>
            </a:br>
            <a:r>
              <a:rPr lang="en-US" sz="1800" dirty="0">
                <a:solidFill>
                  <a:schemeClr val="accent2">
                    <a:lumMod val="75000"/>
                  </a:schemeClr>
                </a:solidFill>
              </a:rPr>
              <a:t>Application activities move us quickly to assessment.  Simulation of an environment or key decisions allows us to assess player’s actions. </a:t>
            </a:r>
            <a:endParaRPr lang="en-US" sz="2400" dirty="0">
              <a:solidFill>
                <a:schemeClr val="accent2">
                  <a:lumMod val="75000"/>
                </a:schemeClr>
              </a:solidFill>
            </a:endParaRPr>
          </a:p>
        </p:txBody>
      </p:sp>
      <p:sp>
        <p:nvSpPr>
          <p:cNvPr id="4" name="TextBox 3"/>
          <p:cNvSpPr txBox="1"/>
          <p:nvPr/>
        </p:nvSpPr>
        <p:spPr>
          <a:xfrm>
            <a:off x="3452391" y="1036501"/>
            <a:ext cx="3713650" cy="461665"/>
          </a:xfrm>
          <a:prstGeom prst="rect">
            <a:avLst/>
          </a:prstGeom>
          <a:noFill/>
        </p:spPr>
        <p:txBody>
          <a:bodyPr wrap="square" rtlCol="0">
            <a:spAutoFit/>
          </a:bodyPr>
          <a:lstStyle/>
          <a:p>
            <a:r>
              <a:rPr lang="en-US" sz="2400" dirty="0">
                <a:solidFill>
                  <a:srgbClr val="002060"/>
                </a:solidFill>
                <a:latin typeface="+mj-lt"/>
                <a:ea typeface="+mj-ea"/>
                <a:cs typeface="+mj-cs"/>
              </a:rPr>
              <a:t>Assessments as Fun? </a:t>
            </a:r>
          </a:p>
        </p:txBody>
      </p:sp>
      <p:sp>
        <p:nvSpPr>
          <p:cNvPr id="5" name="TextBox 4"/>
          <p:cNvSpPr txBox="1"/>
          <p:nvPr/>
        </p:nvSpPr>
        <p:spPr>
          <a:xfrm rot="19316252">
            <a:off x="3737803" y="2059334"/>
            <a:ext cx="1289920" cy="369332"/>
          </a:xfrm>
          <a:prstGeom prst="rect">
            <a:avLst/>
          </a:prstGeom>
          <a:noFill/>
        </p:spPr>
        <p:txBody>
          <a:bodyPr wrap="square" rtlCol="0">
            <a:spAutoFit/>
          </a:bodyPr>
          <a:lstStyle/>
          <a:p>
            <a:r>
              <a:rPr lang="en-US" dirty="0">
                <a:solidFill>
                  <a:schemeClr val="accent2">
                    <a:lumMod val="60000"/>
                    <a:lumOff val="40000"/>
                  </a:schemeClr>
                </a:solidFill>
              </a:rPr>
              <a:t>War games</a:t>
            </a:r>
          </a:p>
        </p:txBody>
      </p:sp>
      <p:sp>
        <p:nvSpPr>
          <p:cNvPr id="6" name="TextBox 5"/>
          <p:cNvSpPr txBox="1"/>
          <p:nvPr/>
        </p:nvSpPr>
        <p:spPr>
          <a:xfrm rot="19214610">
            <a:off x="4906789" y="2348496"/>
            <a:ext cx="1289920" cy="369332"/>
          </a:xfrm>
          <a:prstGeom prst="rect">
            <a:avLst/>
          </a:prstGeom>
          <a:noFill/>
        </p:spPr>
        <p:txBody>
          <a:bodyPr wrap="square" rtlCol="0">
            <a:spAutoFit/>
          </a:bodyPr>
          <a:lstStyle/>
          <a:p>
            <a:r>
              <a:rPr lang="en-US" dirty="0">
                <a:solidFill>
                  <a:schemeClr val="accent2"/>
                </a:solidFill>
              </a:rPr>
              <a:t>A/R</a:t>
            </a:r>
          </a:p>
        </p:txBody>
      </p:sp>
      <p:sp>
        <p:nvSpPr>
          <p:cNvPr id="7" name="TextBox 6"/>
          <p:cNvSpPr txBox="1"/>
          <p:nvPr/>
        </p:nvSpPr>
        <p:spPr>
          <a:xfrm rot="19604567">
            <a:off x="5362285" y="2513146"/>
            <a:ext cx="1289920" cy="369332"/>
          </a:xfrm>
          <a:prstGeom prst="rect">
            <a:avLst/>
          </a:prstGeom>
          <a:noFill/>
        </p:spPr>
        <p:txBody>
          <a:bodyPr wrap="square" rtlCol="0">
            <a:spAutoFit/>
          </a:bodyPr>
          <a:lstStyle/>
          <a:p>
            <a:r>
              <a:rPr lang="en-US" dirty="0">
                <a:solidFill>
                  <a:schemeClr val="accent3">
                    <a:lumMod val="75000"/>
                  </a:schemeClr>
                </a:solidFill>
              </a:rPr>
              <a:t>V/R</a:t>
            </a:r>
          </a:p>
        </p:txBody>
      </p:sp>
      <p:sp>
        <p:nvSpPr>
          <p:cNvPr id="8" name="TextBox 7"/>
          <p:cNvSpPr txBox="1"/>
          <p:nvPr/>
        </p:nvSpPr>
        <p:spPr>
          <a:xfrm rot="19316252">
            <a:off x="5673894" y="2683079"/>
            <a:ext cx="1594793" cy="369332"/>
          </a:xfrm>
          <a:prstGeom prst="rect">
            <a:avLst/>
          </a:prstGeom>
          <a:noFill/>
        </p:spPr>
        <p:txBody>
          <a:bodyPr wrap="square" rtlCol="0">
            <a:spAutoFit/>
          </a:bodyPr>
          <a:lstStyle/>
          <a:p>
            <a:r>
              <a:rPr lang="en-US" dirty="0">
                <a:solidFill>
                  <a:schemeClr val="accent2">
                    <a:lumMod val="60000"/>
                    <a:lumOff val="40000"/>
                  </a:schemeClr>
                </a:solidFill>
              </a:rPr>
              <a:t>Simulations</a:t>
            </a:r>
          </a:p>
        </p:txBody>
      </p:sp>
      <p:sp>
        <p:nvSpPr>
          <p:cNvPr id="9" name="TextBox 8"/>
          <p:cNvSpPr txBox="1"/>
          <p:nvPr/>
        </p:nvSpPr>
        <p:spPr>
          <a:xfrm rot="19122922">
            <a:off x="4308409" y="2094367"/>
            <a:ext cx="1834436" cy="369332"/>
          </a:xfrm>
          <a:prstGeom prst="rect">
            <a:avLst/>
          </a:prstGeom>
          <a:noFill/>
        </p:spPr>
        <p:txBody>
          <a:bodyPr wrap="square" rtlCol="0">
            <a:spAutoFit/>
          </a:bodyPr>
          <a:lstStyle/>
          <a:p>
            <a:r>
              <a:rPr lang="en-US" dirty="0">
                <a:solidFill>
                  <a:schemeClr val="accent3">
                    <a:lumMod val="75000"/>
                  </a:schemeClr>
                </a:solidFill>
              </a:rPr>
              <a:t>Process games</a:t>
            </a:r>
          </a:p>
        </p:txBody>
      </p:sp>
    </p:spTree>
    <p:extLst>
      <p:ext uri="{BB962C8B-B14F-4D97-AF65-F5344CB8AC3E}">
        <p14:creationId xmlns:p14="http://schemas.microsoft.com/office/powerpoint/2010/main" val="285689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Assessment</a:t>
            </a:r>
          </a:p>
        </p:txBody>
      </p:sp>
      <p:sp>
        <p:nvSpPr>
          <p:cNvPr id="3" name="Content Placeholder 2"/>
          <p:cNvSpPr>
            <a:spLocks noGrp="1"/>
          </p:cNvSpPr>
          <p:nvPr>
            <p:ph idx="1"/>
          </p:nvPr>
        </p:nvSpPr>
        <p:spPr>
          <a:xfrm>
            <a:off x="616725" y="1436914"/>
            <a:ext cx="6629895" cy="3787045"/>
          </a:xfrm>
        </p:spPr>
        <p:txBody>
          <a:bodyPr>
            <a:noAutofit/>
          </a:bodyPr>
          <a:lstStyle/>
          <a:p>
            <a:endParaRPr lang="en-US" dirty="0" smtClean="0"/>
          </a:p>
          <a:p>
            <a:r>
              <a:rPr lang="en-US" dirty="0" smtClean="0"/>
              <a:t>A </a:t>
            </a:r>
            <a:r>
              <a:rPr lang="en-US" dirty="0"/>
              <a:t>process that integrates test information with information from other sources.</a:t>
            </a:r>
          </a:p>
          <a:p>
            <a:r>
              <a:rPr lang="en-US" dirty="0"/>
              <a:t>For example:</a:t>
            </a:r>
          </a:p>
          <a:p>
            <a:pPr lvl="2"/>
            <a:r>
              <a:rPr lang="en-US" sz="1600" dirty="0"/>
              <a:t>Information from the individual’s social, educational, employment, or psychological history combined with a test score.  </a:t>
            </a:r>
          </a:p>
          <a:p>
            <a:pPr lvl="2"/>
            <a:r>
              <a:rPr lang="en-US" sz="1600" dirty="0"/>
              <a:t>Information from an credentialing eligibility application form plus one or more levels of exam scores.</a:t>
            </a:r>
          </a:p>
          <a:p>
            <a:pPr lvl="2"/>
            <a:r>
              <a:rPr lang="en-US" sz="1600" dirty="0"/>
              <a:t>Scores from a game level or from A/R or V/R action or from observers of simulation actions, real work, or game actions </a:t>
            </a:r>
            <a:endParaRPr lang="en-US" sz="1600" dirty="0" smtClean="0"/>
          </a:p>
          <a:p>
            <a:pPr lvl="2"/>
            <a:r>
              <a:rPr lang="en-US" sz="1600" dirty="0" smtClean="0"/>
              <a:t>Changes in an individual’s work record – decreased errors or increased customer satisfaction</a:t>
            </a:r>
            <a:endParaRPr lang="en-US" sz="1600" dirty="0"/>
          </a:p>
        </p:txBody>
      </p:sp>
      <p:sp>
        <p:nvSpPr>
          <p:cNvPr id="4" name="TextBox 3"/>
          <p:cNvSpPr txBox="1"/>
          <p:nvPr/>
        </p:nvSpPr>
        <p:spPr>
          <a:xfrm>
            <a:off x="6008417" y="6169532"/>
            <a:ext cx="1413417" cy="300082"/>
          </a:xfrm>
          <a:prstGeom prst="rect">
            <a:avLst/>
          </a:prstGeom>
          <a:noFill/>
        </p:spPr>
        <p:txBody>
          <a:bodyPr wrap="square" rtlCol="0">
            <a:spAutoFit/>
          </a:bodyPr>
          <a:lstStyle/>
          <a:p>
            <a:r>
              <a:rPr lang="en-US" sz="1350" dirty="0"/>
              <a:t>APA </a:t>
            </a:r>
            <a:r>
              <a:rPr lang="en-US" sz="1350" dirty="0" err="1"/>
              <a:t>Pg</a:t>
            </a:r>
            <a:r>
              <a:rPr lang="en-US" sz="1350" dirty="0"/>
              <a:t> 3</a:t>
            </a:r>
          </a:p>
        </p:txBody>
      </p:sp>
    </p:spTree>
    <p:extLst>
      <p:ext uri="{BB962C8B-B14F-4D97-AF65-F5344CB8AC3E}">
        <p14:creationId xmlns:p14="http://schemas.microsoft.com/office/powerpoint/2010/main" val="3433981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72194" y="482238"/>
            <a:ext cx="6347713" cy="1320800"/>
          </a:xfrm>
        </p:spPr>
        <p:txBody>
          <a:bodyPr/>
          <a:lstStyle/>
          <a:p>
            <a:r>
              <a:rPr lang="en-US" dirty="0"/>
              <a:t>What is a Test</a:t>
            </a:r>
          </a:p>
        </p:txBody>
      </p:sp>
      <p:sp>
        <p:nvSpPr>
          <p:cNvPr id="3" name="Content Placeholder 2"/>
          <p:cNvSpPr>
            <a:spLocks noGrp="1"/>
          </p:cNvSpPr>
          <p:nvPr>
            <p:ph idx="1"/>
          </p:nvPr>
        </p:nvSpPr>
        <p:spPr>
          <a:xfrm>
            <a:off x="427210" y="1432215"/>
            <a:ext cx="6837680" cy="3370823"/>
          </a:xfrm>
        </p:spPr>
        <p:txBody>
          <a:bodyPr>
            <a:normAutofit fontScale="85000" lnSpcReduction="10000"/>
          </a:bodyPr>
          <a:lstStyle/>
          <a:p>
            <a:r>
              <a:rPr lang="en-US" sz="2100" dirty="0"/>
              <a:t>An </a:t>
            </a:r>
            <a:r>
              <a:rPr lang="en-US" sz="2100" u="sng" dirty="0"/>
              <a:t>evaluative device or procedure </a:t>
            </a:r>
            <a:r>
              <a:rPr lang="en-US" sz="2100" dirty="0"/>
              <a:t>in which a sample of an examinee’s behavior in a specified domain is obtained and subsequently evaluated and scored using a standardized process.</a:t>
            </a:r>
          </a:p>
          <a:p>
            <a:r>
              <a:rPr lang="en-US" altLang="en-US" sz="2100" dirty="0"/>
              <a:t>A </a:t>
            </a:r>
            <a:r>
              <a:rPr lang="en-US" altLang="en-US" sz="2100" u="sng" dirty="0"/>
              <a:t>stimulus</a:t>
            </a:r>
            <a:r>
              <a:rPr lang="en-US" altLang="en-US" sz="2100" dirty="0"/>
              <a:t> designed to elicit a </a:t>
            </a:r>
            <a:r>
              <a:rPr lang="en-US" altLang="en-US" sz="2100" u="sng" dirty="0"/>
              <a:t>sample</a:t>
            </a:r>
            <a:r>
              <a:rPr lang="en-US" altLang="en-US" sz="2100" dirty="0"/>
              <a:t> of a taker's physical or intellectual </a:t>
            </a:r>
            <a:r>
              <a:rPr lang="en-US" altLang="en-US" sz="2100" u="sng" dirty="0"/>
              <a:t>behavior</a:t>
            </a:r>
            <a:r>
              <a:rPr lang="en-US" altLang="en-US" sz="2100" dirty="0"/>
              <a:t> in a specified domain.  </a:t>
            </a:r>
          </a:p>
          <a:p>
            <a:pPr>
              <a:spcBef>
                <a:spcPts val="1350"/>
              </a:spcBef>
            </a:pPr>
            <a:r>
              <a:rPr lang="en-US" altLang="en-US" sz="2100" dirty="0"/>
              <a:t>Along with the stimulus is a </a:t>
            </a:r>
            <a:r>
              <a:rPr lang="en-US" altLang="en-US" sz="2100" u="sng" dirty="0"/>
              <a:t>scoring procedure </a:t>
            </a:r>
            <a:r>
              <a:rPr lang="en-US" altLang="en-US" sz="2100" dirty="0"/>
              <a:t>to allow user to measure, evaluate, and interpret the taker's behavior.</a:t>
            </a:r>
          </a:p>
          <a:p>
            <a:pPr>
              <a:spcBef>
                <a:spcPts val="1350"/>
              </a:spcBef>
            </a:pPr>
            <a:r>
              <a:rPr lang="en-US" altLang="en-US" sz="2100" u="sng" dirty="0"/>
              <a:t>Any assessment device</a:t>
            </a:r>
            <a:r>
              <a:rPr lang="en-US" altLang="en-US" sz="2100" dirty="0"/>
              <a:t>: opinionaire, performance checklist, portfolio, scale, inventory, multiple-choice, matching, fill-in, short answer, essay, </a:t>
            </a:r>
            <a:r>
              <a:rPr lang="en-US" altLang="en-US" sz="2100" dirty="0">
                <a:solidFill>
                  <a:schemeClr val="accent1">
                    <a:lumMod val="75000"/>
                  </a:schemeClr>
                </a:solidFill>
              </a:rPr>
              <a:t>in-basket exercise, role play</a:t>
            </a:r>
            <a:r>
              <a:rPr lang="en-US" altLang="en-US" sz="2100" dirty="0"/>
              <a:t>, etc.</a:t>
            </a:r>
          </a:p>
          <a:p>
            <a:pPr marL="0" indent="0">
              <a:spcBef>
                <a:spcPts val="1350"/>
              </a:spcBef>
              <a:buNone/>
            </a:pPr>
            <a:endParaRPr lang="en-US" sz="2100" dirty="0"/>
          </a:p>
        </p:txBody>
      </p:sp>
      <p:sp>
        <p:nvSpPr>
          <p:cNvPr id="4" name="TextBox 3"/>
          <p:cNvSpPr txBox="1"/>
          <p:nvPr/>
        </p:nvSpPr>
        <p:spPr>
          <a:xfrm>
            <a:off x="5446482" y="4916562"/>
            <a:ext cx="1413417" cy="300082"/>
          </a:xfrm>
          <a:prstGeom prst="rect">
            <a:avLst/>
          </a:prstGeom>
          <a:noFill/>
        </p:spPr>
        <p:txBody>
          <a:bodyPr wrap="square" rtlCol="0">
            <a:spAutoFit/>
          </a:bodyPr>
          <a:lstStyle/>
          <a:p>
            <a:r>
              <a:rPr lang="en-US" sz="1350" dirty="0"/>
              <a:t>APA: Standard 1</a:t>
            </a:r>
          </a:p>
        </p:txBody>
      </p:sp>
    </p:spTree>
    <p:extLst>
      <p:ext uri="{BB962C8B-B14F-4D97-AF65-F5344CB8AC3E}">
        <p14:creationId xmlns:p14="http://schemas.microsoft.com/office/powerpoint/2010/main" val="4169304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 as Assessment</a:t>
            </a:r>
          </a:p>
        </p:txBody>
      </p:sp>
      <p:sp>
        <p:nvSpPr>
          <p:cNvPr id="3" name="Content Placeholder 2"/>
          <p:cNvSpPr>
            <a:spLocks noGrp="1"/>
          </p:cNvSpPr>
          <p:nvPr>
            <p:ph idx="1"/>
          </p:nvPr>
        </p:nvSpPr>
        <p:spPr>
          <a:xfrm>
            <a:off x="681211" y="1605660"/>
            <a:ext cx="6837680" cy="3370823"/>
          </a:xfrm>
        </p:spPr>
        <p:txBody>
          <a:bodyPr>
            <a:normAutofit fontScale="85000" lnSpcReduction="20000"/>
          </a:bodyPr>
          <a:lstStyle/>
          <a:p>
            <a:r>
              <a:rPr lang="en-US" sz="2100" dirty="0"/>
              <a:t>Attested as early as 2600 BC, games are a universal part of human experience and present in all cultures.</a:t>
            </a:r>
          </a:p>
          <a:p>
            <a:r>
              <a:rPr lang="en-US" sz="2100" dirty="0"/>
              <a:t>A game is a structured form of play, usually undertaken for enjoyment and sometimes used as an educational tool.</a:t>
            </a:r>
          </a:p>
          <a:p>
            <a:r>
              <a:rPr lang="en-US" sz="2100" dirty="0"/>
              <a:t>Games are distinct from work, which is usually carried out for remuneration, and from art, which is more often an expression of aesthetic or ideological elements.</a:t>
            </a:r>
          </a:p>
          <a:p>
            <a:r>
              <a:rPr lang="en-US" altLang="en-US" sz="2100" dirty="0"/>
              <a:t>Key components of games are goals, rules, challenge, and interaction. Games generally involve mental or physical stimulation, and often both. Many games help develop practical skills, serve as a form of exercise, or otherwise </a:t>
            </a:r>
            <a:r>
              <a:rPr lang="en-US" altLang="en-US" sz="2100" i="1" dirty="0">
                <a:solidFill>
                  <a:schemeClr val="accent1">
                    <a:lumMod val="75000"/>
                  </a:schemeClr>
                </a:solidFill>
              </a:rPr>
              <a:t>perform an educational, simulational, or psychological role</a:t>
            </a:r>
            <a:r>
              <a:rPr lang="en-US" altLang="en-US" sz="2100" dirty="0"/>
              <a:t>.</a:t>
            </a:r>
          </a:p>
          <a:p>
            <a:pPr marL="0" indent="0">
              <a:spcBef>
                <a:spcPts val="1350"/>
              </a:spcBef>
              <a:buNone/>
            </a:pPr>
            <a:endParaRPr lang="en-US" sz="2100" dirty="0"/>
          </a:p>
        </p:txBody>
      </p:sp>
      <p:sp>
        <p:nvSpPr>
          <p:cNvPr id="4" name="TextBox 3"/>
          <p:cNvSpPr txBox="1"/>
          <p:nvPr/>
        </p:nvSpPr>
        <p:spPr>
          <a:xfrm>
            <a:off x="5321791" y="5155554"/>
            <a:ext cx="1413417" cy="507831"/>
          </a:xfrm>
          <a:prstGeom prst="rect">
            <a:avLst/>
          </a:prstGeom>
          <a:noFill/>
        </p:spPr>
        <p:txBody>
          <a:bodyPr wrap="square" rtlCol="0">
            <a:spAutoFit/>
          </a:bodyPr>
          <a:lstStyle/>
          <a:p>
            <a:r>
              <a:rPr lang="en-US" sz="1350" dirty="0"/>
              <a:t>Wikipedia, </a:t>
            </a:r>
            <a:br>
              <a:rPr lang="en-US" sz="1350" dirty="0"/>
            </a:br>
            <a:r>
              <a:rPr lang="en-US" sz="1350" dirty="0"/>
              <a:t>June 26,2017</a:t>
            </a:r>
          </a:p>
        </p:txBody>
      </p:sp>
    </p:spTree>
    <p:extLst>
      <p:ext uri="{BB962C8B-B14F-4D97-AF65-F5344CB8AC3E}">
        <p14:creationId xmlns:p14="http://schemas.microsoft.com/office/powerpoint/2010/main" val="2397158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Evidence-Based Assessment</a:t>
            </a:r>
          </a:p>
        </p:txBody>
      </p:sp>
      <p:sp>
        <p:nvSpPr>
          <p:cNvPr id="3" name="Content Placeholder 2"/>
          <p:cNvSpPr>
            <a:spLocks noGrp="1"/>
          </p:cNvSpPr>
          <p:nvPr>
            <p:ph idx="1"/>
          </p:nvPr>
        </p:nvSpPr>
        <p:spPr>
          <a:xfrm>
            <a:off x="508000" y="2052700"/>
            <a:ext cx="6837680" cy="2667890"/>
          </a:xfrm>
        </p:spPr>
        <p:txBody>
          <a:bodyPr>
            <a:normAutofit/>
          </a:bodyPr>
          <a:lstStyle/>
          <a:p>
            <a:r>
              <a:rPr lang="en-US" altLang="en-US" sz="2100" dirty="0"/>
              <a:t>The assessment requires evidence of competence or capability through:</a:t>
            </a:r>
          </a:p>
          <a:p>
            <a:pPr lvl="2">
              <a:spcBef>
                <a:spcPts val="900"/>
              </a:spcBef>
            </a:pPr>
            <a:r>
              <a:rPr lang="en-US" altLang="en-US" sz="1650" dirty="0"/>
              <a:t>Demonstration</a:t>
            </a:r>
          </a:p>
          <a:p>
            <a:pPr lvl="2">
              <a:spcBef>
                <a:spcPts val="900"/>
              </a:spcBef>
            </a:pPr>
            <a:r>
              <a:rPr lang="en-US" altLang="en-US" sz="1650" dirty="0"/>
              <a:t>Attestation</a:t>
            </a:r>
          </a:p>
          <a:p>
            <a:pPr lvl="2">
              <a:spcBef>
                <a:spcPts val="900"/>
              </a:spcBef>
            </a:pPr>
            <a:r>
              <a:rPr lang="en-US" altLang="en-US" sz="1650" dirty="0"/>
              <a:t>Artifacts</a:t>
            </a:r>
          </a:p>
          <a:p>
            <a:pPr lvl="2">
              <a:spcBef>
                <a:spcPts val="900"/>
              </a:spcBef>
            </a:pPr>
            <a:r>
              <a:rPr lang="en-US" altLang="en-US" sz="1650" dirty="0"/>
              <a:t>Portfolio</a:t>
            </a:r>
          </a:p>
          <a:p>
            <a:pPr marL="685800" lvl="2" indent="0">
              <a:spcBef>
                <a:spcPts val="900"/>
              </a:spcBef>
              <a:buNone/>
            </a:pPr>
            <a:endParaRPr lang="en-US" altLang="en-US" sz="1650" dirty="0"/>
          </a:p>
        </p:txBody>
      </p:sp>
      <p:sp>
        <p:nvSpPr>
          <p:cNvPr id="5" name="TextBox 4"/>
          <p:cNvSpPr txBox="1"/>
          <p:nvPr/>
        </p:nvSpPr>
        <p:spPr>
          <a:xfrm>
            <a:off x="2165195" y="4558594"/>
            <a:ext cx="5707380" cy="923330"/>
          </a:xfrm>
          <a:prstGeom prst="rect">
            <a:avLst/>
          </a:prstGeom>
          <a:noFill/>
        </p:spPr>
        <p:txBody>
          <a:bodyPr wrap="square" rtlCol="0">
            <a:spAutoFit/>
          </a:bodyPr>
          <a:lstStyle/>
          <a:p>
            <a:r>
              <a:rPr lang="en-US" dirty="0">
                <a:solidFill>
                  <a:schemeClr val="accent2">
                    <a:lumMod val="75000"/>
                  </a:schemeClr>
                </a:solidFill>
              </a:rPr>
              <a:t>Can games, virtual reality (V/R), augmented reality (A/R), role play, and simulations provide evidence </a:t>
            </a:r>
            <a:br>
              <a:rPr lang="en-US" dirty="0">
                <a:solidFill>
                  <a:schemeClr val="accent2">
                    <a:lumMod val="75000"/>
                  </a:schemeClr>
                </a:solidFill>
              </a:rPr>
            </a:br>
            <a:r>
              <a:rPr lang="en-US" dirty="0">
                <a:solidFill>
                  <a:schemeClr val="accent2">
                    <a:lumMod val="75000"/>
                  </a:schemeClr>
                </a:solidFill>
              </a:rPr>
              <a:t>of competence and capability?</a:t>
            </a:r>
          </a:p>
        </p:txBody>
      </p:sp>
    </p:spTree>
    <p:extLst>
      <p:ext uri="{BB962C8B-B14F-4D97-AF65-F5344CB8AC3E}">
        <p14:creationId xmlns:p14="http://schemas.microsoft.com/office/powerpoint/2010/main" val="234900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solidFill>
                  <a:srgbClr val="002060"/>
                </a:solidFill>
              </a:rPr>
              <a:t>What is most challenging about using a game as an assessment?  </a:t>
            </a:r>
            <a:br>
              <a:rPr lang="en-US" dirty="0">
                <a:solidFill>
                  <a:srgbClr val="002060"/>
                </a:solidFill>
              </a:rPr>
            </a:br>
            <a:endParaRPr lang="en-US" dirty="0">
              <a:solidFill>
                <a:srgbClr val="002060"/>
              </a:solidFill>
            </a:endParaRPr>
          </a:p>
        </p:txBody>
      </p:sp>
      <p:sp>
        <p:nvSpPr>
          <p:cNvPr id="3" name="Content Placeholder 2"/>
          <p:cNvSpPr>
            <a:spLocks noGrp="1"/>
          </p:cNvSpPr>
          <p:nvPr>
            <p:ph idx="1"/>
          </p:nvPr>
        </p:nvSpPr>
        <p:spPr>
          <a:xfrm>
            <a:off x="518161" y="2092960"/>
            <a:ext cx="7355839" cy="4236720"/>
          </a:xfrm>
        </p:spPr>
        <p:txBody>
          <a:bodyPr>
            <a:normAutofit fontScale="92500" lnSpcReduction="20000"/>
          </a:bodyPr>
          <a:lstStyle/>
          <a:p>
            <a:r>
              <a:rPr lang="en-US" sz="1900" dirty="0">
                <a:solidFill>
                  <a:srgbClr val="002060"/>
                </a:solidFill>
              </a:rPr>
              <a:t>Games are fun; fun has no value in assessment</a:t>
            </a:r>
          </a:p>
          <a:p>
            <a:r>
              <a:rPr lang="en-US" sz="1900" dirty="0">
                <a:solidFill>
                  <a:srgbClr val="002060"/>
                </a:solidFill>
              </a:rPr>
              <a:t>Games can have too many ‘right’ responses depending on the variables presented</a:t>
            </a:r>
          </a:p>
          <a:p>
            <a:r>
              <a:rPr lang="en-US" sz="1900" dirty="0">
                <a:solidFill>
                  <a:srgbClr val="002060"/>
                </a:solidFill>
              </a:rPr>
              <a:t>Validation of many ‘right’ answers is too hard to do and too hard to demonstrate that our scoring is accurate and reasonable</a:t>
            </a:r>
          </a:p>
          <a:p>
            <a:r>
              <a:rPr lang="en-US" sz="1900" dirty="0">
                <a:solidFill>
                  <a:srgbClr val="002060"/>
                </a:solidFill>
              </a:rPr>
              <a:t>Lack of technology to support scoring </a:t>
            </a:r>
          </a:p>
          <a:p>
            <a:r>
              <a:rPr lang="en-US" sz="1900" dirty="0">
                <a:solidFill>
                  <a:srgbClr val="002060"/>
                </a:solidFill>
              </a:rPr>
              <a:t>Lack of rubric for complex scoring</a:t>
            </a:r>
          </a:p>
          <a:p>
            <a:r>
              <a:rPr lang="en-US" sz="1900" dirty="0">
                <a:solidFill>
                  <a:srgbClr val="002060"/>
                </a:solidFill>
              </a:rPr>
              <a:t>Examiners may receive many requests for exception and appeals, because participants did not succeed or “pass</a:t>
            </a:r>
            <a:r>
              <a:rPr lang="en-US" sz="1900" dirty="0" smtClean="0">
                <a:solidFill>
                  <a:srgbClr val="002060"/>
                </a:solidFill>
              </a:rPr>
              <a:t>” and they challenge the equivalency of their experience</a:t>
            </a:r>
            <a:endParaRPr lang="en-US" sz="1900" dirty="0">
              <a:solidFill>
                <a:srgbClr val="002060"/>
              </a:solidFill>
            </a:endParaRPr>
          </a:p>
          <a:p>
            <a:r>
              <a:rPr lang="en-US" sz="1900" dirty="0">
                <a:solidFill>
                  <a:srgbClr val="002060"/>
                </a:solidFill>
              </a:rPr>
              <a:t>Getting stakeholders and champions to accept the idea that game results are valid evidence which is closer to real work than a knowledge-based exam is</a:t>
            </a:r>
            <a:r>
              <a:rPr lang="en-US" dirty="0">
                <a:solidFill>
                  <a:srgbClr val="002060"/>
                </a:solidFill>
              </a:rPr>
              <a:t/>
            </a:r>
            <a:br>
              <a:rPr lang="en-US" dirty="0">
                <a:solidFill>
                  <a:srgbClr val="002060"/>
                </a:solidFill>
              </a:rPr>
            </a:br>
            <a:endParaRPr lang="en-US" dirty="0"/>
          </a:p>
        </p:txBody>
      </p:sp>
    </p:spTree>
    <p:extLst>
      <p:ext uri="{BB962C8B-B14F-4D97-AF65-F5344CB8AC3E}">
        <p14:creationId xmlns:p14="http://schemas.microsoft.com/office/powerpoint/2010/main" val="408565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250"/>
                                  </p:stCondLst>
                                  <p:childTnLst>
                                    <p:set>
                                      <p:cBhvr>
                                        <p:cTn id="9" dur="1" fill="hold">
                                          <p:stCondLst>
                                            <p:cond delay="499"/>
                                          </p:stCondLst>
                                        </p:cTn>
                                        <p:tgtEl>
                                          <p:spTgt spid="3">
                                            <p:txEl>
                                              <p:pRg st="1" end="1"/>
                                            </p:txEl>
                                          </p:spTgt>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250"/>
                                  </p:stCondLst>
                                  <p:childTnLst>
                                    <p:set>
                                      <p:cBhvr>
                                        <p:cTn id="12" dur="1" fill="hold">
                                          <p:stCondLst>
                                            <p:cond delay="499"/>
                                          </p:stCondLst>
                                        </p:cTn>
                                        <p:tgtEl>
                                          <p:spTgt spid="3">
                                            <p:txEl>
                                              <p:pRg st="2" end="2"/>
                                            </p:txEl>
                                          </p:spTgt>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250"/>
                                  </p:stCondLst>
                                  <p:childTnLst>
                                    <p:set>
                                      <p:cBhvr>
                                        <p:cTn id="15" dur="1" fill="hold">
                                          <p:stCondLst>
                                            <p:cond delay="499"/>
                                          </p:stCondLst>
                                        </p:cTn>
                                        <p:tgtEl>
                                          <p:spTgt spid="3">
                                            <p:txEl>
                                              <p:pRg st="3" end="3"/>
                                            </p:txEl>
                                          </p:spTgt>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25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par>
                          <p:cTn id="19" fill="hold">
                            <p:stCondLst>
                              <p:cond delay="3750"/>
                            </p:stCondLst>
                            <p:childTnLst>
                              <p:par>
                                <p:cTn id="20" presetID="1" presetClass="entr" presetSubtype="0" fill="hold" nodeType="afterEffect">
                                  <p:stCondLst>
                                    <p:cond delay="250"/>
                                  </p:stCondLst>
                                  <p:childTnLst>
                                    <p:set>
                                      <p:cBhvr>
                                        <p:cTn id="21" dur="1" fill="hold">
                                          <p:stCondLst>
                                            <p:cond delay="499"/>
                                          </p:stCondLst>
                                        </p:cTn>
                                        <p:tgtEl>
                                          <p:spTgt spid="3">
                                            <p:txEl>
                                              <p:pRg st="5" end="5"/>
                                            </p:txEl>
                                          </p:spTgt>
                                        </p:tgtEl>
                                        <p:attrNameLst>
                                          <p:attrName>style.visibility</p:attrName>
                                        </p:attrNameLst>
                                      </p:cBhvr>
                                      <p:to>
                                        <p:strVal val="visible"/>
                                      </p:to>
                                    </p:set>
                                  </p:childTnLst>
                                </p:cTn>
                              </p:par>
                            </p:childTnLst>
                          </p:cTn>
                        </p:par>
                        <p:par>
                          <p:cTn id="22" fill="hold">
                            <p:stCondLst>
                              <p:cond delay="4500"/>
                            </p:stCondLst>
                            <p:childTnLst>
                              <p:par>
                                <p:cTn id="23" presetID="1" presetClass="entr" presetSubtype="0" fill="hold" nodeType="afterEffect">
                                  <p:stCondLst>
                                    <p:cond delay="250"/>
                                  </p:stCondLst>
                                  <p:childTnLst>
                                    <p:set>
                                      <p:cBhvr>
                                        <p:cTn id="24"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63591" y="326411"/>
            <a:ext cx="6447501" cy="990600"/>
          </a:xfrm>
        </p:spPr>
        <p:txBody>
          <a:bodyPr>
            <a:normAutofit fontScale="90000"/>
          </a:bodyPr>
          <a:lstStyle/>
          <a:p>
            <a:r>
              <a:rPr lang="en-US" dirty="0">
                <a:solidFill>
                  <a:srgbClr val="002060"/>
                </a:solidFill>
              </a:rPr>
              <a:t>What would be the advantage for using a game as an assessment?  </a:t>
            </a:r>
            <a:br>
              <a:rPr lang="en-US" dirty="0">
                <a:solidFill>
                  <a:srgbClr val="002060"/>
                </a:solidFill>
              </a:rPr>
            </a:br>
            <a:endParaRPr lang="en-US" dirty="0">
              <a:solidFill>
                <a:srgbClr val="002060"/>
              </a:solidFill>
            </a:endParaRPr>
          </a:p>
        </p:txBody>
      </p:sp>
      <p:sp>
        <p:nvSpPr>
          <p:cNvPr id="3" name="Content Placeholder 2"/>
          <p:cNvSpPr>
            <a:spLocks noGrp="1"/>
          </p:cNvSpPr>
          <p:nvPr>
            <p:ph idx="1"/>
          </p:nvPr>
        </p:nvSpPr>
        <p:spPr>
          <a:xfrm>
            <a:off x="507999" y="1556657"/>
            <a:ext cx="6890327" cy="4506686"/>
          </a:xfrm>
        </p:spPr>
        <p:txBody>
          <a:bodyPr>
            <a:normAutofit/>
          </a:bodyPr>
          <a:lstStyle/>
          <a:p>
            <a:r>
              <a:rPr lang="en-US" dirty="0">
                <a:solidFill>
                  <a:srgbClr val="002060"/>
                </a:solidFill>
              </a:rPr>
              <a:t>It’s closer to a real-world experience  (higher fidelity)</a:t>
            </a:r>
          </a:p>
          <a:p>
            <a:r>
              <a:rPr lang="en-US" dirty="0">
                <a:solidFill>
                  <a:srgbClr val="002060"/>
                </a:solidFill>
              </a:rPr>
              <a:t>Participants must have integrated many skills in order to play and, therefore, they demonstrate </a:t>
            </a:r>
            <a:r>
              <a:rPr lang="en-US" dirty="0" smtClean="0">
                <a:solidFill>
                  <a:srgbClr val="002060"/>
                </a:solidFill>
              </a:rPr>
              <a:t>fluency in that </a:t>
            </a:r>
            <a:r>
              <a:rPr lang="en-US" dirty="0">
                <a:solidFill>
                  <a:srgbClr val="002060"/>
                </a:solidFill>
              </a:rPr>
              <a:t>integration</a:t>
            </a:r>
          </a:p>
          <a:p>
            <a:r>
              <a:rPr lang="en-US" dirty="0">
                <a:solidFill>
                  <a:srgbClr val="002060"/>
                </a:solidFill>
              </a:rPr>
              <a:t>Play focuses on decisions and decision-based actions rather than on knowledge, but the player must really know the content (have the knowledge) in order to succeed</a:t>
            </a:r>
          </a:p>
          <a:p>
            <a:r>
              <a:rPr lang="en-US" dirty="0">
                <a:solidFill>
                  <a:srgbClr val="002060"/>
                </a:solidFill>
              </a:rPr>
              <a:t>The game experience can be controlled to provide key interactions, decisions, and actions to all players; it can be standardized</a:t>
            </a:r>
          </a:p>
          <a:p>
            <a:r>
              <a:rPr lang="en-US" dirty="0">
                <a:solidFill>
                  <a:srgbClr val="002060"/>
                </a:solidFill>
              </a:rPr>
              <a:t>The game experience can be randomized so that no two players experience the same stimulus in the same order, which makes it more difficult for players to “cheat” </a:t>
            </a:r>
            <a:r>
              <a:rPr lang="en-US">
                <a:solidFill>
                  <a:srgbClr val="002060"/>
                </a:solidFill>
              </a:rPr>
              <a:t>by </a:t>
            </a:r>
            <a:r>
              <a:rPr lang="en-US" smtClean="0">
                <a:solidFill>
                  <a:srgbClr val="002060"/>
                </a:solidFill>
              </a:rPr>
              <a:t>copying </a:t>
            </a:r>
            <a:r>
              <a:rPr lang="en-US" dirty="0">
                <a:solidFill>
                  <a:srgbClr val="002060"/>
                </a:solidFill>
              </a:rPr>
              <a:t>others</a:t>
            </a:r>
            <a:br>
              <a:rPr lang="en-US" dirty="0">
                <a:solidFill>
                  <a:srgbClr val="002060"/>
                </a:solidFill>
              </a:rPr>
            </a:br>
            <a:endParaRPr lang="en-US" dirty="0"/>
          </a:p>
        </p:txBody>
      </p:sp>
    </p:spTree>
    <p:extLst>
      <p:ext uri="{BB962C8B-B14F-4D97-AF65-F5344CB8AC3E}">
        <p14:creationId xmlns:p14="http://schemas.microsoft.com/office/powerpoint/2010/main" val="157097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250"/>
                                  </p:stCondLst>
                                  <p:childTnLst>
                                    <p:set>
                                      <p:cBhvr>
                                        <p:cTn id="9" dur="1" fill="hold">
                                          <p:stCondLst>
                                            <p:cond delay="499"/>
                                          </p:stCondLst>
                                        </p:cTn>
                                        <p:tgtEl>
                                          <p:spTgt spid="3">
                                            <p:txEl>
                                              <p:pRg st="1" end="1"/>
                                            </p:txEl>
                                          </p:spTgt>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250"/>
                                  </p:stCondLst>
                                  <p:childTnLst>
                                    <p:set>
                                      <p:cBhvr>
                                        <p:cTn id="12" dur="1" fill="hold">
                                          <p:stCondLst>
                                            <p:cond delay="499"/>
                                          </p:stCondLst>
                                        </p:cTn>
                                        <p:tgtEl>
                                          <p:spTgt spid="3">
                                            <p:txEl>
                                              <p:pRg st="2" end="2"/>
                                            </p:txEl>
                                          </p:spTgt>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250"/>
                                  </p:stCondLst>
                                  <p:childTnLst>
                                    <p:set>
                                      <p:cBhvr>
                                        <p:cTn id="15" dur="1" fill="hold">
                                          <p:stCondLst>
                                            <p:cond delay="499"/>
                                          </p:stCondLst>
                                        </p:cTn>
                                        <p:tgtEl>
                                          <p:spTgt spid="3">
                                            <p:txEl>
                                              <p:pRg st="3" end="3"/>
                                            </p:txEl>
                                          </p:spTgt>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25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Tapping Your Experience</a:t>
            </a:r>
          </a:p>
        </p:txBody>
      </p:sp>
      <p:sp>
        <p:nvSpPr>
          <p:cNvPr id="3" name="Content Placeholder 2"/>
          <p:cNvSpPr>
            <a:spLocks noGrp="1"/>
          </p:cNvSpPr>
          <p:nvPr>
            <p:ph sz="half" idx="1"/>
          </p:nvPr>
        </p:nvSpPr>
        <p:spPr>
          <a:xfrm>
            <a:off x="624272" y="1404257"/>
            <a:ext cx="5063187" cy="3791174"/>
          </a:xfrm>
        </p:spPr>
        <p:txBody>
          <a:bodyPr>
            <a:normAutofit/>
          </a:bodyPr>
          <a:lstStyle/>
          <a:p>
            <a:pPr marL="0" indent="0">
              <a:buNone/>
            </a:pPr>
            <a:r>
              <a:rPr lang="en-US" dirty="0">
                <a:solidFill>
                  <a:schemeClr val="accent2">
                    <a:lumMod val="75000"/>
                  </a:schemeClr>
                </a:solidFill>
              </a:rPr>
              <a:t>Can games be used as a valid form of evidence-based assessment and, in particular, for evidence used to certify individuals?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1896" y="2656356"/>
            <a:ext cx="1180926" cy="152810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7459" y="1189837"/>
            <a:ext cx="1525299" cy="1525299"/>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9358" y="4451374"/>
            <a:ext cx="1865384" cy="139903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498605">
            <a:off x="6342954" y="2222791"/>
            <a:ext cx="2310424" cy="1320242"/>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0920" y="2871732"/>
            <a:ext cx="1649028" cy="1097354"/>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5693" y="3691150"/>
            <a:ext cx="768625" cy="771128"/>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99039" y="2828300"/>
            <a:ext cx="1623074" cy="1623074"/>
          </a:xfrm>
          <a:prstGeom prst="rect">
            <a:avLst/>
          </a:prstGeom>
        </p:spPr>
      </p:pic>
      <p:pic>
        <p:nvPicPr>
          <p:cNvPr id="12" name="Picture 11"/>
          <p:cNvPicPr>
            <a:picLocks noChangeAspect="1"/>
          </p:cNvPicPr>
          <p:nvPr/>
        </p:nvPicPr>
        <p:blipFill rotWithShape="1">
          <a:blip r:embed="rId10" cstate="print">
            <a:extLst>
              <a:ext uri="{28A0092B-C50C-407E-A947-70E740481C1C}">
                <a14:useLocalDpi xmlns:a14="http://schemas.microsoft.com/office/drawing/2010/main" val="0"/>
              </a:ext>
            </a:extLst>
          </a:blip>
          <a:srcRect r="23112"/>
          <a:stretch/>
        </p:blipFill>
        <p:spPr>
          <a:xfrm>
            <a:off x="1974374" y="4327732"/>
            <a:ext cx="1101312" cy="1286561"/>
          </a:xfrm>
          <a:prstGeom prst="rect">
            <a:avLst/>
          </a:prstGeom>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4144" y="4829301"/>
            <a:ext cx="1163597" cy="835163"/>
          </a:xfrm>
          <a:prstGeom prst="rect">
            <a:avLst/>
          </a:prstGeom>
        </p:spPr>
      </p:pic>
      <p:pic>
        <p:nvPicPr>
          <p:cNvPr id="21" name="Picture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74298" y="4597014"/>
            <a:ext cx="1544994" cy="1067450"/>
          </a:xfrm>
          <a:prstGeom prst="rect">
            <a:avLst/>
          </a:prstGeom>
        </p:spPr>
      </p:pic>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59980" y="2744222"/>
            <a:ext cx="1257300" cy="768668"/>
          </a:xfrm>
          <a:prstGeom prst="rect">
            <a:avLst/>
          </a:prstGeom>
        </p:spPr>
      </p:pic>
    </p:spTree>
    <p:extLst>
      <p:ext uri="{BB962C8B-B14F-4D97-AF65-F5344CB8AC3E}">
        <p14:creationId xmlns:p14="http://schemas.microsoft.com/office/powerpoint/2010/main" val="28510701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0" y="1267385"/>
            <a:ext cx="3629025" cy="2057400"/>
          </a:xfrm>
          <a:prstGeom prst="rect">
            <a:avLst/>
          </a:prstGeom>
        </p:spPr>
      </p:pic>
      <p:sp>
        <p:nvSpPr>
          <p:cNvPr id="2" name="Title 1"/>
          <p:cNvSpPr>
            <a:spLocks noGrp="1"/>
          </p:cNvSpPr>
          <p:nvPr>
            <p:ph type="title"/>
          </p:nvPr>
        </p:nvSpPr>
        <p:spPr>
          <a:xfrm>
            <a:off x="405689" y="3759469"/>
            <a:ext cx="7669544" cy="1436735"/>
          </a:xfrm>
        </p:spPr>
        <p:txBody>
          <a:bodyPr>
            <a:noAutofit/>
          </a:bodyPr>
          <a:lstStyle/>
          <a:p>
            <a:r>
              <a:rPr lang="en-US" sz="2100" dirty="0">
                <a:solidFill>
                  <a:schemeClr val="accent2">
                    <a:lumMod val="75000"/>
                  </a:schemeClr>
                </a:solidFill>
              </a:rPr>
              <a:t>How can we make game-based actions as valid an assessment as rote knowledge for the purposes of demonstrating mastery or should games be reserved for fun and learning?</a:t>
            </a:r>
            <a:r>
              <a:rPr lang="en-US" sz="2400" dirty="0">
                <a:solidFill>
                  <a:schemeClr val="accent2">
                    <a:lumMod val="75000"/>
                  </a:schemeClr>
                </a:solidFill>
              </a:rPr>
              <a:t> </a:t>
            </a:r>
          </a:p>
        </p:txBody>
      </p:sp>
      <p:sp>
        <p:nvSpPr>
          <p:cNvPr id="4" name="TextBox 3"/>
          <p:cNvSpPr txBox="1"/>
          <p:nvPr/>
        </p:nvSpPr>
        <p:spPr>
          <a:xfrm>
            <a:off x="3166782" y="1724586"/>
            <a:ext cx="3597089" cy="461665"/>
          </a:xfrm>
          <a:prstGeom prst="rect">
            <a:avLst/>
          </a:prstGeom>
          <a:noFill/>
        </p:spPr>
        <p:txBody>
          <a:bodyPr wrap="square" rtlCol="0">
            <a:spAutoFit/>
          </a:bodyPr>
          <a:lstStyle/>
          <a:p>
            <a:r>
              <a:rPr lang="en-US" sz="2400" dirty="0">
                <a:solidFill>
                  <a:srgbClr val="002060"/>
                </a:solidFill>
                <a:latin typeface="+mj-lt"/>
                <a:ea typeface="+mj-ea"/>
                <a:cs typeface="+mj-cs"/>
              </a:rPr>
              <a:t>What Can You Do Next? </a:t>
            </a:r>
          </a:p>
        </p:txBody>
      </p:sp>
    </p:spTree>
    <p:extLst>
      <p:ext uri="{BB962C8B-B14F-4D97-AF65-F5344CB8AC3E}">
        <p14:creationId xmlns:p14="http://schemas.microsoft.com/office/powerpoint/2010/main" val="16279631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130595" y="671804"/>
            <a:ext cx="5826719" cy="181013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30594" y="2404532"/>
            <a:ext cx="5826719" cy="1646302"/>
          </a:xfrm>
        </p:spPr>
        <p:txBody>
          <a:bodyPr/>
          <a:lstStyle/>
          <a:p>
            <a:r>
              <a:rPr lang="en-US" smtClean="0"/>
              <a:t>sThank</a:t>
            </a:r>
            <a:r>
              <a:rPr lang="en-US" dirty="0" smtClean="0"/>
              <a:t> </a:t>
            </a:r>
            <a:r>
              <a:rPr lang="en-US" dirty="0"/>
              <a:t>You</a:t>
            </a:r>
          </a:p>
        </p:txBody>
      </p:sp>
      <p:sp>
        <p:nvSpPr>
          <p:cNvPr id="3" name="Subtitle 2"/>
          <p:cNvSpPr>
            <a:spLocks noGrp="1"/>
          </p:cNvSpPr>
          <p:nvPr>
            <p:ph type="subTitle" idx="1"/>
          </p:nvPr>
        </p:nvSpPr>
        <p:spPr>
          <a:xfrm>
            <a:off x="1130595" y="4050834"/>
            <a:ext cx="6165944" cy="1096899"/>
          </a:xfrm>
        </p:spPr>
        <p:txBody>
          <a:bodyPr>
            <a:normAutofit lnSpcReduction="10000"/>
          </a:bodyPr>
          <a:lstStyle/>
          <a:p>
            <a:r>
              <a:rPr lang="en-US" dirty="0"/>
              <a:t>Contact us at </a:t>
            </a:r>
            <a:r>
              <a:rPr lang="en-US" dirty="0" smtClean="0">
                <a:hlinkClick r:id="rId3"/>
              </a:rPr>
              <a:t>judy@halecenter.org</a:t>
            </a:r>
            <a:r>
              <a:rPr lang="en-US" dirty="0" smtClean="0"/>
              <a:t> </a:t>
            </a:r>
            <a:endParaRPr lang="en-US" dirty="0"/>
          </a:p>
          <a:p>
            <a:r>
              <a:rPr lang="en-US" dirty="0"/>
              <a:t>or </a:t>
            </a:r>
            <a:r>
              <a:rPr lang="en-US" dirty="0">
                <a:hlinkClick r:id="rId4"/>
              </a:rPr>
              <a:t>sharon@halecenter.org</a:t>
            </a:r>
            <a:r>
              <a:rPr lang="en-US" dirty="0"/>
              <a:t> </a:t>
            </a:r>
          </a:p>
          <a:p>
            <a:r>
              <a:rPr lang="en-US" dirty="0"/>
              <a:t>or </a:t>
            </a:r>
            <a:r>
              <a:rPr lang="en-US" dirty="0">
                <a:hlinkClick r:id="rId5"/>
              </a:rPr>
              <a:t>dennis@dennisglenn.com</a:t>
            </a:r>
            <a:endParaRPr lang="en-US" dirty="0"/>
          </a:p>
        </p:txBody>
      </p:sp>
      <p:sp>
        <p:nvSpPr>
          <p:cNvPr id="4" name="TextBox 3"/>
          <p:cNvSpPr txBox="1"/>
          <p:nvPr/>
        </p:nvSpPr>
        <p:spPr>
          <a:xfrm>
            <a:off x="1339108" y="819868"/>
            <a:ext cx="5464958" cy="1600438"/>
          </a:xfrm>
          <a:prstGeom prst="rect">
            <a:avLst/>
          </a:prstGeom>
          <a:noFill/>
        </p:spPr>
        <p:txBody>
          <a:bodyPr wrap="none" rtlCol="0">
            <a:spAutoFit/>
          </a:bodyPr>
          <a:lstStyle/>
          <a:p>
            <a:r>
              <a:rPr lang="en-US" sz="1600" dirty="0" smtClean="0"/>
              <a:t>FYI  -- Training Magazine Network will be hosting </a:t>
            </a:r>
            <a:br>
              <a:rPr lang="en-US" sz="1600" dirty="0" smtClean="0"/>
            </a:br>
            <a:r>
              <a:rPr lang="en-US" sz="1600" dirty="0" smtClean="0"/>
              <a:t>a Hale and Gander free webinar</a:t>
            </a:r>
            <a:r>
              <a:rPr lang="en-US" sz="1600" dirty="0"/>
              <a:t>, </a:t>
            </a:r>
            <a:r>
              <a:rPr lang="en-US" sz="1600" i="1" dirty="0"/>
              <a:t>Certifying Serious </a:t>
            </a:r>
            <a:r>
              <a:rPr lang="en-US" sz="1600" i="1" dirty="0" smtClean="0"/>
              <a:t/>
            </a:r>
            <a:br>
              <a:rPr lang="en-US" sz="1600" i="1" dirty="0" smtClean="0"/>
            </a:br>
            <a:r>
              <a:rPr lang="en-US" sz="1600" i="1" dirty="0" smtClean="0"/>
              <a:t>Learning </a:t>
            </a:r>
            <a:r>
              <a:rPr lang="en-US" sz="1600" i="1" dirty="0"/>
              <a:t>Games, </a:t>
            </a:r>
            <a:r>
              <a:rPr lang="en-US" sz="1600" i="1" dirty="0" smtClean="0"/>
              <a:t>Simulations</a:t>
            </a:r>
            <a:r>
              <a:rPr lang="en-US" sz="1600" i="1" dirty="0"/>
              <a:t>, &amp; Gamification </a:t>
            </a:r>
            <a:r>
              <a:rPr lang="en-US" sz="1600" i="1" dirty="0" smtClean="0"/>
              <a:t>Programs, </a:t>
            </a:r>
          </a:p>
          <a:p>
            <a:r>
              <a:rPr lang="en-US" sz="1600" i="1" dirty="0">
                <a:solidFill>
                  <a:schemeClr val="bg1"/>
                </a:solidFill>
                <a:hlinkClick r:id="rId6"/>
              </a:rPr>
              <a:t>https://www.trainingmagnetwork.com/</a:t>
            </a:r>
            <a:endParaRPr lang="en-US" sz="1600" i="1" dirty="0" smtClean="0">
              <a:solidFill>
                <a:schemeClr val="bg1"/>
              </a:solidFill>
            </a:endParaRPr>
          </a:p>
          <a:p>
            <a:r>
              <a:rPr lang="en-US" sz="1600" dirty="0" smtClean="0"/>
              <a:t>June </a:t>
            </a:r>
            <a:r>
              <a:rPr lang="en-US" sz="1600" dirty="0"/>
              <a:t>6th Noon </a:t>
            </a:r>
            <a:r>
              <a:rPr lang="en-US" sz="1600" dirty="0" smtClean="0"/>
              <a:t>PT/</a:t>
            </a:r>
            <a:r>
              <a:rPr lang="en-US" sz="1600" dirty="0"/>
              <a:t> </a:t>
            </a:r>
            <a:r>
              <a:rPr lang="en-US" sz="1600" dirty="0" smtClean="0"/>
              <a:t>2pm CT/ 3pm </a:t>
            </a:r>
            <a:r>
              <a:rPr lang="en-US" sz="1600" dirty="0"/>
              <a:t>ET</a:t>
            </a:r>
          </a:p>
          <a:p>
            <a:r>
              <a:rPr lang="en-US" i="1" dirty="0" smtClean="0"/>
              <a:t> </a:t>
            </a:r>
            <a:endParaRPr lang="en-US" i="1" dirty="0"/>
          </a:p>
        </p:txBody>
      </p:sp>
      <p:sp>
        <p:nvSpPr>
          <p:cNvPr id="7" name="Rectangle 6"/>
          <p:cNvSpPr/>
          <p:nvPr/>
        </p:nvSpPr>
        <p:spPr>
          <a:xfrm rot="19340154">
            <a:off x="5198594" y="1731795"/>
            <a:ext cx="1202573" cy="461665"/>
          </a:xfrm>
          <a:prstGeom prst="rect">
            <a:avLst/>
          </a:prstGeom>
          <a:noFill/>
        </p:spPr>
        <p:txBody>
          <a:bodyPr wrap="none" lIns="91440" tIns="45720" rIns="91440" bIns="45720">
            <a:spAutoFit/>
          </a:bodyPr>
          <a:lstStyle/>
          <a:p>
            <a:pPr algn="ctr"/>
            <a:r>
              <a:rPr lang="en-US"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Join us</a:t>
            </a:r>
            <a:endParaRPr lang="en-US" sz="2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973970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846" y="484079"/>
            <a:ext cx="6447501" cy="990600"/>
          </a:xfrm>
        </p:spPr>
        <p:txBody>
          <a:bodyPr>
            <a:normAutofit fontScale="90000"/>
          </a:bodyPr>
          <a:lstStyle/>
          <a:p>
            <a:r>
              <a:rPr lang="en-US" dirty="0">
                <a:solidFill>
                  <a:schemeClr val="accent2">
                    <a:lumMod val="50000"/>
                  </a:schemeClr>
                </a:solidFill>
              </a:rPr>
              <a:t>Sharon Gander, M.Ed., CPT, CACP, CIDD</a:t>
            </a:r>
            <a:endParaRPr lang="en-US" dirty="0"/>
          </a:p>
        </p:txBody>
      </p:sp>
      <p:sp>
        <p:nvSpPr>
          <p:cNvPr id="3" name="Content Placeholder 2"/>
          <p:cNvSpPr>
            <a:spLocks noGrp="1"/>
          </p:cNvSpPr>
          <p:nvPr>
            <p:ph idx="1"/>
          </p:nvPr>
        </p:nvSpPr>
        <p:spPr>
          <a:xfrm>
            <a:off x="432846" y="1843561"/>
            <a:ext cx="5205954" cy="3377444"/>
          </a:xfrm>
        </p:spPr>
        <p:txBody>
          <a:bodyPr>
            <a:noAutofit/>
          </a:bodyPr>
          <a:lstStyle/>
          <a:p>
            <a:r>
              <a:rPr lang="en-US" sz="1500" dirty="0">
                <a:solidFill>
                  <a:schemeClr val="accent2">
                    <a:lumMod val="50000"/>
                  </a:schemeClr>
                </a:solidFill>
              </a:rPr>
              <a:t>Director of ID Certification, Hale Associates’ Center</a:t>
            </a:r>
          </a:p>
          <a:p>
            <a:r>
              <a:rPr lang="en-US" sz="1500" dirty="0">
                <a:solidFill>
                  <a:schemeClr val="accent2">
                    <a:lumMod val="50000"/>
                  </a:schemeClr>
                </a:solidFill>
              </a:rPr>
              <a:t>Learning Architect</a:t>
            </a:r>
          </a:p>
          <a:p>
            <a:r>
              <a:rPr lang="en-US" sz="1500" dirty="0">
                <a:solidFill>
                  <a:schemeClr val="accent2">
                    <a:lumMod val="50000"/>
                  </a:schemeClr>
                </a:solidFill>
              </a:rPr>
              <a:t>Certification Specialist</a:t>
            </a:r>
          </a:p>
          <a:p>
            <a:r>
              <a:rPr lang="en-US" sz="1500" dirty="0">
                <a:solidFill>
                  <a:schemeClr val="accent2">
                    <a:lumMod val="50000"/>
                  </a:schemeClr>
                </a:solidFill>
              </a:rPr>
              <a:t>Performance Improvement Specialist</a:t>
            </a:r>
          </a:p>
          <a:p>
            <a:r>
              <a:rPr lang="en-US" sz="1500" dirty="0">
                <a:solidFill>
                  <a:schemeClr val="accent2">
                    <a:lumMod val="50000"/>
                  </a:schemeClr>
                </a:solidFill>
              </a:rPr>
              <a:t>Item writer</a:t>
            </a:r>
          </a:p>
          <a:p>
            <a:r>
              <a:rPr lang="en-US" sz="1500" dirty="0">
                <a:solidFill>
                  <a:schemeClr val="accent2">
                    <a:lumMod val="50000"/>
                  </a:schemeClr>
                </a:solidFill>
              </a:rPr>
              <a:t>Author &amp; Blogger</a:t>
            </a:r>
          </a:p>
          <a:p>
            <a:r>
              <a:rPr lang="en-US" sz="1500" dirty="0">
                <a:solidFill>
                  <a:schemeClr val="accent2">
                    <a:lumMod val="50000"/>
                  </a:schemeClr>
                </a:solidFill>
              </a:rPr>
              <a:t>Serious Learning Game design &amp; development</a:t>
            </a:r>
          </a:p>
          <a:p>
            <a:pPr marL="0" indent="0">
              <a:buNone/>
            </a:pPr>
            <a:r>
              <a:rPr lang="en-US" sz="1500" dirty="0">
                <a:solidFill>
                  <a:srgbClr val="006666"/>
                </a:solidFill>
              </a:rPr>
              <a:t>Connecting learning to workforce development </a:t>
            </a:r>
            <a:br>
              <a:rPr lang="en-US" sz="1500" dirty="0">
                <a:solidFill>
                  <a:srgbClr val="006666"/>
                </a:solidFill>
              </a:rPr>
            </a:br>
            <a:r>
              <a:rPr lang="en-US" sz="1500" dirty="0">
                <a:solidFill>
                  <a:srgbClr val="006666"/>
                </a:solidFill>
              </a:rPr>
              <a:t>through targeted learning solutions using emerging and traditional learning technologies, certifications, microcredentials, and badges in order to show performance improvement.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5719" y="979379"/>
            <a:ext cx="970613" cy="1213267"/>
          </a:xfrm>
          <a:prstGeom prst="rect">
            <a:avLst/>
          </a:prstGeom>
        </p:spPr>
      </p:pic>
      <p:graphicFrame>
        <p:nvGraphicFramePr>
          <p:cNvPr id="6" name="Chart 5"/>
          <p:cNvGraphicFramePr/>
          <p:nvPr>
            <p:extLst>
              <p:ext uri="{D42A27DB-BD31-4B8C-83A1-F6EECF244321}">
                <p14:modId xmlns:p14="http://schemas.microsoft.com/office/powerpoint/2010/main" val="1668166151"/>
              </p:ext>
            </p:extLst>
          </p:nvPr>
        </p:nvGraphicFramePr>
        <p:xfrm>
          <a:off x="5044858" y="2305050"/>
          <a:ext cx="3635678" cy="29159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99484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675" y="481379"/>
            <a:ext cx="6447501" cy="990600"/>
          </a:xfrm>
        </p:spPr>
        <p:txBody>
          <a:bodyPr>
            <a:normAutofit fontScale="90000"/>
          </a:bodyPr>
          <a:lstStyle/>
          <a:p>
            <a:r>
              <a:rPr lang="en-US" dirty="0">
                <a:solidFill>
                  <a:schemeClr val="accent2">
                    <a:lumMod val="50000"/>
                  </a:schemeClr>
                </a:solidFill>
              </a:rPr>
              <a:t>Judy Hale, Ph.D., CPT, CACP, CIDD</a:t>
            </a:r>
            <a:br>
              <a:rPr lang="en-US" dirty="0">
                <a:solidFill>
                  <a:schemeClr val="accent2">
                    <a:lumMod val="50000"/>
                  </a:schemeClr>
                </a:solidFill>
              </a:rPr>
            </a:br>
            <a:endParaRPr lang="en-US" dirty="0"/>
          </a:p>
        </p:txBody>
      </p:sp>
      <p:sp>
        <p:nvSpPr>
          <p:cNvPr id="3" name="Content Placeholder 2"/>
          <p:cNvSpPr>
            <a:spLocks noGrp="1"/>
          </p:cNvSpPr>
          <p:nvPr>
            <p:ph idx="1"/>
          </p:nvPr>
        </p:nvSpPr>
        <p:spPr>
          <a:xfrm>
            <a:off x="608478" y="1843561"/>
            <a:ext cx="4912637" cy="3377444"/>
          </a:xfrm>
        </p:spPr>
        <p:txBody>
          <a:bodyPr>
            <a:noAutofit/>
          </a:bodyPr>
          <a:lstStyle/>
          <a:p>
            <a:r>
              <a:rPr lang="en-US" sz="1500" dirty="0">
                <a:solidFill>
                  <a:schemeClr val="accent2">
                    <a:lumMod val="50000"/>
                  </a:schemeClr>
                </a:solidFill>
              </a:rPr>
              <a:t>Hale Associates, Credential Consultants</a:t>
            </a:r>
          </a:p>
          <a:p>
            <a:r>
              <a:rPr lang="en-US" sz="1500" dirty="0">
                <a:solidFill>
                  <a:schemeClr val="accent2">
                    <a:lumMod val="50000"/>
                  </a:schemeClr>
                </a:solidFill>
              </a:rPr>
              <a:t>CEO, The Institute for Performance Improvement  (www.tifpi.org)</a:t>
            </a:r>
          </a:p>
          <a:p>
            <a:r>
              <a:rPr lang="en-US" sz="1500" dirty="0">
                <a:solidFill>
                  <a:schemeClr val="accent2">
                    <a:lumMod val="50000"/>
                  </a:schemeClr>
                </a:solidFill>
              </a:rPr>
              <a:t>Certification Specialist</a:t>
            </a:r>
          </a:p>
          <a:p>
            <a:r>
              <a:rPr lang="en-US" sz="1500" dirty="0">
                <a:solidFill>
                  <a:schemeClr val="accent2">
                    <a:lumMod val="50000"/>
                  </a:schemeClr>
                </a:solidFill>
              </a:rPr>
              <a:t>Performance Improvement Specialist</a:t>
            </a:r>
          </a:p>
          <a:p>
            <a:r>
              <a:rPr lang="en-US" sz="1500" dirty="0">
                <a:solidFill>
                  <a:schemeClr val="accent2">
                    <a:lumMod val="50000"/>
                  </a:schemeClr>
                </a:solidFill>
              </a:rPr>
              <a:t>Award winning author</a:t>
            </a:r>
          </a:p>
          <a:p>
            <a:pPr marL="0" indent="0">
              <a:buNone/>
            </a:pPr>
            <a:endParaRPr lang="en-US" sz="1500" dirty="0">
              <a:solidFill>
                <a:schemeClr val="accent2">
                  <a:lumMod val="50000"/>
                </a:schemeClr>
              </a:solidFill>
            </a:endParaRPr>
          </a:p>
          <a:p>
            <a:pPr marL="0" indent="0">
              <a:buNone/>
            </a:pPr>
            <a:r>
              <a:rPr lang="en-US" sz="1500" dirty="0">
                <a:solidFill>
                  <a:srgbClr val="006666"/>
                </a:solidFill>
              </a:rPr>
              <a:t>Guiding and advising workforce development though credentialing; working around the world for professional development for emerging fields, trades, and high-tech providers.</a:t>
            </a:r>
          </a:p>
        </p:txBody>
      </p:sp>
      <p:graphicFrame>
        <p:nvGraphicFramePr>
          <p:cNvPr id="6" name="Chart 5"/>
          <p:cNvGraphicFramePr/>
          <p:nvPr>
            <p:extLst>
              <p:ext uri="{D42A27DB-BD31-4B8C-83A1-F6EECF244321}">
                <p14:modId xmlns:p14="http://schemas.microsoft.com/office/powerpoint/2010/main" val="3864264685"/>
              </p:ext>
            </p:extLst>
          </p:nvPr>
        </p:nvGraphicFramePr>
        <p:xfrm>
          <a:off x="5044858" y="2305050"/>
          <a:ext cx="3635678" cy="2915955"/>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8672" y="976679"/>
            <a:ext cx="1169699" cy="1579094"/>
          </a:xfrm>
          <a:prstGeom prst="rect">
            <a:avLst/>
          </a:prstGeom>
        </p:spPr>
      </p:pic>
    </p:spTree>
    <p:extLst>
      <p:ext uri="{BB962C8B-B14F-4D97-AF65-F5344CB8AC3E}">
        <p14:creationId xmlns:p14="http://schemas.microsoft.com/office/powerpoint/2010/main" val="3280716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Dennis Glenn, MFA</a:t>
            </a:r>
            <a:endParaRPr lang="en-US" dirty="0"/>
          </a:p>
        </p:txBody>
      </p:sp>
      <p:sp>
        <p:nvSpPr>
          <p:cNvPr id="3" name="Content Placeholder 2"/>
          <p:cNvSpPr txBox="1">
            <a:spLocks/>
          </p:cNvSpPr>
          <p:nvPr/>
        </p:nvSpPr>
        <p:spPr>
          <a:xfrm>
            <a:off x="608478" y="1843561"/>
            <a:ext cx="5356893" cy="3377444"/>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1500" dirty="0" smtClean="0">
                <a:solidFill>
                  <a:schemeClr val="accent2">
                    <a:lumMod val="50000"/>
                  </a:schemeClr>
                </a:solidFill>
              </a:rPr>
              <a:t>CEO of Dennis Glen, LLC</a:t>
            </a:r>
          </a:p>
          <a:p>
            <a:r>
              <a:rPr lang="en-US" sz="1500" dirty="0" smtClean="0">
                <a:solidFill>
                  <a:schemeClr val="accent2">
                    <a:lumMod val="50000"/>
                  </a:schemeClr>
                </a:solidFill>
              </a:rPr>
              <a:t>Instructor of Game Design at DePaul University</a:t>
            </a:r>
          </a:p>
          <a:p>
            <a:r>
              <a:rPr lang="en-US" sz="1500" dirty="0" smtClean="0">
                <a:solidFill>
                  <a:schemeClr val="accent2">
                    <a:lumMod val="50000"/>
                  </a:schemeClr>
                </a:solidFill>
              </a:rPr>
              <a:t>Professional photographer and film director</a:t>
            </a:r>
          </a:p>
          <a:p>
            <a:pPr marL="0" indent="0">
              <a:buNone/>
            </a:pPr>
            <a:endParaRPr lang="en-US" sz="1600" dirty="0" smtClean="0"/>
          </a:p>
          <a:p>
            <a:pPr marL="0" indent="0">
              <a:buNone/>
            </a:pPr>
            <a:r>
              <a:rPr lang="en-US" sz="1600" dirty="0" smtClean="0"/>
              <a:t>His </a:t>
            </a:r>
            <a:r>
              <a:rPr lang="en-US" sz="1600" dirty="0"/>
              <a:t>company creates 3D interactive virtual patients for the medical industry that assess the cognitive decision-making abilities of surgeons, doctors and nurses. Dennis has taught at numerous universities including Northwestern, Columbia College, Lake Forest Graduate School of Management and is </a:t>
            </a:r>
            <a:r>
              <a:rPr lang="en-US" sz="1600" dirty="0" smtClean="0"/>
              <a:t>currently </a:t>
            </a:r>
            <a:r>
              <a:rPr lang="en-US" sz="1600" dirty="0"/>
              <a:t>t</a:t>
            </a:r>
            <a:r>
              <a:rPr lang="en-US" sz="1600" dirty="0" smtClean="0"/>
              <a:t>eaching </a:t>
            </a:r>
            <a:r>
              <a:rPr lang="en-US" sz="1600" dirty="0"/>
              <a:t>as DePaul University Graduate School for New Learning. </a:t>
            </a:r>
            <a:endParaRPr lang="en-US" sz="1500" dirty="0" smtClean="0">
              <a:solidFill>
                <a:schemeClr val="accent2">
                  <a:lumMod val="50000"/>
                </a:schemeClr>
              </a:solidFill>
            </a:endParaRPr>
          </a:p>
          <a:p>
            <a:pPr marL="0" indent="0">
              <a:buNone/>
            </a:pPr>
            <a:r>
              <a:rPr lang="en-US" sz="1500" dirty="0" smtClean="0">
                <a:solidFill>
                  <a:srgbClr val="006666"/>
                </a:solidFill>
              </a:rPr>
              <a:t> </a:t>
            </a:r>
            <a:endParaRPr lang="en-US" sz="1500" dirty="0">
              <a:solidFill>
                <a:srgbClr val="006666"/>
              </a:solidFill>
            </a:endParaRPr>
          </a:p>
        </p:txBody>
      </p:sp>
      <p:sp>
        <p:nvSpPr>
          <p:cNvPr id="4" name="TextBox 3"/>
          <p:cNvSpPr txBox="1"/>
          <p:nvPr/>
        </p:nvSpPr>
        <p:spPr>
          <a:xfrm>
            <a:off x="3496133" y="5601885"/>
            <a:ext cx="3347391" cy="1015663"/>
          </a:xfrm>
          <a:prstGeom prst="rect">
            <a:avLst/>
          </a:prstGeom>
          <a:noFill/>
        </p:spPr>
        <p:txBody>
          <a:bodyPr wrap="none" rtlCol="0">
            <a:spAutoFit/>
          </a:bodyPr>
          <a:lstStyle/>
          <a:p>
            <a:r>
              <a:rPr lang="en-US" sz="2000" dirty="0">
                <a:hlinkClick r:id="rId3"/>
              </a:rPr>
              <a:t>dennis@dennisglenn.com</a:t>
            </a:r>
            <a:endParaRPr lang="en-US" sz="2000" dirty="0"/>
          </a:p>
          <a:p>
            <a:endParaRPr lang="en-US" sz="2000" dirty="0"/>
          </a:p>
          <a:p>
            <a:r>
              <a:rPr lang="en-US" sz="2000" dirty="0">
                <a:hlinkClick r:id="rId4"/>
              </a:rPr>
              <a:t>https://</a:t>
            </a:r>
            <a:r>
              <a:rPr lang="en-US" sz="2000" dirty="0" err="1">
                <a:hlinkClick r:id="rId4"/>
              </a:rPr>
              <a:t>dennisglennllc.com</a:t>
            </a:r>
            <a:endParaRPr lang="en-US" sz="2000" dirty="0"/>
          </a:p>
        </p:txBody>
      </p:sp>
      <p:pic>
        <p:nvPicPr>
          <p:cNvPr id="5" name="Picture 4" descr="DG photo copy.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1703" y="609599"/>
            <a:ext cx="1634369" cy="2155371"/>
          </a:xfrm>
          <a:prstGeom prst="rect">
            <a:avLst/>
          </a:prstGeom>
        </p:spPr>
      </p:pic>
    </p:spTree>
    <p:extLst>
      <p:ext uri="{BB962C8B-B14F-4D97-AF65-F5344CB8AC3E}">
        <p14:creationId xmlns:p14="http://schemas.microsoft.com/office/powerpoint/2010/main" val="942268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Goal</a:t>
            </a:r>
          </a:p>
        </p:txBody>
      </p:sp>
      <p:sp>
        <p:nvSpPr>
          <p:cNvPr id="3" name="Content Placeholder 2"/>
          <p:cNvSpPr>
            <a:spLocks noGrp="1"/>
          </p:cNvSpPr>
          <p:nvPr>
            <p:ph idx="1"/>
          </p:nvPr>
        </p:nvSpPr>
        <p:spPr>
          <a:xfrm>
            <a:off x="508000" y="1273629"/>
            <a:ext cx="6538595" cy="3156857"/>
          </a:xfrm>
        </p:spPr>
        <p:txBody>
          <a:bodyPr>
            <a:normAutofit/>
          </a:bodyPr>
          <a:lstStyle/>
          <a:p>
            <a:pPr marL="0" indent="0">
              <a:buNone/>
            </a:pPr>
            <a:r>
              <a:rPr lang="en-US" sz="1800" dirty="0">
                <a:solidFill>
                  <a:schemeClr val="tx1"/>
                </a:solidFill>
              </a:rPr>
              <a:t>At the end of this session, you will be able to:</a:t>
            </a:r>
          </a:p>
          <a:p>
            <a:pPr lvl="0"/>
            <a:r>
              <a:rPr lang="en-US" sz="1800" dirty="0">
                <a:solidFill>
                  <a:schemeClr val="tx1"/>
                </a:solidFill>
              </a:rPr>
              <a:t>Evaluate learning and assessment games for randomness, control, and fun</a:t>
            </a:r>
          </a:p>
          <a:p>
            <a:pPr lvl="0"/>
            <a:r>
              <a:rPr lang="en-US" sz="1800" dirty="0">
                <a:solidFill>
                  <a:schemeClr val="tx1"/>
                </a:solidFill>
              </a:rPr>
              <a:t>Assess the potential for a game, simulation, augmented reality (A/R), or virtual reality (V/R) to be used as an assessment technique</a:t>
            </a:r>
          </a:p>
          <a:p>
            <a:pPr lvl="0"/>
            <a:r>
              <a:rPr lang="en-US" sz="1800" dirty="0">
                <a:solidFill>
                  <a:schemeClr val="tx1"/>
                </a:solidFill>
              </a:rPr>
              <a:t>Explain to key decision-makers the strengths and limitations of using games, A/R, V/R for evidence-based assessments</a:t>
            </a:r>
          </a:p>
          <a:p>
            <a:endParaRPr lang="en-US" sz="1800" dirty="0"/>
          </a:p>
        </p:txBody>
      </p:sp>
      <p:sp>
        <p:nvSpPr>
          <p:cNvPr id="4" name="TextBox 3"/>
          <p:cNvSpPr txBox="1"/>
          <p:nvPr/>
        </p:nvSpPr>
        <p:spPr>
          <a:xfrm>
            <a:off x="3948190" y="5960532"/>
            <a:ext cx="3009122" cy="715581"/>
          </a:xfrm>
          <a:prstGeom prst="rect">
            <a:avLst/>
          </a:prstGeom>
          <a:noFill/>
        </p:spPr>
        <p:txBody>
          <a:bodyPr wrap="square" rtlCol="0">
            <a:spAutoFit/>
          </a:bodyPr>
          <a:lstStyle/>
          <a:p>
            <a:r>
              <a:rPr lang="en-US" sz="1350" dirty="0"/>
              <a:t>Begin building a community of practice for serious learning game designers.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047" y="4603083"/>
            <a:ext cx="2132838" cy="1303020"/>
          </a:xfrm>
          <a:prstGeom prst="rect">
            <a:avLst/>
          </a:prstGeom>
        </p:spPr>
      </p:pic>
    </p:spTree>
    <p:extLst>
      <p:ext uri="{BB962C8B-B14F-4D97-AF65-F5344CB8AC3E}">
        <p14:creationId xmlns:p14="http://schemas.microsoft.com/office/powerpoint/2010/main" val="141354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on the Same Page</a:t>
            </a:r>
          </a:p>
        </p:txBody>
      </p:sp>
      <p:sp>
        <p:nvSpPr>
          <p:cNvPr id="3" name="Text Placeholder 2"/>
          <p:cNvSpPr>
            <a:spLocks noGrp="1"/>
          </p:cNvSpPr>
          <p:nvPr>
            <p:ph type="body" idx="1"/>
          </p:nvPr>
        </p:nvSpPr>
        <p:spPr/>
        <p:txBody>
          <a:bodyPr/>
          <a:lstStyle/>
          <a:p>
            <a:r>
              <a:rPr lang="en-US" dirty="0"/>
              <a:t>Debrief the Game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5284" y="2018095"/>
            <a:ext cx="2032292" cy="1288591"/>
          </a:xfrm>
          <a:prstGeom prst="rect">
            <a:avLst/>
          </a:prstGeom>
        </p:spPr>
      </p:pic>
    </p:spTree>
    <p:extLst>
      <p:ext uri="{BB962C8B-B14F-4D97-AF65-F5344CB8AC3E}">
        <p14:creationId xmlns:p14="http://schemas.microsoft.com/office/powerpoint/2010/main" val="12451904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7197" y="2826918"/>
            <a:ext cx="5449079" cy="1369936"/>
          </a:xfrm>
        </p:spPr>
        <p:txBody>
          <a:bodyPr/>
          <a:lstStyle/>
          <a:p>
            <a:r>
              <a:rPr lang="en-US" dirty="0"/>
              <a:t>Where does “fun” come from? </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3705"/>
          <a:stretch/>
        </p:blipFill>
        <p:spPr>
          <a:xfrm rot="5400000">
            <a:off x="1290378" y="4467779"/>
            <a:ext cx="1657676" cy="1280627"/>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1479" r="23470" b="13946"/>
          <a:stretch/>
        </p:blipFill>
        <p:spPr>
          <a:xfrm>
            <a:off x="4788159" y="948223"/>
            <a:ext cx="1784480" cy="177048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8069" y="491023"/>
            <a:ext cx="2018167" cy="2002400"/>
          </a:xfrm>
          <a:prstGeom prst="rect">
            <a:avLst/>
          </a:prstGeom>
        </p:spPr>
      </p:pic>
    </p:spTree>
    <p:extLst>
      <p:ext uri="{BB962C8B-B14F-4D97-AF65-F5344CB8AC3E}">
        <p14:creationId xmlns:p14="http://schemas.microsoft.com/office/powerpoint/2010/main" val="218330245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4933</TotalTime>
  <Words>3468</Words>
  <Application>Microsoft Office PowerPoint</Application>
  <PresentationFormat>On-screen Show (4:3)</PresentationFormat>
  <Paragraphs>415</Paragraphs>
  <Slides>39</Slides>
  <Notes>39</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Trebuchet MS</vt:lpstr>
      <vt:lpstr>Verdana</vt:lpstr>
      <vt:lpstr>Wingdings 3</vt:lpstr>
      <vt:lpstr>Facet</vt:lpstr>
      <vt:lpstr>Random Success Game</vt:lpstr>
      <vt:lpstr>Find a seat please</vt:lpstr>
      <vt:lpstr>Contextual Assessment: Games as evidence of competency</vt:lpstr>
      <vt:lpstr>Sharon Gander, M.Ed., CPT, CACP, CIDD</vt:lpstr>
      <vt:lpstr>Judy Hale, Ph.D., CPT, CACP, CIDD </vt:lpstr>
      <vt:lpstr>Dennis Glenn, MFA</vt:lpstr>
      <vt:lpstr>Today’s Goal</vt:lpstr>
      <vt:lpstr>Getting on the Same Page</vt:lpstr>
      <vt:lpstr>Where does “fun” come from? </vt:lpstr>
      <vt:lpstr>How do assessment experts use randomness and control in their work?</vt:lpstr>
      <vt:lpstr>What is a Game</vt:lpstr>
      <vt:lpstr>Game Design &amp; Luck</vt:lpstr>
      <vt:lpstr>Art of Game Design: Lenses</vt:lpstr>
      <vt:lpstr>Stories of Real Games </vt:lpstr>
      <vt:lpstr>Content &amp; Control </vt:lpstr>
      <vt:lpstr>DataQuest: The HNAM Millennium Data Architecture Game©</vt:lpstr>
      <vt:lpstr>International Logistics Game ©</vt:lpstr>
      <vt:lpstr>It’s All About the Assessment</vt:lpstr>
      <vt:lpstr>Augment Reality (A/R) &amp; Virtual Reality (V/R)</vt:lpstr>
      <vt:lpstr>Simulations </vt:lpstr>
      <vt:lpstr>Simulations </vt:lpstr>
      <vt:lpstr>PowerPoint Presentation</vt:lpstr>
      <vt:lpstr>Gamification </vt:lpstr>
      <vt:lpstr>Collective Wisdom Exercise</vt:lpstr>
      <vt:lpstr>What game mechanics (tools &amp; techniques) generate randomness?</vt:lpstr>
      <vt:lpstr>Randomness Techniques</vt:lpstr>
      <vt:lpstr>What techniques generate control?</vt:lpstr>
      <vt:lpstr>Control Techniques</vt:lpstr>
      <vt:lpstr>Learning is fun when opportunities for randomness and control challenge players to discover and apply deeper knowledge. </vt:lpstr>
      <vt:lpstr>When learning is fun and challenging, the learner increases his or her own ability to control the randomness of the environment.   Application activities move us quickly to assessment.  Simulation of an environment or key decisions allows us to assess player’s actions. </vt:lpstr>
      <vt:lpstr>What is an Assessment</vt:lpstr>
      <vt:lpstr>What is a Test</vt:lpstr>
      <vt:lpstr>Game as Assessment</vt:lpstr>
      <vt:lpstr>What is Evidence-Based Assessment</vt:lpstr>
      <vt:lpstr>What is most challenging about using a game as an assessment?   </vt:lpstr>
      <vt:lpstr>What would be the advantage for using a game as an assessment?   </vt:lpstr>
      <vt:lpstr>Tapping Your Experience</vt:lpstr>
      <vt:lpstr>How can we make game-based actions as valid an assessment as rote knowledge for the purposes of demonstrating mastery or should games be reserved for fun and learning? </vt:lpstr>
      <vt:lpstr>sThank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Innovators &amp; Creatives Have Standards?</dc:title>
  <dc:creator>sharon gander</dc:creator>
  <cp:lastModifiedBy>sharon gander</cp:lastModifiedBy>
  <cp:revision>133</cp:revision>
  <cp:lastPrinted>2018-02-24T18:58:05Z</cp:lastPrinted>
  <dcterms:created xsi:type="dcterms:W3CDTF">2016-03-04T18:31:51Z</dcterms:created>
  <dcterms:modified xsi:type="dcterms:W3CDTF">2018-02-28T21:07:28Z</dcterms:modified>
</cp:coreProperties>
</file>