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</p:sldMasterIdLst>
  <p:notesMasterIdLst>
    <p:notesMasterId r:id="rId12"/>
  </p:notesMasterIdLst>
  <p:handoutMasterIdLst>
    <p:handoutMasterId r:id="rId13"/>
  </p:handoutMasterIdLst>
  <p:sldIdLst>
    <p:sldId id="259" r:id="rId5"/>
    <p:sldId id="260" r:id="rId6"/>
    <p:sldId id="271" r:id="rId7"/>
    <p:sldId id="261" r:id="rId8"/>
    <p:sldId id="273" r:id="rId9"/>
    <p:sldId id="264" r:id="rId10"/>
    <p:sldId id="27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E User" initials="A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001" autoAdjust="0"/>
  </p:normalViewPr>
  <p:slideViewPr>
    <p:cSldViewPr>
      <p:cViewPr varScale="1">
        <p:scale>
          <a:sx n="85" d="100"/>
          <a:sy n="85" d="100"/>
        </p:scale>
        <p:origin x="23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31" d="100"/>
          <a:sy n="131" d="100"/>
        </p:scale>
        <p:origin x="1157" y="-49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CC884-8E7E-4B93-ABD4-F4B23E5CE56F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2_2" csCatId="accent2" phldr="1"/>
      <dgm:spPr/>
      <dgm:t>
        <a:bodyPr/>
        <a:lstStyle/>
        <a:p>
          <a:endParaRPr lang="en-US"/>
        </a:p>
      </dgm:t>
    </dgm:pt>
    <dgm:pt modelId="{5BC2C849-09CE-4B3A-9199-C9E2ED79EC94}">
      <dgm:prSet/>
      <dgm:spPr/>
      <dgm:t>
        <a:bodyPr/>
        <a:lstStyle/>
        <a:p>
          <a:r>
            <a:rPr lang="en-US" b="1" dirty="0"/>
            <a:t>WHAT ARE THE BENEFITS?</a:t>
          </a:r>
          <a:endParaRPr lang="en-US" dirty="0"/>
        </a:p>
      </dgm:t>
    </dgm:pt>
    <dgm:pt modelId="{441F9CD7-22C2-4600-94BE-AB3151A7AC16}" type="parTrans" cxnId="{03151C58-8980-4F10-AA25-399E0D53B82A}">
      <dgm:prSet/>
      <dgm:spPr/>
      <dgm:t>
        <a:bodyPr/>
        <a:lstStyle/>
        <a:p>
          <a:endParaRPr lang="en-US"/>
        </a:p>
      </dgm:t>
    </dgm:pt>
    <dgm:pt modelId="{E7EDB445-FDFD-4978-8E7A-60CFD5446851}" type="sibTrans" cxnId="{03151C58-8980-4F10-AA25-399E0D53B82A}">
      <dgm:prSet/>
      <dgm:spPr/>
      <dgm:t>
        <a:bodyPr/>
        <a:lstStyle/>
        <a:p>
          <a:endParaRPr lang="en-US"/>
        </a:p>
      </dgm:t>
    </dgm:pt>
    <dgm:pt modelId="{31B610D7-67EE-4CC8-B0EF-24903D706231}">
      <dgm:prSet/>
      <dgm:spPr/>
      <dgm:t>
        <a:bodyPr/>
        <a:lstStyle/>
        <a:p>
          <a:r>
            <a:rPr lang="en-US" dirty="0"/>
            <a:t>Certifies that the Certification Process is of world class quality</a:t>
          </a:r>
        </a:p>
      </dgm:t>
    </dgm:pt>
    <dgm:pt modelId="{BBB729B6-D834-49AA-9C9B-565E290D211D}" type="parTrans" cxnId="{BC370744-5330-40C7-93FE-EA9B26B35479}">
      <dgm:prSet/>
      <dgm:spPr/>
      <dgm:t>
        <a:bodyPr/>
        <a:lstStyle/>
        <a:p>
          <a:endParaRPr lang="en-US"/>
        </a:p>
      </dgm:t>
    </dgm:pt>
    <dgm:pt modelId="{0A2EEC2D-2722-47B6-A3B0-5A29A30B81D0}" type="sibTrans" cxnId="{BC370744-5330-40C7-93FE-EA9B26B35479}">
      <dgm:prSet/>
      <dgm:spPr/>
      <dgm:t>
        <a:bodyPr/>
        <a:lstStyle/>
        <a:p>
          <a:endParaRPr lang="en-US"/>
        </a:p>
      </dgm:t>
    </dgm:pt>
    <dgm:pt modelId="{75648E6E-E1AC-470B-99C7-E794F94ECF3B}">
      <dgm:prSet/>
      <dgm:spPr/>
      <dgm:t>
        <a:bodyPr/>
        <a:lstStyle/>
        <a:p>
          <a:r>
            <a:rPr lang="en-US" dirty="0"/>
            <a:t>Provides a systematic process to improve individual and organizational efficiency</a:t>
          </a:r>
        </a:p>
      </dgm:t>
    </dgm:pt>
    <dgm:pt modelId="{0C9833A1-B79A-486D-9794-FC402F9D3EE1}" type="parTrans" cxnId="{01F59253-BE50-4D4C-8E96-DBCB948A8C20}">
      <dgm:prSet/>
      <dgm:spPr/>
      <dgm:t>
        <a:bodyPr/>
        <a:lstStyle/>
        <a:p>
          <a:endParaRPr lang="en-US"/>
        </a:p>
      </dgm:t>
    </dgm:pt>
    <dgm:pt modelId="{F34DCF78-A590-43E7-80B6-E7980A697F99}" type="sibTrans" cxnId="{01F59253-BE50-4D4C-8E96-DBCB948A8C20}">
      <dgm:prSet/>
      <dgm:spPr/>
      <dgm:t>
        <a:bodyPr/>
        <a:lstStyle/>
        <a:p>
          <a:endParaRPr lang="en-US"/>
        </a:p>
      </dgm:t>
    </dgm:pt>
    <dgm:pt modelId="{59BF197A-1B39-42BF-832E-7C6E27977BFC}">
      <dgm:prSet/>
      <dgm:spPr/>
      <dgm:t>
        <a:bodyPr/>
        <a:lstStyle/>
        <a:p>
          <a:r>
            <a:rPr lang="en-US" dirty="0"/>
            <a:t>Protects the organization against any legal suits based on quality standards</a:t>
          </a:r>
        </a:p>
      </dgm:t>
    </dgm:pt>
    <dgm:pt modelId="{E7A3CC09-33BA-47BF-B779-151454D69454}" type="parTrans" cxnId="{1E017554-7B24-4048-AD71-5BB0CDAD9097}">
      <dgm:prSet/>
      <dgm:spPr/>
      <dgm:t>
        <a:bodyPr/>
        <a:lstStyle/>
        <a:p>
          <a:endParaRPr lang="en-US"/>
        </a:p>
      </dgm:t>
    </dgm:pt>
    <dgm:pt modelId="{2ED0B5BA-D00B-40B8-A138-FAD640FABFC9}" type="sibTrans" cxnId="{1E017554-7B24-4048-AD71-5BB0CDAD9097}">
      <dgm:prSet/>
      <dgm:spPr/>
      <dgm:t>
        <a:bodyPr/>
        <a:lstStyle/>
        <a:p>
          <a:endParaRPr lang="en-US"/>
        </a:p>
      </dgm:t>
    </dgm:pt>
    <dgm:pt modelId="{C289C4E5-9DE4-4A94-ADFA-1493A0632765}" type="pres">
      <dgm:prSet presAssocID="{EBACC884-8E7E-4B93-ABD4-F4B23E5CE56F}" presName="root" presStyleCnt="0">
        <dgm:presLayoutVars>
          <dgm:dir/>
          <dgm:resizeHandles val="exact"/>
        </dgm:presLayoutVars>
      </dgm:prSet>
      <dgm:spPr/>
    </dgm:pt>
    <dgm:pt modelId="{C6A51E2E-1A53-476C-96E0-B8E98AAD3220}" type="pres">
      <dgm:prSet presAssocID="{EBACC884-8E7E-4B93-ABD4-F4B23E5CE56F}" presName="container" presStyleCnt="0">
        <dgm:presLayoutVars>
          <dgm:dir/>
          <dgm:resizeHandles val="exact"/>
        </dgm:presLayoutVars>
      </dgm:prSet>
      <dgm:spPr/>
    </dgm:pt>
    <dgm:pt modelId="{C29C79D6-BCB8-455F-B59C-E659BEB90D3A}" type="pres">
      <dgm:prSet presAssocID="{5BC2C849-09CE-4B3A-9199-C9E2ED79EC94}" presName="compNode" presStyleCnt="0"/>
      <dgm:spPr/>
    </dgm:pt>
    <dgm:pt modelId="{0C676630-5CDC-47A0-898B-F7D62249D4A1}" type="pres">
      <dgm:prSet presAssocID="{5BC2C849-09CE-4B3A-9199-C9E2ED79EC94}" presName="iconBgRect" presStyleLbl="bgShp" presStyleIdx="0" presStyleCnt="4"/>
      <dgm:spPr/>
    </dgm:pt>
    <dgm:pt modelId="{67AEC858-1259-4364-A40F-9F8F93C09765}" type="pres">
      <dgm:prSet presAssocID="{5BC2C849-09CE-4B3A-9199-C9E2ED79EC9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CB343F25-759F-4C71-BE93-52E27DEB735F}" type="pres">
      <dgm:prSet presAssocID="{5BC2C849-09CE-4B3A-9199-C9E2ED79EC94}" presName="spaceRect" presStyleCnt="0"/>
      <dgm:spPr/>
    </dgm:pt>
    <dgm:pt modelId="{EEA946FF-6AFC-48BE-BE61-45F19F76F07D}" type="pres">
      <dgm:prSet presAssocID="{5BC2C849-09CE-4B3A-9199-C9E2ED79EC94}" presName="textRect" presStyleLbl="revTx" presStyleIdx="0" presStyleCnt="4">
        <dgm:presLayoutVars>
          <dgm:chMax val="1"/>
          <dgm:chPref val="1"/>
        </dgm:presLayoutVars>
      </dgm:prSet>
      <dgm:spPr/>
    </dgm:pt>
    <dgm:pt modelId="{88C4D821-8BDA-4EDC-862A-7D1A0801ECAB}" type="pres">
      <dgm:prSet presAssocID="{E7EDB445-FDFD-4978-8E7A-60CFD5446851}" presName="sibTrans" presStyleLbl="sibTrans2D1" presStyleIdx="0" presStyleCnt="0"/>
      <dgm:spPr/>
    </dgm:pt>
    <dgm:pt modelId="{67E6ED75-05C1-422D-80CC-BAEE7AA7D191}" type="pres">
      <dgm:prSet presAssocID="{31B610D7-67EE-4CC8-B0EF-24903D706231}" presName="compNode" presStyleCnt="0"/>
      <dgm:spPr/>
    </dgm:pt>
    <dgm:pt modelId="{72A83ECE-FAB8-4F14-BE80-30C64EF33383}" type="pres">
      <dgm:prSet presAssocID="{31B610D7-67EE-4CC8-B0EF-24903D706231}" presName="iconBgRect" presStyleLbl="bgShp" presStyleIdx="1" presStyleCnt="4"/>
      <dgm:spPr/>
    </dgm:pt>
    <dgm:pt modelId="{2E676AAD-B2C9-493D-8352-FF7270D88739}" type="pres">
      <dgm:prSet presAssocID="{31B610D7-67EE-4CC8-B0EF-24903D70623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2AA63398-8B75-4DFD-A807-F0DC8744A6F3}" type="pres">
      <dgm:prSet presAssocID="{31B610D7-67EE-4CC8-B0EF-24903D706231}" presName="spaceRect" presStyleCnt="0"/>
      <dgm:spPr/>
    </dgm:pt>
    <dgm:pt modelId="{7D2322D4-FB70-4CC5-82B0-881E4C70C13F}" type="pres">
      <dgm:prSet presAssocID="{31B610D7-67EE-4CC8-B0EF-24903D706231}" presName="textRect" presStyleLbl="revTx" presStyleIdx="1" presStyleCnt="4">
        <dgm:presLayoutVars>
          <dgm:chMax val="1"/>
          <dgm:chPref val="1"/>
        </dgm:presLayoutVars>
      </dgm:prSet>
      <dgm:spPr/>
    </dgm:pt>
    <dgm:pt modelId="{01A45FD6-B064-4B94-87F5-B1054D85EE65}" type="pres">
      <dgm:prSet presAssocID="{0A2EEC2D-2722-47B6-A3B0-5A29A30B81D0}" presName="sibTrans" presStyleLbl="sibTrans2D1" presStyleIdx="0" presStyleCnt="0"/>
      <dgm:spPr/>
    </dgm:pt>
    <dgm:pt modelId="{17D56CD2-D9F7-4955-B783-9B558BD668FA}" type="pres">
      <dgm:prSet presAssocID="{75648E6E-E1AC-470B-99C7-E794F94ECF3B}" presName="compNode" presStyleCnt="0"/>
      <dgm:spPr/>
    </dgm:pt>
    <dgm:pt modelId="{7A351A87-F126-4627-AD37-A69E2603E543}" type="pres">
      <dgm:prSet presAssocID="{75648E6E-E1AC-470B-99C7-E794F94ECF3B}" presName="iconBgRect" presStyleLbl="bgShp" presStyleIdx="2" presStyleCnt="4"/>
      <dgm:spPr/>
    </dgm:pt>
    <dgm:pt modelId="{1AE3ABC9-4C76-482A-BC4A-3994D559FC61}" type="pres">
      <dgm:prSet presAssocID="{75648E6E-E1AC-470B-99C7-E794F94ECF3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1602BBFF-7C04-4135-9639-A44237601B80}" type="pres">
      <dgm:prSet presAssocID="{75648E6E-E1AC-470B-99C7-E794F94ECF3B}" presName="spaceRect" presStyleCnt="0"/>
      <dgm:spPr/>
    </dgm:pt>
    <dgm:pt modelId="{03EA28B9-8938-48C8-9B46-28298E746771}" type="pres">
      <dgm:prSet presAssocID="{75648E6E-E1AC-470B-99C7-E794F94ECF3B}" presName="textRect" presStyleLbl="revTx" presStyleIdx="2" presStyleCnt="4">
        <dgm:presLayoutVars>
          <dgm:chMax val="1"/>
          <dgm:chPref val="1"/>
        </dgm:presLayoutVars>
      </dgm:prSet>
      <dgm:spPr/>
    </dgm:pt>
    <dgm:pt modelId="{FEA506CC-5FD5-421E-B8B6-8608091870C6}" type="pres">
      <dgm:prSet presAssocID="{F34DCF78-A590-43E7-80B6-E7980A697F99}" presName="sibTrans" presStyleLbl="sibTrans2D1" presStyleIdx="0" presStyleCnt="0"/>
      <dgm:spPr/>
    </dgm:pt>
    <dgm:pt modelId="{3EE0E458-0D72-4A8C-8B8F-65976631805D}" type="pres">
      <dgm:prSet presAssocID="{59BF197A-1B39-42BF-832E-7C6E27977BFC}" presName="compNode" presStyleCnt="0"/>
      <dgm:spPr/>
    </dgm:pt>
    <dgm:pt modelId="{DFF7231C-BA4A-40F3-BEB2-6433122926FA}" type="pres">
      <dgm:prSet presAssocID="{59BF197A-1B39-42BF-832E-7C6E27977BFC}" presName="iconBgRect" presStyleLbl="bgShp" presStyleIdx="3" presStyleCnt="4"/>
      <dgm:spPr/>
    </dgm:pt>
    <dgm:pt modelId="{0E611CFE-7DDA-400B-B2FB-6B6F2500B8C3}" type="pres">
      <dgm:prSet presAssocID="{59BF197A-1B39-42BF-832E-7C6E27977BF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94D7235A-29A0-49C4-8FB4-93938C6812DB}" type="pres">
      <dgm:prSet presAssocID="{59BF197A-1B39-42BF-832E-7C6E27977BFC}" presName="spaceRect" presStyleCnt="0"/>
      <dgm:spPr/>
    </dgm:pt>
    <dgm:pt modelId="{2E0AAC92-6E63-4B88-AB94-80D7FB00FF95}" type="pres">
      <dgm:prSet presAssocID="{59BF197A-1B39-42BF-832E-7C6E27977BF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6C03B04-CF3F-4BD2-893D-D20E417B7010}" type="presOf" srcId="{0A2EEC2D-2722-47B6-A3B0-5A29A30B81D0}" destId="{01A45FD6-B064-4B94-87F5-B1054D85EE65}" srcOrd="0" destOrd="0" presId="urn:microsoft.com/office/officeart/2018/2/layout/IconCircleList"/>
    <dgm:cxn modelId="{BC17AA25-E214-45FF-BE13-198C2CE400BC}" type="presOf" srcId="{F34DCF78-A590-43E7-80B6-E7980A697F99}" destId="{FEA506CC-5FD5-421E-B8B6-8608091870C6}" srcOrd="0" destOrd="0" presId="urn:microsoft.com/office/officeart/2018/2/layout/IconCircleList"/>
    <dgm:cxn modelId="{2197BC42-7A04-4995-AB0D-566B7F025D93}" type="presOf" srcId="{5BC2C849-09CE-4B3A-9199-C9E2ED79EC94}" destId="{EEA946FF-6AFC-48BE-BE61-45F19F76F07D}" srcOrd="0" destOrd="0" presId="urn:microsoft.com/office/officeart/2018/2/layout/IconCircleList"/>
    <dgm:cxn modelId="{BC370744-5330-40C7-93FE-EA9B26B35479}" srcId="{EBACC884-8E7E-4B93-ABD4-F4B23E5CE56F}" destId="{31B610D7-67EE-4CC8-B0EF-24903D706231}" srcOrd="1" destOrd="0" parTransId="{BBB729B6-D834-49AA-9C9B-565E290D211D}" sibTransId="{0A2EEC2D-2722-47B6-A3B0-5A29A30B81D0}"/>
    <dgm:cxn modelId="{065B1246-39FC-4308-9DCE-9725E6007270}" type="presOf" srcId="{EBACC884-8E7E-4B93-ABD4-F4B23E5CE56F}" destId="{C289C4E5-9DE4-4A94-ADFA-1493A0632765}" srcOrd="0" destOrd="0" presId="urn:microsoft.com/office/officeart/2018/2/layout/IconCircleList"/>
    <dgm:cxn modelId="{9A3AC750-6345-4ED8-8A69-3BB409B1281C}" type="presOf" srcId="{31B610D7-67EE-4CC8-B0EF-24903D706231}" destId="{7D2322D4-FB70-4CC5-82B0-881E4C70C13F}" srcOrd="0" destOrd="0" presId="urn:microsoft.com/office/officeart/2018/2/layout/IconCircleList"/>
    <dgm:cxn modelId="{99BBA452-0C0F-4BE0-9C34-C9E2E8534B58}" type="presOf" srcId="{75648E6E-E1AC-470B-99C7-E794F94ECF3B}" destId="{03EA28B9-8938-48C8-9B46-28298E746771}" srcOrd="0" destOrd="0" presId="urn:microsoft.com/office/officeart/2018/2/layout/IconCircleList"/>
    <dgm:cxn modelId="{01F59253-BE50-4D4C-8E96-DBCB948A8C20}" srcId="{EBACC884-8E7E-4B93-ABD4-F4B23E5CE56F}" destId="{75648E6E-E1AC-470B-99C7-E794F94ECF3B}" srcOrd="2" destOrd="0" parTransId="{0C9833A1-B79A-486D-9794-FC402F9D3EE1}" sibTransId="{F34DCF78-A590-43E7-80B6-E7980A697F99}"/>
    <dgm:cxn modelId="{1E017554-7B24-4048-AD71-5BB0CDAD9097}" srcId="{EBACC884-8E7E-4B93-ABD4-F4B23E5CE56F}" destId="{59BF197A-1B39-42BF-832E-7C6E27977BFC}" srcOrd="3" destOrd="0" parTransId="{E7A3CC09-33BA-47BF-B779-151454D69454}" sibTransId="{2ED0B5BA-D00B-40B8-A138-FAD640FABFC9}"/>
    <dgm:cxn modelId="{03151C58-8980-4F10-AA25-399E0D53B82A}" srcId="{EBACC884-8E7E-4B93-ABD4-F4B23E5CE56F}" destId="{5BC2C849-09CE-4B3A-9199-C9E2ED79EC94}" srcOrd="0" destOrd="0" parTransId="{441F9CD7-22C2-4600-94BE-AB3151A7AC16}" sibTransId="{E7EDB445-FDFD-4978-8E7A-60CFD5446851}"/>
    <dgm:cxn modelId="{5E3155A5-7AA2-4D9F-B5F9-05FACA5CD70A}" type="presOf" srcId="{E7EDB445-FDFD-4978-8E7A-60CFD5446851}" destId="{88C4D821-8BDA-4EDC-862A-7D1A0801ECAB}" srcOrd="0" destOrd="0" presId="urn:microsoft.com/office/officeart/2018/2/layout/IconCircleList"/>
    <dgm:cxn modelId="{67A75AB0-8B38-4C26-A48D-4EC6569118A7}" type="presOf" srcId="{59BF197A-1B39-42BF-832E-7C6E27977BFC}" destId="{2E0AAC92-6E63-4B88-AB94-80D7FB00FF95}" srcOrd="0" destOrd="0" presId="urn:microsoft.com/office/officeart/2018/2/layout/IconCircleList"/>
    <dgm:cxn modelId="{F308E42B-56E0-4AF2-8216-6BB5794B3C38}" type="presParOf" srcId="{C289C4E5-9DE4-4A94-ADFA-1493A0632765}" destId="{C6A51E2E-1A53-476C-96E0-B8E98AAD3220}" srcOrd="0" destOrd="0" presId="urn:microsoft.com/office/officeart/2018/2/layout/IconCircleList"/>
    <dgm:cxn modelId="{9A588684-0A1F-4EFF-A637-9A96CF3800E0}" type="presParOf" srcId="{C6A51E2E-1A53-476C-96E0-B8E98AAD3220}" destId="{C29C79D6-BCB8-455F-B59C-E659BEB90D3A}" srcOrd="0" destOrd="0" presId="urn:microsoft.com/office/officeart/2018/2/layout/IconCircleList"/>
    <dgm:cxn modelId="{9808E1BD-6B05-42A2-AEAD-1DC649C32023}" type="presParOf" srcId="{C29C79D6-BCB8-455F-B59C-E659BEB90D3A}" destId="{0C676630-5CDC-47A0-898B-F7D62249D4A1}" srcOrd="0" destOrd="0" presId="urn:microsoft.com/office/officeart/2018/2/layout/IconCircleList"/>
    <dgm:cxn modelId="{556AC462-37EF-4C1D-8DDA-E578D5AAC4BA}" type="presParOf" srcId="{C29C79D6-BCB8-455F-B59C-E659BEB90D3A}" destId="{67AEC858-1259-4364-A40F-9F8F93C09765}" srcOrd="1" destOrd="0" presId="urn:microsoft.com/office/officeart/2018/2/layout/IconCircleList"/>
    <dgm:cxn modelId="{D2DCB82F-294E-4941-B1FB-EED693479303}" type="presParOf" srcId="{C29C79D6-BCB8-455F-B59C-E659BEB90D3A}" destId="{CB343F25-759F-4C71-BE93-52E27DEB735F}" srcOrd="2" destOrd="0" presId="urn:microsoft.com/office/officeart/2018/2/layout/IconCircleList"/>
    <dgm:cxn modelId="{B98FF54B-FC48-4587-8653-D0881B81A8F9}" type="presParOf" srcId="{C29C79D6-BCB8-455F-B59C-E659BEB90D3A}" destId="{EEA946FF-6AFC-48BE-BE61-45F19F76F07D}" srcOrd="3" destOrd="0" presId="urn:microsoft.com/office/officeart/2018/2/layout/IconCircleList"/>
    <dgm:cxn modelId="{E0DBB1A5-CA0E-42D2-8B50-006BB0FCBB7C}" type="presParOf" srcId="{C6A51E2E-1A53-476C-96E0-B8E98AAD3220}" destId="{88C4D821-8BDA-4EDC-862A-7D1A0801ECAB}" srcOrd="1" destOrd="0" presId="urn:microsoft.com/office/officeart/2018/2/layout/IconCircleList"/>
    <dgm:cxn modelId="{83F7F6F7-6450-46B6-A619-1E5F23B4B96E}" type="presParOf" srcId="{C6A51E2E-1A53-476C-96E0-B8E98AAD3220}" destId="{67E6ED75-05C1-422D-80CC-BAEE7AA7D191}" srcOrd="2" destOrd="0" presId="urn:microsoft.com/office/officeart/2018/2/layout/IconCircleList"/>
    <dgm:cxn modelId="{A5A4D55C-2E5F-4937-8F35-760D2389633C}" type="presParOf" srcId="{67E6ED75-05C1-422D-80CC-BAEE7AA7D191}" destId="{72A83ECE-FAB8-4F14-BE80-30C64EF33383}" srcOrd="0" destOrd="0" presId="urn:microsoft.com/office/officeart/2018/2/layout/IconCircleList"/>
    <dgm:cxn modelId="{FE2FA120-8EA9-4C89-9316-8EA52F8171E9}" type="presParOf" srcId="{67E6ED75-05C1-422D-80CC-BAEE7AA7D191}" destId="{2E676AAD-B2C9-493D-8352-FF7270D88739}" srcOrd="1" destOrd="0" presId="urn:microsoft.com/office/officeart/2018/2/layout/IconCircleList"/>
    <dgm:cxn modelId="{9FA748E9-7CE9-4F60-8244-E0589F64927A}" type="presParOf" srcId="{67E6ED75-05C1-422D-80CC-BAEE7AA7D191}" destId="{2AA63398-8B75-4DFD-A807-F0DC8744A6F3}" srcOrd="2" destOrd="0" presId="urn:microsoft.com/office/officeart/2018/2/layout/IconCircleList"/>
    <dgm:cxn modelId="{84FFB4E5-BAFA-448C-B8D5-C6FACB6C5495}" type="presParOf" srcId="{67E6ED75-05C1-422D-80CC-BAEE7AA7D191}" destId="{7D2322D4-FB70-4CC5-82B0-881E4C70C13F}" srcOrd="3" destOrd="0" presId="urn:microsoft.com/office/officeart/2018/2/layout/IconCircleList"/>
    <dgm:cxn modelId="{1FCA977F-A83D-42BF-BB1E-0B4FC69A6ACC}" type="presParOf" srcId="{C6A51E2E-1A53-476C-96E0-B8E98AAD3220}" destId="{01A45FD6-B064-4B94-87F5-B1054D85EE65}" srcOrd="3" destOrd="0" presId="urn:microsoft.com/office/officeart/2018/2/layout/IconCircleList"/>
    <dgm:cxn modelId="{D3C9F28E-5ECE-4A7D-A7CF-66C1B3605F28}" type="presParOf" srcId="{C6A51E2E-1A53-476C-96E0-B8E98AAD3220}" destId="{17D56CD2-D9F7-4955-B783-9B558BD668FA}" srcOrd="4" destOrd="0" presId="urn:microsoft.com/office/officeart/2018/2/layout/IconCircleList"/>
    <dgm:cxn modelId="{07A66262-ADF3-4AC8-B3A1-2F038AFB358F}" type="presParOf" srcId="{17D56CD2-D9F7-4955-B783-9B558BD668FA}" destId="{7A351A87-F126-4627-AD37-A69E2603E543}" srcOrd="0" destOrd="0" presId="urn:microsoft.com/office/officeart/2018/2/layout/IconCircleList"/>
    <dgm:cxn modelId="{313B6496-7BC6-4867-9EE5-694659CE2B25}" type="presParOf" srcId="{17D56CD2-D9F7-4955-B783-9B558BD668FA}" destId="{1AE3ABC9-4C76-482A-BC4A-3994D559FC61}" srcOrd="1" destOrd="0" presId="urn:microsoft.com/office/officeart/2018/2/layout/IconCircleList"/>
    <dgm:cxn modelId="{B6CCE4E7-B4F8-41A6-AA1E-41E7509C39D3}" type="presParOf" srcId="{17D56CD2-D9F7-4955-B783-9B558BD668FA}" destId="{1602BBFF-7C04-4135-9639-A44237601B80}" srcOrd="2" destOrd="0" presId="urn:microsoft.com/office/officeart/2018/2/layout/IconCircleList"/>
    <dgm:cxn modelId="{B50A7B41-7C8B-4BB0-9600-543F25763029}" type="presParOf" srcId="{17D56CD2-D9F7-4955-B783-9B558BD668FA}" destId="{03EA28B9-8938-48C8-9B46-28298E746771}" srcOrd="3" destOrd="0" presId="urn:microsoft.com/office/officeart/2018/2/layout/IconCircleList"/>
    <dgm:cxn modelId="{0A4A0C84-4D8E-4493-9ED8-04A2B9AC30AA}" type="presParOf" srcId="{C6A51E2E-1A53-476C-96E0-B8E98AAD3220}" destId="{FEA506CC-5FD5-421E-B8B6-8608091870C6}" srcOrd="5" destOrd="0" presId="urn:microsoft.com/office/officeart/2018/2/layout/IconCircleList"/>
    <dgm:cxn modelId="{FBFF04AB-DAD9-47F8-9F67-ECA4C9667DCB}" type="presParOf" srcId="{C6A51E2E-1A53-476C-96E0-B8E98AAD3220}" destId="{3EE0E458-0D72-4A8C-8B8F-65976631805D}" srcOrd="6" destOrd="0" presId="urn:microsoft.com/office/officeart/2018/2/layout/IconCircleList"/>
    <dgm:cxn modelId="{16641809-B40B-4319-AC02-57680D1A68D1}" type="presParOf" srcId="{3EE0E458-0D72-4A8C-8B8F-65976631805D}" destId="{DFF7231C-BA4A-40F3-BEB2-6433122926FA}" srcOrd="0" destOrd="0" presId="urn:microsoft.com/office/officeart/2018/2/layout/IconCircleList"/>
    <dgm:cxn modelId="{07A36179-493D-4AA2-B8EB-FBB1030D2585}" type="presParOf" srcId="{3EE0E458-0D72-4A8C-8B8F-65976631805D}" destId="{0E611CFE-7DDA-400B-B2FB-6B6F2500B8C3}" srcOrd="1" destOrd="0" presId="urn:microsoft.com/office/officeart/2018/2/layout/IconCircleList"/>
    <dgm:cxn modelId="{EF7F0753-BC6D-4BFE-9AE7-B54486CF9CFE}" type="presParOf" srcId="{3EE0E458-0D72-4A8C-8B8F-65976631805D}" destId="{94D7235A-29A0-49C4-8FB4-93938C6812DB}" srcOrd="2" destOrd="0" presId="urn:microsoft.com/office/officeart/2018/2/layout/IconCircleList"/>
    <dgm:cxn modelId="{81341801-3ECF-4CC6-8D68-D47D910CD355}" type="presParOf" srcId="{3EE0E458-0D72-4A8C-8B8F-65976631805D}" destId="{2E0AAC92-6E63-4B88-AB94-80D7FB00FF9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0B6348-0CFF-40A7-96F4-EC6360ED8CA6}" type="doc">
      <dgm:prSet loTypeId="urn:microsoft.com/office/officeart/2005/8/layout/matrix2" loCatId="matrix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31070476-57D3-4CDF-9ED0-E35D8603BA07}">
      <dgm:prSet/>
      <dgm:spPr/>
      <dgm:t>
        <a:bodyPr/>
        <a:lstStyle/>
        <a:p>
          <a:r>
            <a:rPr lang="en-US" b="1" dirty="0"/>
            <a:t>Documentation:  </a:t>
          </a:r>
          <a:r>
            <a:rPr lang="en-US" dirty="0"/>
            <a:t>To assure the ongoing documentation of the Certification body’s policies and procedures</a:t>
          </a:r>
        </a:p>
      </dgm:t>
    </dgm:pt>
    <dgm:pt modelId="{E08BF1EE-1001-418C-893B-2E4CCA3C4ED8}" type="parTrans" cxnId="{9A766986-36A0-462B-8851-2ACFB478E6B8}">
      <dgm:prSet/>
      <dgm:spPr/>
      <dgm:t>
        <a:bodyPr/>
        <a:lstStyle/>
        <a:p>
          <a:endParaRPr lang="en-US"/>
        </a:p>
      </dgm:t>
    </dgm:pt>
    <dgm:pt modelId="{541DD944-EEB0-4A11-A8BF-34E3FABA6DF0}" type="sibTrans" cxnId="{9A766986-36A0-462B-8851-2ACFB478E6B8}">
      <dgm:prSet/>
      <dgm:spPr/>
      <dgm:t>
        <a:bodyPr/>
        <a:lstStyle/>
        <a:p>
          <a:endParaRPr lang="en-US"/>
        </a:p>
      </dgm:t>
    </dgm:pt>
    <dgm:pt modelId="{27D47E1E-C76D-42BD-A5EE-D2FDF1E8DD0F}">
      <dgm:prSet/>
      <dgm:spPr/>
      <dgm:t>
        <a:bodyPr/>
        <a:lstStyle/>
        <a:p>
          <a:r>
            <a:rPr lang="en-US" b="1" dirty="0"/>
            <a:t>Document Control: </a:t>
          </a:r>
          <a:r>
            <a:rPr lang="en-US" dirty="0"/>
            <a:t>To assure that documentation is maintained, updated, and distributed to employees</a:t>
          </a:r>
        </a:p>
      </dgm:t>
    </dgm:pt>
    <dgm:pt modelId="{25664D35-A9A6-4E9F-8F01-7ADCEBA2FCD6}" type="parTrans" cxnId="{797B6BBE-247F-4DF4-92BD-CF4AA9367FC1}">
      <dgm:prSet/>
      <dgm:spPr/>
      <dgm:t>
        <a:bodyPr/>
        <a:lstStyle/>
        <a:p>
          <a:endParaRPr lang="en-US"/>
        </a:p>
      </dgm:t>
    </dgm:pt>
    <dgm:pt modelId="{7C4314F1-4F57-490B-9DB9-6BF7B774C9BE}" type="sibTrans" cxnId="{797B6BBE-247F-4DF4-92BD-CF4AA9367FC1}">
      <dgm:prSet/>
      <dgm:spPr/>
      <dgm:t>
        <a:bodyPr/>
        <a:lstStyle/>
        <a:p>
          <a:endParaRPr lang="en-US"/>
        </a:p>
      </dgm:t>
    </dgm:pt>
    <dgm:pt modelId="{0014B19F-75CC-4989-94BD-28C7924F53AF}">
      <dgm:prSet/>
      <dgm:spPr/>
      <dgm:t>
        <a:bodyPr/>
        <a:lstStyle/>
        <a:p>
          <a:r>
            <a:rPr lang="en-US" b="1" dirty="0"/>
            <a:t>Internal Audit: </a:t>
          </a:r>
          <a:r>
            <a:rPr lang="en-US" dirty="0"/>
            <a:t>To annually evaluate whether procedures are consistent with standards </a:t>
          </a:r>
        </a:p>
      </dgm:t>
    </dgm:pt>
    <dgm:pt modelId="{F4A979F8-1D32-477A-BA67-48CAFE596567}" type="parTrans" cxnId="{33CE41B0-E820-47C8-AA87-D72995C3EB79}">
      <dgm:prSet/>
      <dgm:spPr/>
      <dgm:t>
        <a:bodyPr/>
        <a:lstStyle/>
        <a:p>
          <a:endParaRPr lang="en-US"/>
        </a:p>
      </dgm:t>
    </dgm:pt>
    <dgm:pt modelId="{FF20BF98-C39B-4708-88C2-9F3C97FE3F37}" type="sibTrans" cxnId="{33CE41B0-E820-47C8-AA87-D72995C3EB79}">
      <dgm:prSet/>
      <dgm:spPr/>
      <dgm:t>
        <a:bodyPr/>
        <a:lstStyle/>
        <a:p>
          <a:endParaRPr lang="en-US"/>
        </a:p>
      </dgm:t>
    </dgm:pt>
    <dgm:pt modelId="{5947A6B2-7382-4FED-AF53-56AB92CAB9EB}">
      <dgm:prSet/>
      <dgm:spPr/>
      <dgm:t>
        <a:bodyPr/>
        <a:lstStyle/>
        <a:p>
          <a:r>
            <a:rPr lang="en-US" b="1" dirty="0"/>
            <a:t>Management Review Systems: </a:t>
          </a:r>
          <a:r>
            <a:rPr lang="en-US" dirty="0"/>
            <a:t>To actively assure that documented procedures and processes are being applied effectively through</a:t>
          </a:r>
        </a:p>
      </dgm:t>
    </dgm:pt>
    <dgm:pt modelId="{56ACC7DA-6CEB-49F5-B360-733A17A38ADC}" type="parTrans" cxnId="{916563D3-4130-4F22-83F5-FB40F06F4FFB}">
      <dgm:prSet/>
      <dgm:spPr/>
      <dgm:t>
        <a:bodyPr/>
        <a:lstStyle/>
        <a:p>
          <a:endParaRPr lang="en-US"/>
        </a:p>
      </dgm:t>
    </dgm:pt>
    <dgm:pt modelId="{466C0744-49FC-43C9-96B7-4AD8AC0C32BF}" type="sibTrans" cxnId="{916563D3-4130-4F22-83F5-FB40F06F4FFB}">
      <dgm:prSet/>
      <dgm:spPr/>
      <dgm:t>
        <a:bodyPr/>
        <a:lstStyle/>
        <a:p>
          <a:endParaRPr lang="en-US"/>
        </a:p>
      </dgm:t>
    </dgm:pt>
    <dgm:pt modelId="{D8A625BC-5DA7-40F1-9BE4-B7DFDC0BCF00}">
      <dgm:prSet/>
      <dgm:spPr/>
      <dgm:t>
        <a:bodyPr/>
        <a:lstStyle/>
        <a:p>
          <a:r>
            <a:rPr lang="en-US" dirty="0"/>
            <a:t>o Continuous Improvement</a:t>
          </a:r>
        </a:p>
      </dgm:t>
    </dgm:pt>
    <dgm:pt modelId="{31B7C6DF-1688-4961-AC16-EC1A20B9694C}" type="parTrans" cxnId="{1CC06B01-4A91-4EC5-9DEB-885CC564D82C}">
      <dgm:prSet/>
      <dgm:spPr/>
      <dgm:t>
        <a:bodyPr/>
        <a:lstStyle/>
        <a:p>
          <a:endParaRPr lang="en-US"/>
        </a:p>
      </dgm:t>
    </dgm:pt>
    <dgm:pt modelId="{2FC73E44-327A-4FF4-A2B7-B1688D4BF34D}" type="sibTrans" cxnId="{1CC06B01-4A91-4EC5-9DEB-885CC564D82C}">
      <dgm:prSet/>
      <dgm:spPr/>
      <dgm:t>
        <a:bodyPr/>
        <a:lstStyle/>
        <a:p>
          <a:endParaRPr lang="en-US"/>
        </a:p>
      </dgm:t>
    </dgm:pt>
    <dgm:pt modelId="{2E441E9D-80DF-4284-AD9D-4DE035EF4663}">
      <dgm:prSet/>
      <dgm:spPr/>
      <dgm:t>
        <a:bodyPr/>
        <a:lstStyle/>
        <a:p>
          <a:r>
            <a:rPr lang="en-US" dirty="0"/>
            <a:t>o Corrective Actions</a:t>
          </a:r>
        </a:p>
      </dgm:t>
    </dgm:pt>
    <dgm:pt modelId="{0D95DCFF-48A1-4B3D-AD58-75B9C0B0455F}" type="parTrans" cxnId="{38020609-BEBC-40FD-A06C-AC939A360DCA}">
      <dgm:prSet/>
      <dgm:spPr/>
      <dgm:t>
        <a:bodyPr/>
        <a:lstStyle/>
        <a:p>
          <a:endParaRPr lang="en-US"/>
        </a:p>
      </dgm:t>
    </dgm:pt>
    <dgm:pt modelId="{EBFEDBDD-5CE0-43A4-A151-8EB1BD28CCFD}" type="sibTrans" cxnId="{38020609-BEBC-40FD-A06C-AC939A360DCA}">
      <dgm:prSet/>
      <dgm:spPr/>
      <dgm:t>
        <a:bodyPr/>
        <a:lstStyle/>
        <a:p>
          <a:endParaRPr lang="en-US"/>
        </a:p>
      </dgm:t>
    </dgm:pt>
    <dgm:pt modelId="{384FC3E6-23F5-45AA-8130-BDEBA73CA2FE}">
      <dgm:prSet/>
      <dgm:spPr/>
      <dgm:t>
        <a:bodyPr/>
        <a:lstStyle/>
        <a:p>
          <a:r>
            <a:rPr lang="en-US" dirty="0"/>
            <a:t>o Preventive Actions</a:t>
          </a:r>
        </a:p>
      </dgm:t>
    </dgm:pt>
    <dgm:pt modelId="{6315B065-EF3D-40AE-85FE-F30165D916EE}" type="parTrans" cxnId="{0A57864B-C530-45FA-806E-93543085283E}">
      <dgm:prSet/>
      <dgm:spPr/>
      <dgm:t>
        <a:bodyPr/>
        <a:lstStyle/>
        <a:p>
          <a:endParaRPr lang="en-US"/>
        </a:p>
      </dgm:t>
    </dgm:pt>
    <dgm:pt modelId="{BC86C166-2DCE-4ACC-BAD1-A34558C8B333}" type="sibTrans" cxnId="{0A57864B-C530-45FA-806E-93543085283E}">
      <dgm:prSet/>
      <dgm:spPr/>
      <dgm:t>
        <a:bodyPr/>
        <a:lstStyle/>
        <a:p>
          <a:endParaRPr lang="en-US"/>
        </a:p>
      </dgm:t>
    </dgm:pt>
    <dgm:pt modelId="{ED247194-E14E-4508-8D63-A474420EE974}">
      <dgm:prSet/>
      <dgm:spPr/>
    </dgm:pt>
    <dgm:pt modelId="{72B8E711-0563-4CE4-9E9E-1A3F9D23DC08}" type="parTrans" cxnId="{98EABCEE-698A-4EB9-B43B-D0369224306C}">
      <dgm:prSet/>
      <dgm:spPr/>
      <dgm:t>
        <a:bodyPr/>
        <a:lstStyle/>
        <a:p>
          <a:endParaRPr lang="en-US"/>
        </a:p>
      </dgm:t>
    </dgm:pt>
    <dgm:pt modelId="{12710214-B17A-47AA-A712-A106F1CF8199}" type="sibTrans" cxnId="{98EABCEE-698A-4EB9-B43B-D0369224306C}">
      <dgm:prSet/>
      <dgm:spPr/>
      <dgm:t>
        <a:bodyPr/>
        <a:lstStyle/>
        <a:p>
          <a:endParaRPr lang="en-US"/>
        </a:p>
      </dgm:t>
    </dgm:pt>
    <dgm:pt modelId="{F44A21A1-614F-4DE5-871C-B894ECEE8AA2}">
      <dgm:prSet/>
      <dgm:spPr/>
      <dgm:t>
        <a:bodyPr/>
        <a:lstStyle/>
        <a:p>
          <a:endParaRPr lang="en-US"/>
        </a:p>
      </dgm:t>
    </dgm:pt>
    <dgm:pt modelId="{85A766E8-DFF0-4CA6-A38B-6542622CD2D4}" type="parTrans" cxnId="{2158D16B-D073-47A3-AFA4-A768AE4D42B4}">
      <dgm:prSet/>
      <dgm:spPr/>
      <dgm:t>
        <a:bodyPr/>
        <a:lstStyle/>
        <a:p>
          <a:endParaRPr lang="en-US"/>
        </a:p>
      </dgm:t>
    </dgm:pt>
    <dgm:pt modelId="{22AE6430-1C47-4E55-8963-DF1082278D39}" type="sibTrans" cxnId="{2158D16B-D073-47A3-AFA4-A768AE4D42B4}">
      <dgm:prSet/>
      <dgm:spPr/>
      <dgm:t>
        <a:bodyPr/>
        <a:lstStyle/>
        <a:p>
          <a:endParaRPr lang="en-US"/>
        </a:p>
      </dgm:t>
    </dgm:pt>
    <dgm:pt modelId="{9B00B609-107F-4B79-81D3-693BF3B17F4E}" type="pres">
      <dgm:prSet presAssocID="{270B6348-0CFF-40A7-96F4-EC6360ED8CA6}" presName="matrix" presStyleCnt="0">
        <dgm:presLayoutVars>
          <dgm:chMax val="1"/>
          <dgm:dir/>
          <dgm:resizeHandles val="exact"/>
        </dgm:presLayoutVars>
      </dgm:prSet>
      <dgm:spPr/>
    </dgm:pt>
    <dgm:pt modelId="{CE829655-17B5-4E68-96AC-B5D722395D2F}" type="pres">
      <dgm:prSet presAssocID="{270B6348-0CFF-40A7-96F4-EC6360ED8CA6}" presName="axisShape" presStyleLbl="bgShp" presStyleIdx="0" presStyleCnt="1"/>
      <dgm:spPr/>
    </dgm:pt>
    <dgm:pt modelId="{8E011AD3-71A8-476F-95BA-6951335438C6}" type="pres">
      <dgm:prSet presAssocID="{270B6348-0CFF-40A7-96F4-EC6360ED8CA6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1016C38-6AB7-421B-BBA1-26C801F5409A}" type="pres">
      <dgm:prSet presAssocID="{270B6348-0CFF-40A7-96F4-EC6360ED8CA6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D3EF986-B4E0-4AFB-91BB-D2FFE36CF262}" type="pres">
      <dgm:prSet presAssocID="{270B6348-0CFF-40A7-96F4-EC6360ED8CA6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510C5F6-962E-469F-81D7-0F9CFFACAD11}" type="pres">
      <dgm:prSet presAssocID="{270B6348-0CFF-40A7-96F4-EC6360ED8CA6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CC06B01-4A91-4EC5-9DEB-885CC564D82C}" srcId="{5947A6B2-7382-4FED-AF53-56AB92CAB9EB}" destId="{D8A625BC-5DA7-40F1-9BE4-B7DFDC0BCF00}" srcOrd="0" destOrd="0" parTransId="{31B7C6DF-1688-4961-AC16-EC1A20B9694C}" sibTransId="{2FC73E44-327A-4FF4-A2B7-B1688D4BF34D}"/>
    <dgm:cxn modelId="{38020609-BEBC-40FD-A06C-AC939A360DCA}" srcId="{5947A6B2-7382-4FED-AF53-56AB92CAB9EB}" destId="{2E441E9D-80DF-4284-AD9D-4DE035EF4663}" srcOrd="1" destOrd="0" parTransId="{0D95DCFF-48A1-4B3D-AD58-75B9C0B0455F}" sibTransId="{EBFEDBDD-5CE0-43A4-A151-8EB1BD28CCFD}"/>
    <dgm:cxn modelId="{43C4D511-0292-4D9D-9BE0-D55A138176ED}" type="presOf" srcId="{384FC3E6-23F5-45AA-8130-BDEBA73CA2FE}" destId="{B510C5F6-962E-469F-81D7-0F9CFFACAD11}" srcOrd="0" destOrd="3" presId="urn:microsoft.com/office/officeart/2005/8/layout/matrix2"/>
    <dgm:cxn modelId="{A7AB0B1A-A8C2-4DA3-9403-0E9BF3CED56A}" type="presOf" srcId="{D8A625BC-5DA7-40F1-9BE4-B7DFDC0BCF00}" destId="{B510C5F6-962E-469F-81D7-0F9CFFACAD11}" srcOrd="0" destOrd="1" presId="urn:microsoft.com/office/officeart/2005/8/layout/matrix2"/>
    <dgm:cxn modelId="{99756F46-AF90-4C53-AD07-FB13ED0007A2}" type="presOf" srcId="{5947A6B2-7382-4FED-AF53-56AB92CAB9EB}" destId="{B510C5F6-962E-469F-81D7-0F9CFFACAD11}" srcOrd="0" destOrd="0" presId="urn:microsoft.com/office/officeart/2005/8/layout/matrix2"/>
    <dgm:cxn modelId="{0A57864B-C530-45FA-806E-93543085283E}" srcId="{5947A6B2-7382-4FED-AF53-56AB92CAB9EB}" destId="{384FC3E6-23F5-45AA-8130-BDEBA73CA2FE}" srcOrd="2" destOrd="0" parTransId="{6315B065-EF3D-40AE-85FE-F30165D916EE}" sibTransId="{BC86C166-2DCE-4ACC-BAD1-A34558C8B333}"/>
    <dgm:cxn modelId="{2158D16B-D073-47A3-AFA4-A768AE4D42B4}" srcId="{270B6348-0CFF-40A7-96F4-EC6360ED8CA6}" destId="{F44A21A1-614F-4DE5-871C-B894ECEE8AA2}" srcOrd="5" destOrd="0" parTransId="{85A766E8-DFF0-4CA6-A38B-6542622CD2D4}" sibTransId="{22AE6430-1C47-4E55-8963-DF1082278D39}"/>
    <dgm:cxn modelId="{500CDE52-AB62-4B70-988A-B1305399D58F}" type="presOf" srcId="{27D47E1E-C76D-42BD-A5EE-D2FDF1E8DD0F}" destId="{01016C38-6AB7-421B-BBA1-26C801F5409A}" srcOrd="0" destOrd="0" presId="urn:microsoft.com/office/officeart/2005/8/layout/matrix2"/>
    <dgm:cxn modelId="{58ACE676-4CE1-4AFE-A8BB-67EE27535F8E}" type="presOf" srcId="{2E441E9D-80DF-4284-AD9D-4DE035EF4663}" destId="{B510C5F6-962E-469F-81D7-0F9CFFACAD11}" srcOrd="0" destOrd="2" presId="urn:microsoft.com/office/officeart/2005/8/layout/matrix2"/>
    <dgm:cxn modelId="{9A766986-36A0-462B-8851-2ACFB478E6B8}" srcId="{270B6348-0CFF-40A7-96F4-EC6360ED8CA6}" destId="{31070476-57D3-4CDF-9ED0-E35D8603BA07}" srcOrd="0" destOrd="0" parTransId="{E08BF1EE-1001-418C-893B-2E4CCA3C4ED8}" sibTransId="{541DD944-EEB0-4A11-A8BF-34E3FABA6DF0}"/>
    <dgm:cxn modelId="{46980687-71DF-4B49-A639-C4D4CE37ADE2}" type="presOf" srcId="{0014B19F-75CC-4989-94BD-28C7924F53AF}" destId="{3D3EF986-B4E0-4AFB-91BB-D2FFE36CF262}" srcOrd="0" destOrd="0" presId="urn:microsoft.com/office/officeart/2005/8/layout/matrix2"/>
    <dgm:cxn modelId="{33CE41B0-E820-47C8-AA87-D72995C3EB79}" srcId="{270B6348-0CFF-40A7-96F4-EC6360ED8CA6}" destId="{0014B19F-75CC-4989-94BD-28C7924F53AF}" srcOrd="2" destOrd="0" parTransId="{F4A979F8-1D32-477A-BA67-48CAFE596567}" sibTransId="{FF20BF98-C39B-4708-88C2-9F3C97FE3F37}"/>
    <dgm:cxn modelId="{797B6BBE-247F-4DF4-92BD-CF4AA9367FC1}" srcId="{270B6348-0CFF-40A7-96F4-EC6360ED8CA6}" destId="{27D47E1E-C76D-42BD-A5EE-D2FDF1E8DD0F}" srcOrd="1" destOrd="0" parTransId="{25664D35-A9A6-4E9F-8F01-7ADCEBA2FCD6}" sibTransId="{7C4314F1-4F57-490B-9DB9-6BF7B774C9BE}"/>
    <dgm:cxn modelId="{79EB04CE-EFB1-4942-B2FB-ABD1938755D5}" type="presOf" srcId="{31070476-57D3-4CDF-9ED0-E35D8603BA07}" destId="{8E011AD3-71A8-476F-95BA-6951335438C6}" srcOrd="0" destOrd="0" presId="urn:microsoft.com/office/officeart/2005/8/layout/matrix2"/>
    <dgm:cxn modelId="{916563D3-4130-4F22-83F5-FB40F06F4FFB}" srcId="{270B6348-0CFF-40A7-96F4-EC6360ED8CA6}" destId="{5947A6B2-7382-4FED-AF53-56AB92CAB9EB}" srcOrd="3" destOrd="0" parTransId="{56ACC7DA-6CEB-49F5-B360-733A17A38ADC}" sibTransId="{466C0744-49FC-43C9-96B7-4AD8AC0C32BF}"/>
    <dgm:cxn modelId="{E53AF4D4-9A96-4674-BA24-8A9F18B04460}" type="presOf" srcId="{270B6348-0CFF-40A7-96F4-EC6360ED8CA6}" destId="{9B00B609-107F-4B79-81D3-693BF3B17F4E}" srcOrd="0" destOrd="0" presId="urn:microsoft.com/office/officeart/2005/8/layout/matrix2"/>
    <dgm:cxn modelId="{98EABCEE-698A-4EB9-B43B-D0369224306C}" srcId="{270B6348-0CFF-40A7-96F4-EC6360ED8CA6}" destId="{ED247194-E14E-4508-8D63-A474420EE974}" srcOrd="4" destOrd="0" parTransId="{72B8E711-0563-4CE4-9E9E-1A3F9D23DC08}" sibTransId="{12710214-B17A-47AA-A712-A106F1CF8199}"/>
    <dgm:cxn modelId="{18847450-7450-47D6-88F0-DCF3571396CA}" type="presParOf" srcId="{9B00B609-107F-4B79-81D3-693BF3B17F4E}" destId="{CE829655-17B5-4E68-96AC-B5D722395D2F}" srcOrd="0" destOrd="0" presId="urn:microsoft.com/office/officeart/2005/8/layout/matrix2"/>
    <dgm:cxn modelId="{3CEDA078-0F1E-4FB1-BDEE-C8138A70AE0D}" type="presParOf" srcId="{9B00B609-107F-4B79-81D3-693BF3B17F4E}" destId="{8E011AD3-71A8-476F-95BA-6951335438C6}" srcOrd="1" destOrd="0" presId="urn:microsoft.com/office/officeart/2005/8/layout/matrix2"/>
    <dgm:cxn modelId="{F996D70A-B86E-4F41-99C5-6EE175F9B4DC}" type="presParOf" srcId="{9B00B609-107F-4B79-81D3-693BF3B17F4E}" destId="{01016C38-6AB7-421B-BBA1-26C801F5409A}" srcOrd="2" destOrd="0" presId="urn:microsoft.com/office/officeart/2005/8/layout/matrix2"/>
    <dgm:cxn modelId="{2DD0FAD0-FCDE-40D3-9B08-90381AD1FB77}" type="presParOf" srcId="{9B00B609-107F-4B79-81D3-693BF3B17F4E}" destId="{3D3EF986-B4E0-4AFB-91BB-D2FFE36CF262}" srcOrd="3" destOrd="0" presId="urn:microsoft.com/office/officeart/2005/8/layout/matrix2"/>
    <dgm:cxn modelId="{4549BDEF-EDFB-41F2-BFF7-B77A542E9ABB}" type="presParOf" srcId="{9B00B609-107F-4B79-81D3-693BF3B17F4E}" destId="{B510C5F6-962E-469F-81D7-0F9CFFACAD11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76630-5CDC-47A0-898B-F7D62249D4A1}">
      <dsp:nvSpPr>
        <dsp:cNvPr id="0" name=""/>
        <dsp:cNvSpPr/>
      </dsp:nvSpPr>
      <dsp:spPr>
        <a:xfrm>
          <a:off x="145153" y="800136"/>
          <a:ext cx="1005669" cy="10056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AEC858-1259-4364-A40F-9F8F93C09765}">
      <dsp:nvSpPr>
        <dsp:cNvPr id="0" name=""/>
        <dsp:cNvSpPr/>
      </dsp:nvSpPr>
      <dsp:spPr>
        <a:xfrm>
          <a:off x="356344" y="1011326"/>
          <a:ext cx="583288" cy="5832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946FF-6AFC-48BE-BE61-45F19F76F07D}">
      <dsp:nvSpPr>
        <dsp:cNvPr id="0" name=""/>
        <dsp:cNvSpPr/>
      </dsp:nvSpPr>
      <dsp:spPr>
        <a:xfrm>
          <a:off x="1366323" y="800136"/>
          <a:ext cx="2370505" cy="100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WHAT ARE THE BENEFITS?</a:t>
          </a:r>
          <a:endParaRPr lang="en-US" sz="1800" kern="1200" dirty="0"/>
        </a:p>
      </dsp:txBody>
      <dsp:txXfrm>
        <a:off x="1366323" y="800136"/>
        <a:ext cx="2370505" cy="1005669"/>
      </dsp:txXfrm>
    </dsp:sp>
    <dsp:sp modelId="{72A83ECE-FAB8-4F14-BE80-30C64EF33383}">
      <dsp:nvSpPr>
        <dsp:cNvPr id="0" name=""/>
        <dsp:cNvSpPr/>
      </dsp:nvSpPr>
      <dsp:spPr>
        <a:xfrm>
          <a:off x="4149871" y="800136"/>
          <a:ext cx="1005669" cy="10056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76AAD-B2C9-493D-8352-FF7270D88739}">
      <dsp:nvSpPr>
        <dsp:cNvPr id="0" name=""/>
        <dsp:cNvSpPr/>
      </dsp:nvSpPr>
      <dsp:spPr>
        <a:xfrm>
          <a:off x="4361061" y="1011326"/>
          <a:ext cx="583288" cy="5832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322D4-FB70-4CC5-82B0-881E4C70C13F}">
      <dsp:nvSpPr>
        <dsp:cNvPr id="0" name=""/>
        <dsp:cNvSpPr/>
      </dsp:nvSpPr>
      <dsp:spPr>
        <a:xfrm>
          <a:off x="5371040" y="800136"/>
          <a:ext cx="2370505" cy="100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Certifies that the Certification Process is of world class quality</a:t>
          </a:r>
        </a:p>
      </dsp:txBody>
      <dsp:txXfrm>
        <a:off x="5371040" y="800136"/>
        <a:ext cx="2370505" cy="1005669"/>
      </dsp:txXfrm>
    </dsp:sp>
    <dsp:sp modelId="{7A351A87-F126-4627-AD37-A69E2603E543}">
      <dsp:nvSpPr>
        <dsp:cNvPr id="0" name=""/>
        <dsp:cNvSpPr/>
      </dsp:nvSpPr>
      <dsp:spPr>
        <a:xfrm>
          <a:off x="145153" y="2545532"/>
          <a:ext cx="1005669" cy="10056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3ABC9-4C76-482A-BC4A-3994D559FC61}">
      <dsp:nvSpPr>
        <dsp:cNvPr id="0" name=""/>
        <dsp:cNvSpPr/>
      </dsp:nvSpPr>
      <dsp:spPr>
        <a:xfrm>
          <a:off x="356344" y="2756723"/>
          <a:ext cx="583288" cy="5832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A28B9-8938-48C8-9B46-28298E746771}">
      <dsp:nvSpPr>
        <dsp:cNvPr id="0" name=""/>
        <dsp:cNvSpPr/>
      </dsp:nvSpPr>
      <dsp:spPr>
        <a:xfrm>
          <a:off x="1366323" y="2545532"/>
          <a:ext cx="2370505" cy="100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Provides a systematic process to improve individual and organizational efficiency</a:t>
          </a:r>
        </a:p>
      </dsp:txBody>
      <dsp:txXfrm>
        <a:off x="1366323" y="2545532"/>
        <a:ext cx="2370505" cy="1005669"/>
      </dsp:txXfrm>
    </dsp:sp>
    <dsp:sp modelId="{DFF7231C-BA4A-40F3-BEB2-6433122926FA}">
      <dsp:nvSpPr>
        <dsp:cNvPr id="0" name=""/>
        <dsp:cNvSpPr/>
      </dsp:nvSpPr>
      <dsp:spPr>
        <a:xfrm>
          <a:off x="4149871" y="2545532"/>
          <a:ext cx="1005669" cy="10056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11CFE-7DDA-400B-B2FB-6B6F2500B8C3}">
      <dsp:nvSpPr>
        <dsp:cNvPr id="0" name=""/>
        <dsp:cNvSpPr/>
      </dsp:nvSpPr>
      <dsp:spPr>
        <a:xfrm>
          <a:off x="4361061" y="2756723"/>
          <a:ext cx="583288" cy="5832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0AAC92-6E63-4B88-AB94-80D7FB00FF95}">
      <dsp:nvSpPr>
        <dsp:cNvPr id="0" name=""/>
        <dsp:cNvSpPr/>
      </dsp:nvSpPr>
      <dsp:spPr>
        <a:xfrm>
          <a:off x="5371040" y="2545532"/>
          <a:ext cx="2370505" cy="100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Protects the organization against any legal suits based on quality standards</a:t>
          </a:r>
        </a:p>
      </dsp:txBody>
      <dsp:txXfrm>
        <a:off x="5371040" y="2545532"/>
        <a:ext cx="2370505" cy="10056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29655-17B5-4E68-96AC-B5D722395D2F}">
      <dsp:nvSpPr>
        <dsp:cNvPr id="0" name=""/>
        <dsp:cNvSpPr/>
      </dsp:nvSpPr>
      <dsp:spPr>
        <a:xfrm>
          <a:off x="0" y="500111"/>
          <a:ext cx="4885203" cy="488520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11AD3-71A8-476F-95BA-6951335438C6}">
      <dsp:nvSpPr>
        <dsp:cNvPr id="0" name=""/>
        <dsp:cNvSpPr/>
      </dsp:nvSpPr>
      <dsp:spPr>
        <a:xfrm>
          <a:off x="317538" y="817649"/>
          <a:ext cx="1954081" cy="19540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Documentation:  </a:t>
          </a:r>
          <a:r>
            <a:rPr lang="en-US" sz="1200" kern="1200" dirty="0"/>
            <a:t>To assure the ongoing documentation of the Certification body’s policies and procedures</a:t>
          </a:r>
        </a:p>
      </dsp:txBody>
      <dsp:txXfrm>
        <a:off x="412928" y="913039"/>
        <a:ext cx="1763301" cy="1763301"/>
      </dsp:txXfrm>
    </dsp:sp>
    <dsp:sp modelId="{01016C38-6AB7-421B-BBA1-26C801F5409A}">
      <dsp:nvSpPr>
        <dsp:cNvPr id="0" name=""/>
        <dsp:cNvSpPr/>
      </dsp:nvSpPr>
      <dsp:spPr>
        <a:xfrm>
          <a:off x="2613583" y="817649"/>
          <a:ext cx="1954081" cy="19540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Document Control: </a:t>
          </a:r>
          <a:r>
            <a:rPr lang="en-US" sz="1200" kern="1200" dirty="0"/>
            <a:t>To assure that documentation is maintained, updated, and distributed to employees</a:t>
          </a:r>
        </a:p>
      </dsp:txBody>
      <dsp:txXfrm>
        <a:off x="2708973" y="913039"/>
        <a:ext cx="1763301" cy="1763301"/>
      </dsp:txXfrm>
    </dsp:sp>
    <dsp:sp modelId="{3D3EF986-B4E0-4AFB-91BB-D2FFE36CF262}">
      <dsp:nvSpPr>
        <dsp:cNvPr id="0" name=""/>
        <dsp:cNvSpPr/>
      </dsp:nvSpPr>
      <dsp:spPr>
        <a:xfrm>
          <a:off x="317538" y="3113695"/>
          <a:ext cx="1954081" cy="19540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Internal Audit: </a:t>
          </a:r>
          <a:r>
            <a:rPr lang="en-US" sz="1200" kern="1200" dirty="0"/>
            <a:t>To annually evaluate whether procedures are consistent with standards </a:t>
          </a:r>
        </a:p>
      </dsp:txBody>
      <dsp:txXfrm>
        <a:off x="412928" y="3209085"/>
        <a:ext cx="1763301" cy="1763301"/>
      </dsp:txXfrm>
    </dsp:sp>
    <dsp:sp modelId="{B510C5F6-962E-469F-81D7-0F9CFFACAD11}">
      <dsp:nvSpPr>
        <dsp:cNvPr id="0" name=""/>
        <dsp:cNvSpPr/>
      </dsp:nvSpPr>
      <dsp:spPr>
        <a:xfrm>
          <a:off x="2613583" y="3113695"/>
          <a:ext cx="1954081" cy="19540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Management Review Systems: </a:t>
          </a:r>
          <a:r>
            <a:rPr lang="en-US" sz="1200" kern="1200" dirty="0"/>
            <a:t>To actively assure that documented procedures and processes are being applied effectively through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o Continuous Improvement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o Corrective Actions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o Preventive Actions</a:t>
          </a:r>
        </a:p>
      </dsp:txBody>
      <dsp:txXfrm>
        <a:off x="2708973" y="3209085"/>
        <a:ext cx="1763301" cy="1763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50F09D-C88B-48A5-A25A-DFC987A9C45B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4191E2-CB09-4BC5-8BBF-EFBA2D1A1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59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2397A8-3702-478C-81DA-0D007B467D1D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46035F-1DB6-4AD2-BB49-FE5D95CCD0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8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6035F-1DB6-4AD2-BB49-FE5D95CCD0F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48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6035F-1DB6-4AD2-BB49-FE5D95CCD0F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34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6035F-1DB6-4AD2-BB49-FE5D95CCD0F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68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6035F-1DB6-4AD2-BB49-FE5D95CCD0F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52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Flowcharts serve as a guide to identify your production process and quickly pinpoint problem areas.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It also for identifying responsibilities and establishing how or who performs the tasks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the flowchart to communicate how a process should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Understand the major areas of workflow that are impacted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Which areas to assign to a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Identify if you have duplication of tasks or if some areas are overextended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  Documentation is important because it will help to pinpoint the origins of a specific problem. Rely on committees for record keeping.  Provide story here.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Font typeface="+mj-lt"/>
              <a:buAutoNum type="arabicPeriod" startAt="3"/>
            </a:pPr>
            <a:r>
              <a:rPr lang="en-US" dirty="0"/>
              <a:t>Collect feedback from members &amp; staff. Seek feedback to identify areas for improvement. This will help to create a more factual approach to decision making.</a:t>
            </a:r>
          </a:p>
          <a:p>
            <a:pPr marL="228600" indent="-228600">
              <a:buFont typeface="+mj-lt"/>
              <a:buAutoNum type="arabicPeriod" startAt="3"/>
            </a:pPr>
            <a:endParaRPr lang="en-US" dirty="0"/>
          </a:p>
          <a:p>
            <a:pPr marL="0" indent="0">
              <a:buFont typeface="+mj-lt"/>
              <a:buNone/>
            </a:pPr>
            <a:r>
              <a:rPr lang="en-US" dirty="0"/>
              <a:t>4.   Quality management techniques require buy-in and engagement at all levels in order to work effectively.  </a:t>
            </a:r>
          </a:p>
          <a:p>
            <a:pPr marL="0" indent="0">
              <a:buFont typeface="+mj-lt"/>
              <a:buNone/>
            </a:pPr>
            <a:endParaRPr lang="en-US" dirty="0"/>
          </a:p>
          <a:p>
            <a:pPr marL="0" indent="0">
              <a:buFont typeface="+mj-lt"/>
              <a:buNone/>
            </a:pPr>
            <a:r>
              <a:rPr lang="en-US" dirty="0"/>
              <a:t>5.   Ensure that managers work as part of their teams, rather than as overseers.  In high pressure situations, a decision may be overruled resulting in </a:t>
            </a:r>
            <a:r>
              <a:rPr lang="en-US"/>
              <a:t>faulty outcomes</a:t>
            </a:r>
            <a:br>
              <a:rPr lang="en-US"/>
            </a:br>
            <a:endParaRPr lang="en-US" dirty="0"/>
          </a:p>
          <a:p>
            <a:pPr marL="0" indent="0">
              <a:buFont typeface="+mj-lt"/>
              <a:buNone/>
            </a:pPr>
            <a:r>
              <a:rPr lang="en-US" dirty="0"/>
              <a:t>6.   quality management is a long-term process seeking to make continual, small improvements over time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6035F-1DB6-4AD2-BB49-FE5D95CCD0F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073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Workflow mapping is crucial because charting the course of a process visually helps to breakdown complex processes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the flowchart to communicate how a process should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Understand the major areas of workflow that are impacted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Which areas to assign to a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Identify if you have duplication of tasks or if some areas are overextended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6035F-1DB6-4AD2-BB49-FE5D95CCD0F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57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6035F-1DB6-4AD2-BB49-FE5D95CCD0F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3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FBAA-AEB1-45DB-85E5-CE45553A4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37BE8-6B03-472D-ABCC-D0269D102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443BE-A2B4-4162-B828-66310CF5F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2BA0D-5DD5-4383-8E3F-9C1B408C9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American Council on Education™</a:t>
            </a:r>
          </a:p>
          <a:p>
            <a:r>
              <a:rPr lang="en-US" dirty="0"/>
              <a:t>CREDIT® Evaluation Workshop October 2012©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93766-CDDC-4522-BD9B-79194165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292C-353B-4847-AE94-650102680B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4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01C92-18B4-4ED7-85F1-BE460E62F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0D759-D63C-4224-AB89-F9DE75FF6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BBB33-7423-4FE3-A124-7F2F65905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F1C18-15C3-41CF-9F56-382CC69BF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American Council on Education™</a:t>
            </a:r>
          </a:p>
          <a:p>
            <a:r>
              <a:rPr lang="en-US" dirty="0"/>
              <a:t>CREDIT® Evaluation Workshop October 2012©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0E927-E119-42D0-A589-91A3C5D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E970-0EDE-4BC4-8F38-370B98D51D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7219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65B8AF-734F-4CED-B8A9-7D55E8D24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B4CC9-AD19-43D2-8063-DD7574239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B54F0-90D2-4CEC-B068-218F5F87C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3759B-5485-475F-A1E0-74501330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American Council on Education™</a:t>
            </a:r>
          </a:p>
          <a:p>
            <a:r>
              <a:rPr lang="en-US" dirty="0"/>
              <a:t>CREDIT® Evaluation Workshop October 2012©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3EEE8-0049-4A47-B670-C9404DD9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E970-0EDE-4BC4-8F38-370B98D51D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754712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06820-FDC8-4387-AE8A-157E3B7D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66F10-CA64-4A37-99CE-DB38A0F84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C3907-E880-49B6-98DE-8A866D80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F8C74-1058-44A3-B24C-37390286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American Council on Education™</a:t>
            </a:r>
          </a:p>
          <a:p>
            <a:r>
              <a:rPr lang="en-US" dirty="0"/>
              <a:t>CREDIT® Evaluation Workshop October 2012©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FC131-DF5A-4668-9403-9FE3864C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E970-0EDE-4BC4-8F38-370B98D51D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50150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8A41E-30FF-4E7C-9788-9D8EC78A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53675-758E-424F-BA94-156964505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C7BF-938A-44E4-9657-92652876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D5BDE-D598-44FE-8038-DBB27C505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American Council on Education™</a:t>
            </a:r>
          </a:p>
          <a:p>
            <a:r>
              <a:rPr lang="en-US" dirty="0"/>
              <a:t>CREDIT® Evaluation Workshop October 2012©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CB62C-2E47-4617-8B7C-9859C40EC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7AF28-E223-40B7-9F4B-CF2862F530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8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C0C32-1989-4B86-875B-D0D38C083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1A422-05C7-44F6-984A-99A82744D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3CF4A-9F4D-4B4A-B74F-90B4B17BC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9D4236-71CA-4407-BB64-FB9493945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23CC5-0666-44CB-88C0-AFEFF2F97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American Council on Education™</a:t>
            </a:r>
          </a:p>
          <a:p>
            <a:r>
              <a:rPr lang="en-US" dirty="0"/>
              <a:t>CREDIT® Evaluation Workshop October 2012©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0F764-C9DB-47AD-B6C3-29D9CE15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E970-0EDE-4BC4-8F38-370B98D51D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52129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123DD-EF69-4C05-A4E7-C107DEE1C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9E8FC-0478-49C2-ACAF-42BF5412C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51EDC-844A-400A-BC80-95EF91023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3E601-69B7-4A64-89BA-4EE1F126F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E0340-63FB-4A50-9009-CB2CAA7C1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73B698-CA2E-48DA-94B2-5D24E8C2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7D009A-4E28-4C89-8BB2-1360B8C31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American Council on Education™</a:t>
            </a:r>
          </a:p>
          <a:p>
            <a:r>
              <a:rPr lang="en-US" dirty="0"/>
              <a:t>CREDIT® Evaluation Workshop October 2012©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1D5476-3873-427C-B153-6280C82F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E970-0EDE-4BC4-8F38-370B98D51D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11862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A3259-78EE-41D1-82FD-11E0264E8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28026-E60D-4034-A203-1224E424D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2190D1-5A5F-4F9D-B8DE-8FC8B5C16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American Council on Education™ CREDIT® Evaluation Workshop  October 2012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C59461-E0F3-44DB-A041-2484AEA4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36C2-3B8D-491D-865B-D1A0D96356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1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4E9B14-89D2-4B55-8469-0AAC4C90D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2CDA6F-17ED-429A-85EA-D34DD7E0D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American Council on Education™ CREDIT® Evaluation Workshop  October 2012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217E88-E325-462C-94A4-6E8D5B5AD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E2B7-725C-4020-9A9B-D11717B3D4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3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C53D8-018B-47C9-ABF0-300BB89D9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47EF-C200-4760-A7F3-3610151A7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70125-8205-43A7-8BFC-A1EDA8669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A7486-C64D-4DE4-A3F8-C9AB27837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AD919-8545-4090-B22A-06B1B0D0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American Council on Education™</a:t>
            </a:r>
          </a:p>
          <a:p>
            <a:r>
              <a:rPr lang="en-US" dirty="0"/>
              <a:t>CREDIT® Evaluation Workshop October 2012©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E695D-889A-4872-BCFA-BD0237E4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E970-0EDE-4BC4-8F38-370B98D51D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291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2C45F-0F48-4B28-92C2-2241E4EB3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9191F0-CCD4-4939-B21E-6D07829489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39090-5D9C-4FBA-AE2E-797588291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5BB73-9572-43B1-96D4-3EAF879AF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04C6-E913-43EA-852B-E0DC6A17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American Council on Education™ CREDIT® Evaluation Workshop  October 2012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3A586-EF81-4C4A-8C39-3F2CB67C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CD57-AE03-42A6-8484-B59A3B0007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2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8ED148-7BEB-4B06-A3B4-16383EABE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29633-5B09-4EEB-81CD-E9E84AD15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29B19-2177-45C5-A058-980E93223D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CD8E8-FA15-4824-BD56-B2FD61F4E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American Council on Education™</a:t>
            </a:r>
          </a:p>
          <a:p>
            <a:r>
              <a:rPr lang="en-US" dirty="0"/>
              <a:t>CREDIT® Evaluation Workshop October 2012©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AED38-F977-44AC-8823-C643E86DC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9E970-0EDE-4BC4-8F38-370B98D51D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981951" cy="5715000"/>
          </a:xfrm>
        </p:spPr>
        <p:txBody>
          <a:bodyPr>
            <a:noAutofit/>
          </a:bodyPr>
          <a:lstStyle/>
          <a:p>
            <a:br>
              <a:rPr lang="en-US" sz="1800" b="1" i="1" dirty="0"/>
            </a:br>
            <a:r>
              <a:rPr lang="en-US" sz="2700" b="1" dirty="0"/>
              <a:t>CNG </a:t>
            </a:r>
            <a:br>
              <a:rPr lang="en-US" sz="2700" b="1" dirty="0"/>
            </a:br>
            <a:r>
              <a:rPr lang="en-US" sz="2700" b="1" dirty="0"/>
              <a:t>December 4, 2019</a:t>
            </a:r>
            <a:br>
              <a:rPr lang="en-US" sz="2700" b="1" dirty="0"/>
            </a:br>
            <a:br>
              <a:rPr lang="en-US" sz="2700" b="1" dirty="0"/>
            </a:br>
            <a:r>
              <a:rPr lang="en-US" sz="2700" b="1" dirty="0"/>
              <a:t>Topic:</a:t>
            </a:r>
            <a:br>
              <a:rPr lang="en-US" sz="2700" b="1" dirty="0"/>
            </a:br>
            <a:r>
              <a:rPr lang="en-US" sz="2700" dirty="0"/>
              <a:t>Quality Management for New and </a:t>
            </a:r>
            <a:br>
              <a:rPr lang="en-US" sz="2700" dirty="0"/>
            </a:br>
            <a:r>
              <a:rPr lang="en-US" sz="2700" dirty="0"/>
              <a:t>Small Volume Certification Programs</a:t>
            </a:r>
            <a:br>
              <a:rPr lang="en-US" sz="2700" dirty="0"/>
            </a:br>
            <a:br>
              <a:rPr lang="en-US" sz="2700" dirty="0"/>
            </a:br>
            <a:r>
              <a:rPr lang="en-US" sz="2700" b="1" dirty="0"/>
              <a:t>Presenter:</a:t>
            </a:r>
            <a:br>
              <a:rPr lang="en-US" sz="2700" dirty="0"/>
            </a:br>
            <a:r>
              <a:rPr lang="en-US" sz="2700" dirty="0"/>
              <a:t>Allison Barton-Kramer</a:t>
            </a:r>
            <a:br>
              <a:rPr lang="en-US" sz="2700" dirty="0"/>
            </a:br>
            <a:r>
              <a:rPr lang="en-US" sz="2700" dirty="0"/>
              <a:t>Director of Certification </a:t>
            </a:r>
            <a:br>
              <a:rPr lang="en-US" sz="2700" dirty="0"/>
            </a:br>
            <a:r>
              <a:rPr lang="en-US" sz="2700" dirty="0"/>
              <a:t>ASBO International</a:t>
            </a:r>
            <a:br>
              <a:rPr lang="en-US" sz="2700" dirty="0"/>
            </a:br>
            <a:r>
              <a:rPr lang="en-US" sz="2700" dirty="0"/>
              <a:t>ASBO International</a:t>
            </a:r>
            <a:br>
              <a:rPr lang="en-US" sz="2700" dirty="0"/>
            </a:br>
            <a:r>
              <a:rPr lang="en-US" sz="2400" dirty="0"/>
              <a:t>ASBO International</a:t>
            </a:r>
            <a:br>
              <a:rPr lang="en-US" sz="2400" dirty="0"/>
            </a:br>
            <a:br>
              <a:rPr lang="en-US" sz="1800" dirty="0"/>
            </a:br>
            <a:r>
              <a:rPr lang="en-US" sz="1800" dirty="0"/>
              <a:t>abarton-Kramer@asbointl.org</a:t>
            </a:r>
            <a:br>
              <a:rPr lang="en-US" sz="1800" b="1" i="1" dirty="0"/>
            </a:br>
            <a:br>
              <a:rPr lang="en-US" sz="1800" b="1" i="1" dirty="0"/>
            </a:br>
            <a:endParaRPr lang="en-US" sz="1800" dirty="0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49" y="4193001"/>
            <a:ext cx="7886699" cy="822960"/>
          </a:xfrm>
          <a:prstGeom prst="rect">
            <a:avLst/>
          </a:prstGeom>
          <a:ln w="12700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17136" y="4742403"/>
            <a:ext cx="109728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865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ISO QUALITY MANAGEMENT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136339"/>
            <a:ext cx="7696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IS IT?</a:t>
            </a:r>
          </a:p>
          <a:p>
            <a:r>
              <a:rPr lang="en-US" sz="2800" dirty="0"/>
              <a:t> </a:t>
            </a:r>
          </a:p>
          <a:p>
            <a:pPr lvl="0"/>
            <a:r>
              <a:rPr lang="en-US" sz="2800" dirty="0"/>
              <a:t>A continuous process of internal and external review of your business and management systems to:</a:t>
            </a:r>
          </a:p>
          <a:p>
            <a:r>
              <a:rPr lang="en-US" sz="2800" dirty="0"/>
              <a:t> 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Verify the system is working the way it is supposed to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Find out where it can be improved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Correct or prevent problems identified</a:t>
            </a:r>
          </a:p>
        </p:txBody>
      </p:sp>
    </p:spTree>
    <p:extLst>
      <p:ext uri="{BB962C8B-B14F-4D97-AF65-F5344CB8AC3E}">
        <p14:creationId xmlns:p14="http://schemas.microsoft.com/office/powerpoint/2010/main" val="265885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THE ISO QUALITY MANAGEMENT PROCESS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70BAE0-7EAA-4437-8BB3-87C27678C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74033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848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ISO QUALITY MANAGEMENT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8534400" cy="5135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THE METHODOLOGY? </a:t>
            </a:r>
            <a:br>
              <a:rPr lang="en-US" dirty="0"/>
            </a:b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Identify the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Analyze the Impact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Solve the Problem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85D4ED-3EA4-40B6-A232-F1243318E7C8}"/>
              </a:ext>
            </a:extLst>
          </p:cNvPr>
          <p:cNvSpPr/>
          <p:nvPr/>
        </p:nvSpPr>
        <p:spPr>
          <a:xfrm>
            <a:off x="381000" y="3409037"/>
            <a:ext cx="77922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 of a Quality Management Methodology for process improvement:</a:t>
            </a:r>
          </a:p>
          <a:p>
            <a:r>
              <a:rPr lang="en-US" b="1" dirty="0"/>
              <a:t>Plan Do Check Act </a:t>
            </a:r>
          </a:p>
          <a:p>
            <a:r>
              <a:rPr lang="en-US" i="1" dirty="0"/>
              <a:t>Stresses top management support for improving quality.</a:t>
            </a:r>
          </a:p>
          <a:p>
            <a:r>
              <a:rPr lang="en-US" dirty="0"/>
              <a:t>Plan – identity the problem</a:t>
            </a:r>
          </a:p>
          <a:p>
            <a:r>
              <a:rPr lang="en-US" dirty="0"/>
              <a:t>Do- seek potential solutions</a:t>
            </a:r>
          </a:p>
          <a:p>
            <a:r>
              <a:rPr lang="en-US" dirty="0"/>
              <a:t>Check- study the results</a:t>
            </a:r>
          </a:p>
          <a:p>
            <a:r>
              <a:rPr lang="en-US" dirty="0"/>
              <a:t>Act – implement the best solution</a:t>
            </a:r>
          </a:p>
        </p:txBody>
      </p:sp>
    </p:spTree>
    <p:extLst>
      <p:ext uri="{BB962C8B-B14F-4D97-AF65-F5344CB8AC3E}">
        <p14:creationId xmlns:p14="http://schemas.microsoft.com/office/powerpoint/2010/main" val="374218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8EFCAC-4B1B-4D2A-9E75-B58C2076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Workflow Management Checklist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66855-26C5-40AA-B1CC-B79C5C048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</a:rPr>
              <a:t>Create an outline of your program by using a flowchart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</a:rPr>
              <a:t>Rely on  supporting staff for documentation (record keeping)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</a:rPr>
              <a:t>Collect feedback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</a:rPr>
              <a:t>Communicate the benefits of quality management throughout your organization to ensure buy-in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</a:rPr>
              <a:t>Encourage a culture of teamwork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</a:rPr>
              <a:t>Evaluate and monitor your progress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Address concerns and how they will be addressed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Avoid complacency</a:t>
            </a:r>
          </a:p>
          <a:p>
            <a:pPr marL="685800" lvl="2" indent="0"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marL="342900" lvl="1" indent="0">
              <a:buNone/>
            </a:pPr>
            <a:endParaRPr lang="en-US" sz="1600" i="1" dirty="0">
              <a:solidFill>
                <a:srgbClr val="000000"/>
              </a:solidFill>
            </a:endParaRPr>
          </a:p>
          <a:p>
            <a:pPr marL="342900" lvl="1" indent="0">
              <a:buNone/>
            </a:pPr>
            <a:r>
              <a:rPr lang="en-US" sz="1600" i="1" dirty="0">
                <a:solidFill>
                  <a:srgbClr val="000000"/>
                </a:solidFill>
              </a:rPr>
              <a:t>Happiness is not the absence of challenges, </a:t>
            </a:r>
          </a:p>
          <a:p>
            <a:pPr marL="342900" lvl="1" indent="0">
              <a:buNone/>
            </a:pPr>
            <a:r>
              <a:rPr lang="en-US" sz="1600" i="1" dirty="0">
                <a:solidFill>
                  <a:srgbClr val="000000"/>
                </a:solidFill>
              </a:rPr>
              <a:t>but the ability to cope with them.</a:t>
            </a:r>
          </a:p>
          <a:p>
            <a:pPr marL="514350" indent="-514350">
              <a:buFont typeface="+mj-lt"/>
              <a:buAutoNum type="arabicPeriod"/>
            </a:pPr>
            <a:endParaRPr lang="en-US" sz="16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1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C738E83-3341-4B65-B291-114AB6E0E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2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Example of Workflow Mapping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E0F78B-9B9B-4187-9401-E6995DC3E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44" y="1675227"/>
            <a:ext cx="7811910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36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THE ISO QUALITY MANAGEMENT PROCESS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38664F-461E-4518-99CB-C7DEFEC5F5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95387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C6CA68E-D3CC-4437-A3CD-72AC420AF5F7}"/>
              </a:ext>
            </a:extLst>
          </p:cNvPr>
          <p:cNvSpPr/>
          <p:nvPr/>
        </p:nvSpPr>
        <p:spPr>
          <a:xfrm>
            <a:off x="4542183" y="6076038"/>
            <a:ext cx="36390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Sourced from ISO 9001 – Quality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192779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D4651B48063A4F8E01756EA38F7BD0" ma:contentTypeVersion="0" ma:contentTypeDescription="Create a new document." ma:contentTypeScope="" ma:versionID="611f8b352a389b79e411471c2d39b6d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DCDAA8F-8321-496E-9A65-24005AE995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6D511F-7962-4C87-80D3-4DD3271E2B6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F32F5F8-432A-489C-90AB-B048A8C678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618</Words>
  <Application>Microsoft Office PowerPoint</Application>
  <PresentationFormat>On-screen Show (4:3)</PresentationFormat>
  <Paragraphs>77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 CNG  December 4, 2019  Topic: Quality Management for New and  Small Volume Certification Programs  Presenter: Allison Barton-Kramer Director of Certification  ASBO International ASBO International ASBO International  abarton-Kramer@asbointl.org  </vt:lpstr>
      <vt:lpstr>THE ISO QUALITY MANAGEMENT PROCESS</vt:lpstr>
      <vt:lpstr>THE ISO QUALITY MANAGEMENT PROCESS</vt:lpstr>
      <vt:lpstr>THE ISO QUALITY MANAGEMENT PROCESS</vt:lpstr>
      <vt:lpstr>Workflow Management Checklist </vt:lpstr>
      <vt:lpstr>Example of Workflow Mapping</vt:lpstr>
      <vt:lpstr>THE ISO QUALITY MANAGEMENT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CNG  December 4, 2019  Topic: Quality Management for New and Small Volume Certification Programs  Presenter: Allison Barton-Kramer Director of Certification  ASBO International  abartonKramer@asbointl.org  </dc:title>
  <dc:creator>Allison Barton-Kramer</dc:creator>
  <cp:lastModifiedBy>Allison Barton-Kramer</cp:lastModifiedBy>
  <cp:revision>10</cp:revision>
  <cp:lastPrinted>2019-12-03T14:30:30Z</cp:lastPrinted>
  <dcterms:created xsi:type="dcterms:W3CDTF">2019-12-02T21:22:52Z</dcterms:created>
  <dcterms:modified xsi:type="dcterms:W3CDTF">2019-12-13T18:22:56Z</dcterms:modified>
</cp:coreProperties>
</file>